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6858000" cy="9906000" type="A4"/>
  <p:notesSz cx="6797675" cy="9926638"/>
  <p:embeddedFontLst>
    <p:embeddedFont>
      <p:font typeface="HY견명조" panose="02030600000101010101" pitchFamily="18" charset="-127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Bodoni MT Black" panose="02070A03080606020203" pitchFamily="18" charset="0"/>
      <p:bold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321" autoAdjust="0"/>
  </p:normalViewPr>
  <p:slideViewPr>
    <p:cSldViewPr snapToGrid="0">
      <p:cViewPr>
        <p:scale>
          <a:sx n="200" d="100"/>
          <a:sy n="200" d="100"/>
        </p:scale>
        <p:origin x="240" y="-7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5A1B-6AF1-490A-B94B-2C51CA3265B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05086" y="1640047"/>
            <a:ext cx="2160000" cy="468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傷寒雜病論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05090" y="2398816"/>
            <a:ext cx="2160000" cy="36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論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97148" y="2294605"/>
            <a:ext cx="730529" cy="5118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7-9)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05089" y="1035739"/>
            <a:ext cx="2160000" cy="4333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伊尹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湯液經法三十二卷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漢志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8072" y="3061781"/>
            <a:ext cx="1816463" cy="81813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肘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後備急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方序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晋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3C)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方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)”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證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類本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草</a:t>
            </a:r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宋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11C)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9283" y="5249281"/>
            <a:ext cx="775253" cy="505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7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8073" y="5250642"/>
            <a:ext cx="926981" cy="511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匱要略方論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7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8073" y="4266433"/>
            <a:ext cx="1179302" cy="5118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金匱玉函要略方論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4735" y="5252373"/>
            <a:ext cx="775253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en-US" altLang="zh-TW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76700" y="6283324"/>
            <a:ext cx="775253" cy="511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成無己</a:t>
            </a: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注解傷寒論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2969" y="4230179"/>
            <a:ext cx="1177019" cy="5118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荊南國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高繼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沖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編錄進上本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08841" y="5029556"/>
            <a:ext cx="775253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太平聖惠方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2074346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2348650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3709242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4841502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221" y="6141738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719283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08842" y="7812728"/>
            <a:ext cx="775253" cy="65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淳化本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44735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宋本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76700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注解傷寒論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9153" y="7805386"/>
            <a:ext cx="775253" cy="652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敦煌本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殘本</a:t>
            </a:r>
            <a:endParaRPr lang="en-US" altLang="zh-TW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44735" y="7019678"/>
            <a:ext cx="1607220" cy="51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趙開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美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仲景全書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1" name="직선 화살표 연결선 40"/>
          <p:cNvCxnSpPr>
            <a:stCxn id="11" idx="2"/>
            <a:endCxn id="32" idx="0"/>
          </p:cNvCxnSpPr>
          <p:nvPr/>
        </p:nvCxnSpPr>
        <p:spPr>
          <a:xfrm>
            <a:off x="2106910" y="5754550"/>
            <a:ext cx="0" cy="20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5426520" y="5684373"/>
            <a:ext cx="5842" cy="133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5" idx="0"/>
          </p:cNvCxnSpPr>
          <p:nvPr/>
        </p:nvCxnSpPr>
        <p:spPr>
          <a:xfrm>
            <a:off x="5432360" y="7531542"/>
            <a:ext cx="2" cy="27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8" idx="2"/>
          </p:cNvCxnSpPr>
          <p:nvPr/>
        </p:nvCxnSpPr>
        <p:spPr>
          <a:xfrm flipH="1">
            <a:off x="6259216" y="6795188"/>
            <a:ext cx="5111" cy="2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0"/>
          </p:cNvCxnSpPr>
          <p:nvPr/>
        </p:nvCxnSpPr>
        <p:spPr>
          <a:xfrm>
            <a:off x="6259216" y="7531542"/>
            <a:ext cx="5111" cy="27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106869" y="3878710"/>
            <a:ext cx="0" cy="137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4" idx="2"/>
          </p:cNvCxnSpPr>
          <p:nvPr/>
        </p:nvCxnSpPr>
        <p:spPr>
          <a:xfrm>
            <a:off x="1267724" y="4778297"/>
            <a:ext cx="0" cy="4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550240" y="4176722"/>
            <a:ext cx="775253" cy="51186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寫本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64529" y="7805042"/>
            <a:ext cx="775253" cy="30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康治本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4529" y="8152232"/>
            <a:ext cx="775253" cy="30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康平本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0" name="직선 화살표 연결선 59"/>
          <p:cNvCxnSpPr>
            <a:stCxn id="55" idx="2"/>
            <a:endCxn id="56" idx="0"/>
          </p:cNvCxnSpPr>
          <p:nvPr/>
        </p:nvCxnSpPr>
        <p:spPr>
          <a:xfrm>
            <a:off x="2937867" y="4688586"/>
            <a:ext cx="14289" cy="311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2"/>
            <a:endCxn id="8" idx="0"/>
          </p:cNvCxnSpPr>
          <p:nvPr/>
        </p:nvCxnSpPr>
        <p:spPr>
          <a:xfrm rot="5400000">
            <a:off x="2484215" y="1860905"/>
            <a:ext cx="302965" cy="2098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" idx="2"/>
            <a:endCxn id="13" idx="0"/>
          </p:cNvCxnSpPr>
          <p:nvPr/>
        </p:nvCxnSpPr>
        <p:spPr>
          <a:xfrm rot="16200000" flipH="1">
            <a:off x="3790078" y="2653827"/>
            <a:ext cx="303196" cy="513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" idx="2"/>
            <a:endCxn id="2" idx="0"/>
          </p:cNvCxnSpPr>
          <p:nvPr/>
        </p:nvCxnSpPr>
        <p:spPr>
          <a:xfrm flipH="1">
            <a:off x="3685086" y="1469058"/>
            <a:ext cx="3" cy="17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" idx="2"/>
            <a:endCxn id="4" idx="0"/>
          </p:cNvCxnSpPr>
          <p:nvPr/>
        </p:nvCxnSpPr>
        <p:spPr>
          <a:xfrm>
            <a:off x="3685086" y="2108047"/>
            <a:ext cx="4" cy="29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" idx="2"/>
            <a:endCxn id="6" idx="0"/>
          </p:cNvCxnSpPr>
          <p:nvPr/>
        </p:nvCxnSpPr>
        <p:spPr>
          <a:xfrm rot="16200000" flipH="1">
            <a:off x="4880470" y="912662"/>
            <a:ext cx="186558" cy="2577327"/>
          </a:xfrm>
          <a:prstGeom prst="bentConnector3">
            <a:avLst>
              <a:gd name="adj1" fmla="val 52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07159" y="4872863"/>
            <a:ext cx="932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상한부분만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존재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78984" y="498034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刪去傷寒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999083" y="8470795"/>
            <a:ext cx="10631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3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 </a:t>
            </a:r>
            <a:r>
              <a:rPr lang="ko-KR" altLang="en-US" sz="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상한론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간본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2" name="직선 화살표 연결선 111"/>
          <p:cNvCxnSpPr>
            <a:stCxn id="20" idx="2"/>
            <a:endCxn id="34" idx="0"/>
          </p:cNvCxnSpPr>
          <p:nvPr/>
        </p:nvCxnSpPr>
        <p:spPr>
          <a:xfrm>
            <a:off x="4596468" y="5461556"/>
            <a:ext cx="1" cy="235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3372946" y="4176722"/>
            <a:ext cx="775253" cy="51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孫思邈</a:t>
            </a: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千金要方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千金翼方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379324" y="5258803"/>
            <a:ext cx="775253" cy="694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千金要方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9-10&gt;</a:t>
            </a:r>
            <a:endParaRPr lang="en-US" altLang="zh-TW" sz="7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千金翼方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9-10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379325" y="7805387"/>
            <a:ext cx="775253" cy="652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唐本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0" name="직선 화살표 연결선 129"/>
          <p:cNvCxnSpPr>
            <a:stCxn id="128" idx="2"/>
            <a:endCxn id="129" idx="0"/>
          </p:cNvCxnSpPr>
          <p:nvPr/>
        </p:nvCxnSpPr>
        <p:spPr>
          <a:xfrm>
            <a:off x="3766951" y="5953360"/>
            <a:ext cx="1" cy="1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7" idx="2"/>
            <a:endCxn id="128" idx="0"/>
          </p:cNvCxnSpPr>
          <p:nvPr/>
        </p:nvCxnSpPr>
        <p:spPr>
          <a:xfrm>
            <a:off x="3760573" y="4688586"/>
            <a:ext cx="6378" cy="5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839041" y="5156256"/>
            <a:ext cx="439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1068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82124" y="6056434"/>
            <a:ext cx="7727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1172(1144)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41064" y="5062171"/>
            <a:ext cx="46104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72311" y="4852855"/>
            <a:ext cx="3728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992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70397" y="6836217"/>
            <a:ext cx="43745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1599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-6341" y="6922248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endCxn id="18" idx="0"/>
          </p:cNvCxnSpPr>
          <p:nvPr/>
        </p:nvCxnSpPr>
        <p:spPr>
          <a:xfrm>
            <a:off x="5432360" y="6089445"/>
            <a:ext cx="831967" cy="19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4984094" y="3878710"/>
            <a:ext cx="0" cy="35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endCxn id="127" idx="0"/>
          </p:cNvCxnSpPr>
          <p:nvPr/>
        </p:nvCxnSpPr>
        <p:spPr>
          <a:xfrm flipH="1">
            <a:off x="3760573" y="3878710"/>
            <a:ext cx="0" cy="29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endCxn id="55" idx="0"/>
          </p:cNvCxnSpPr>
          <p:nvPr/>
        </p:nvCxnSpPr>
        <p:spPr>
          <a:xfrm flipH="1">
            <a:off x="2937867" y="3878710"/>
            <a:ext cx="597" cy="29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4" idx="0"/>
          </p:cNvCxnSpPr>
          <p:nvPr/>
        </p:nvCxnSpPr>
        <p:spPr>
          <a:xfrm>
            <a:off x="1267724" y="3878710"/>
            <a:ext cx="0" cy="38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5897148" y="5331163"/>
            <a:ext cx="730529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7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9" name="직선 화살표 연결선 88"/>
          <p:cNvCxnSpPr>
            <a:stCxn id="6" idx="2"/>
            <a:endCxn id="86" idx="0"/>
          </p:cNvCxnSpPr>
          <p:nvPr/>
        </p:nvCxnSpPr>
        <p:spPr>
          <a:xfrm>
            <a:off x="6262413" y="2806469"/>
            <a:ext cx="0" cy="252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72517" y="5060655"/>
            <a:ext cx="821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1065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大字本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7686336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1289" y="1431770"/>
            <a:ext cx="546378" cy="6837929"/>
            <a:chOff x="41289" y="1431770"/>
            <a:chExt cx="546378" cy="6837929"/>
          </a:xfrm>
        </p:grpSpPr>
        <p:grpSp>
          <p:nvGrpSpPr>
            <p:cNvPr id="40" name="그룹 39"/>
            <p:cNvGrpSpPr/>
            <p:nvPr/>
          </p:nvGrpSpPr>
          <p:grpSpPr>
            <a:xfrm>
              <a:off x="41289" y="1431770"/>
              <a:ext cx="546378" cy="6051434"/>
              <a:chOff x="41289" y="1431770"/>
              <a:chExt cx="546378" cy="605143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667" y="1431770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後漢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7667" y="2081660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三國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667" y="2817337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晋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六朝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289" y="4041796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隋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唐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667" y="5371795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宋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289" y="6358992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err="1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金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元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289" y="7052317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明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淸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289" y="8008089"/>
              <a:ext cx="540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 latinLnBrk="1"/>
              <a:r>
                <a:rPr lang="ko-KR" altLang="en-US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rPr>
                <a:t>現代</a:t>
              </a:r>
              <a:endParaRPr lang="ko-KR" altLang="en-US" sz="1100" dirty="0">
                <a:solidFill>
                  <a:schemeClr val="accent5"/>
                </a:solidFill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-1" y="149094"/>
            <a:ext cx="68516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판본 전승 계통도</a:t>
            </a:r>
            <a:endParaRPr lang="en-US" altLang="ko-KR" sz="2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16441" y="315278"/>
            <a:ext cx="1066318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050" dirty="0" smtClean="0"/>
              <a:t>2018.03 </a:t>
            </a:r>
            <a:r>
              <a:rPr lang="ko-KR" altLang="en-US" sz="1050" dirty="0"/>
              <a:t>오준호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33349" y="8773917"/>
            <a:ext cx="6619877" cy="1076736"/>
            <a:chOff x="133349" y="8773917"/>
            <a:chExt cx="6619877" cy="1076736"/>
          </a:xfrm>
        </p:grpSpPr>
        <p:sp>
          <p:nvSpPr>
            <p:cNvPr id="49" name="TextBox 48"/>
            <p:cNvSpPr txBox="1"/>
            <p:nvPr/>
          </p:nvSpPr>
          <p:spPr>
            <a:xfrm>
              <a:off x="133349" y="8777282"/>
              <a:ext cx="3404721" cy="107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일러두기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현존 </a:t>
              </a:r>
              <a:r>
                <a:rPr lang="ko-KR" altLang="en-US" sz="8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상한론의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주요 판본의 기원을 간략히 </a:t>
              </a:r>
              <a:r>
                <a:rPr lang="ko-KR" altLang="en-US" sz="8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도표화한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것이다</a:t>
              </a:r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漢志</a:t>
              </a:r>
              <a:r>
                <a:rPr lang="en-US" altLang="ko-KR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ko-KR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漢書 藝文志</a:t>
              </a:r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r>
                <a:rPr lang="zh-TW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隋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隋書 經籍志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endParaRPr lang="en-US" altLang="zh-TW" sz="8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    舊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唐志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舊唐書 經籍志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新唐志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新唐書 藝文志</a:t>
              </a:r>
              <a:r>
                <a:rPr lang="en-US" altLang="zh-TW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51200" y="8773917"/>
              <a:ext cx="3502026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주요 </a:t>
              </a:r>
              <a:r>
                <a:rPr lang="en-US" altLang="ko-KR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Reference</a:t>
              </a:r>
              <a:endParaRPr lang="en-US" altLang="ko-KR" sz="105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馬繼興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中醫文獻學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上海科學技術出版社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en-US" altLang="zh-TW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1990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李顺保</a:t>
              </a:r>
              <a:r>
                <a:rPr lang="en-US" altLang="zh-CN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CN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伤寒论版本大全</a:t>
              </a:r>
              <a:r>
                <a:rPr lang="en-US" altLang="zh-CN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2000.</a:t>
              </a:r>
              <a:endParaRPr lang="en-US" altLang="zh-TW" sz="7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钱超尘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温长路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张仲景生平暨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『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伤寒论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』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版本流传考略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河南中医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2005;25(1)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201029" y="40260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要略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78724" y="1054270"/>
            <a:ext cx="1273229" cy="400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陶弘景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456-536)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輔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行</a:t>
            </a:r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訣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臟腑</a:t>
            </a:r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用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藥法要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8" name="직선 화살표 연결선 97"/>
          <p:cNvCxnSpPr>
            <a:stCxn id="7" idx="3"/>
            <a:endCxn id="96" idx="1"/>
          </p:cNvCxnSpPr>
          <p:nvPr/>
        </p:nvCxnSpPr>
        <p:spPr>
          <a:xfrm>
            <a:off x="4765089" y="1252399"/>
            <a:ext cx="613635" cy="23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4193" y="813985"/>
            <a:ext cx="2048295" cy="2052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 自序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zh-TW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勤求古訓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博采衆方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撰用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素問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九卷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八十一難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陰陽大論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胎臚藥錄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幷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平脉辨證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傷寒雜病論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合十六卷</a:t>
            </a:r>
            <a:r>
              <a:rPr lang="zh-TW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en-US" altLang="zh-TW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 自序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建安紀元年以來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猶未十稔”</a:t>
            </a:r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※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建安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(196-219) vs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建寧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(168-171) </a:t>
            </a:r>
          </a:p>
          <a:p>
            <a:endParaRPr lang="en-US" altLang="ko-KR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甲乙經序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259)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zh-TW" altLang="en-US" sz="600" b="1" dirty="0">
                <a:solidFill>
                  <a:schemeClr val="accent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伊尹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以亞聖之才，撰用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神農本草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，以爲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。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…… </a:t>
            </a:r>
            <a:r>
              <a:rPr lang="zh-TW" altLang="en-US" sz="600" b="1" dirty="0">
                <a:solidFill>
                  <a:schemeClr val="accent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仲景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論廣伊尹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</a:t>
            </a:r>
            <a:r>
              <a:rPr lang="zh-TW" altLang="en-US" sz="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十數卷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，用之多驗。近代太醫令</a:t>
            </a:r>
            <a:r>
              <a:rPr lang="zh-TW" altLang="en-US" sz="600" b="1" dirty="0">
                <a:solidFill>
                  <a:schemeClr val="accent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撰次仲景遺論甚精，皆可施用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endParaRPr lang="en-US" altLang="ko-KR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醫說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1224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zh-TW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高平人也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博好經方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尤精診處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洞識攝養之道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深曉療病之源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采摭群論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撰成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十卷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篇次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爲三十六卷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大行于世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出張湛養生方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)” 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</a:t>
            </a:r>
            <a:r>
              <a:rPr lang="en-US" altLang="zh-TW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張湛養生方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晋代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太平御覽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6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북송초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“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》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三十六卷 王叔和編集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64528" y="2209487"/>
            <a:ext cx="68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242? 260?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27354" y="3062012"/>
            <a:ext cx="3449346" cy="851104"/>
            <a:chOff x="2427354" y="3062012"/>
            <a:chExt cx="3449346" cy="85110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550241" y="3062012"/>
              <a:ext cx="3296044" cy="816698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89469" y="3243135"/>
              <a:ext cx="33872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張仲景方十五卷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”, 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張仲景療婦人方二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隋志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醫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方論七卷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梁有張仲景辨傷寒十卷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…… 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張仲景評病要方一卷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…… 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亡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隋志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75235" y="3497618"/>
              <a:ext cx="333638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張仲景藥方十五卷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王叔和撰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舊唐志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王叔和張仲景藥方十五卷</a:t>
              </a:r>
              <a:r>
                <a:rPr lang="en-US" altLang="zh-TW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又傷寒卒病論十</a:t>
              </a:r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卷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新唐志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27354" y="3067307"/>
              <a:ext cx="344934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“張仲景辨傷寒幷方有九卷</a:t>
              </a:r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 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,“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張仲景雜方有八卷”</a:t>
              </a:r>
              <a:r>
                <a:rPr lang="en-US" altLang="zh-TW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zh-TW" altLang="en-US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小品方</a:t>
              </a:r>
              <a:r>
                <a:rPr lang="zh-TW" altLang="en-US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序</a:t>
              </a:r>
              <a:r>
                <a:rPr lang="en-US" altLang="zh-TW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東晋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4C)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328622" y="7484793"/>
            <a:ext cx="1015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 존재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790731" y="4730567"/>
            <a:ext cx="246696" cy="298989"/>
            <a:chOff x="4790731" y="4730567"/>
            <a:chExt cx="246696" cy="298989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4817479" y="4744856"/>
              <a:ext cx="0" cy="28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90731" y="4730567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384035" y="4720703"/>
            <a:ext cx="246696" cy="538101"/>
            <a:chOff x="5345931" y="4720703"/>
            <a:chExt cx="246696" cy="538101"/>
          </a:xfrm>
        </p:grpSpPr>
        <p:cxnSp>
          <p:nvCxnSpPr>
            <p:cNvPr id="132" name="직선 화살표 연결선 131"/>
            <p:cNvCxnSpPr/>
            <p:nvPr/>
          </p:nvCxnSpPr>
          <p:spPr>
            <a:xfrm flipH="1">
              <a:off x="5385439" y="4734128"/>
              <a:ext cx="0" cy="52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345931" y="4720703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452020" y="3878708"/>
            <a:ext cx="246696" cy="1150846"/>
            <a:chOff x="4452020" y="3889275"/>
            <a:chExt cx="246696" cy="1140281"/>
          </a:xfrm>
        </p:grpSpPr>
        <p:cxnSp>
          <p:nvCxnSpPr>
            <p:cNvPr id="101" name="직선 화살표 연결선 100"/>
            <p:cNvCxnSpPr/>
            <p:nvPr/>
          </p:nvCxnSpPr>
          <p:spPr>
            <a:xfrm>
              <a:off x="4505325" y="3889275"/>
              <a:ext cx="650" cy="1140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52020" y="4722030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024887" y="5721015"/>
            <a:ext cx="1067667" cy="338463"/>
            <a:chOff x="4994529" y="5729424"/>
            <a:chExt cx="1069944" cy="338463"/>
          </a:xfrm>
        </p:grpSpPr>
        <p:sp>
          <p:nvSpPr>
            <p:cNvPr id="157" name="TextBox 156"/>
            <p:cNvSpPr txBox="1"/>
            <p:nvPr/>
          </p:nvSpPr>
          <p:spPr>
            <a:xfrm>
              <a:off x="4996805" y="5867832"/>
              <a:ext cx="10676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1088 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小字本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國子監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94529" y="5729424"/>
              <a:ext cx="9249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???? 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小字本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浙路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66832" y="5066753"/>
            <a:ext cx="46104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8" name="Picture 4" descr="í­ë° ì¤ëª¨ê·¸, í­ë°, í­ë° ìì, ê±°íÂ PNG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" y="2409056"/>
            <a:ext cx="328875" cy="322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í­ë° ì¤ëª¨ê·¸, í­ë°, í­ë° ìì, ê±°íÂ PNG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" y="3318049"/>
            <a:ext cx="328875" cy="322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í­ë° ì¤ëª¨ê·¸, í­ë°, í­ë° ìì, ê±°íÂ PNG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" y="5982996"/>
            <a:ext cx="328875" cy="322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í­ë° ì¤ëª¨ê·¸, í­ë°, í­ë° ìì, ê±°íÂ PNG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" y="4687903"/>
            <a:ext cx="328875" cy="3222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5050190" y="6450176"/>
            <a:ext cx="6886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大字本 失傳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646</Words>
  <Application>Microsoft Office PowerPoint</Application>
  <PresentationFormat>A4 용지(210x297mm)</PresentationFormat>
  <Paragraphs>108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궁서</vt:lpstr>
      <vt:lpstr>굴림</vt:lpstr>
      <vt:lpstr>HY견명조</vt:lpstr>
      <vt:lpstr>Calibri</vt:lpstr>
      <vt:lpstr>Bodoni MT Black</vt:lpstr>
      <vt:lpstr>맑은 고딕</vt:lpstr>
      <vt:lpstr>Arial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158</cp:revision>
  <cp:lastPrinted>2018-01-31T07:27:22Z</cp:lastPrinted>
  <dcterms:created xsi:type="dcterms:W3CDTF">2018-01-03T02:10:36Z</dcterms:created>
  <dcterms:modified xsi:type="dcterms:W3CDTF">2018-03-18T23:27:22Z</dcterms:modified>
</cp:coreProperties>
</file>