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6" r:id="rId2"/>
    <p:sldId id="308" r:id="rId3"/>
    <p:sldId id="309" r:id="rId4"/>
    <p:sldId id="310" r:id="rId5"/>
    <p:sldId id="303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3207" autoAdjust="0"/>
  </p:normalViewPr>
  <p:slideViewPr>
    <p:cSldViewPr snapToGrid="0">
      <p:cViewPr varScale="1">
        <p:scale>
          <a:sx n="112" d="100"/>
          <a:sy n="112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육경 의미에 대한 수많은 논쟁이 있으나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여기에서는 다루지 않는다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5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4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classics.kr/books/8/volume/10#content_862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mediclassics.kr/books/8/volume/10#content_85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classics.kr/books/8/volume/10#content_864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hyperlink" Target="https://mediclassics.kr/books/8/volume/10#content_105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nedance.github.io/shanghanlun/reference/Formulas/%EB%8F%84%ED%95%B5%EC%8A%B9%EA%B8%B0%ED%83%95" TargetMode="External"/><Relationship Id="rId3" Type="http://schemas.openxmlformats.org/officeDocument/2006/relationships/hyperlink" Target="https://pinedance.github.io/shanghanlun/reference/Formulas/%EA%B3%84%EC%A7%80%ED%83%95" TargetMode="External"/><Relationship Id="rId7" Type="http://schemas.openxmlformats.org/officeDocument/2006/relationships/hyperlink" Target="https://pinedance.github.io/shanghanlun/reference/Formulas/%EC%98%A4%EB%A0%B9%EC%82%B0" TargetMode="External"/><Relationship Id="rId12" Type="http://schemas.openxmlformats.org/officeDocument/2006/relationships/hyperlink" Target="https://mediclassics.kr/books/8/volume/10#content_8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edance.github.io/shanghanlun/reference/Formulas/%EC%86%8C%EC%B2%AD%EB%A3%A1%ED%83%95" TargetMode="External"/><Relationship Id="rId11" Type="http://schemas.openxmlformats.org/officeDocument/2006/relationships/hyperlink" Target="https://mediclassics.kr/books/8/volume/10#content_811" TargetMode="External"/><Relationship Id="rId5" Type="http://schemas.openxmlformats.org/officeDocument/2006/relationships/hyperlink" Target="https://pinedance.github.io/shanghanlun/reference/Formulas/%EB%8C%80%EC%B2%AD%EB%A3%A1%ED%83%95" TargetMode="External"/><Relationship Id="rId10" Type="http://schemas.openxmlformats.org/officeDocument/2006/relationships/hyperlink" Target="https://mediclassics.kr/books/8/volume/10#content_1" TargetMode="External"/><Relationship Id="rId4" Type="http://schemas.openxmlformats.org/officeDocument/2006/relationships/hyperlink" Target="https://pinedance.github.io/shanghanlun/reference/Formulas/%EB%A7%88%ED%99%A9%ED%83%95" TargetMode="External"/><Relationship Id="rId9" Type="http://schemas.openxmlformats.org/officeDocument/2006/relationships/hyperlink" Target="https://pinedance.github.io/shanghanlun/reference/Formulas/%EC%A0%80%EB%8B%B9%ED%83%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태양병</a:t>
            </a:r>
            <a:r>
              <a:rPr lang="en-US" altLang="ko-KR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太陽病</a:t>
            </a:r>
            <a:r>
              <a:rPr lang="en-US" altLang="ko-KR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개요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urled pap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43495" y="2103220"/>
            <a:ext cx="4743450" cy="38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상한론의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4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질병관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7566" y="2908859"/>
            <a:ext cx="968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病因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外邪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76836" y="2858589"/>
            <a:ext cx="1330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80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</a:rPr>
              <a:t>治療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/>
              <a:t>去邪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73468" y="1702326"/>
            <a:ext cx="4619778" cy="4652572"/>
            <a:chOff x="473468" y="1702326"/>
            <a:chExt cx="4619778" cy="4652572"/>
          </a:xfrm>
        </p:grpSpPr>
        <p:pic>
          <p:nvPicPr>
            <p:cNvPr id="28" name="Picture 2" descr="æ³¥ä¸¸å®®, é«æµ·è¦, çæé, è½è½¤é, å°¾é­é, å, å½, èº, å¿, è, è, è¾, è, è, è, è½, å°è¸, å¤§è¸, è, èè±, ç©é, æ°´éëíê¶, ìí´ë, ì¥ì¹¨ê´, ë¹ë¡ê´, ë¯¸ë ¤ê´, í, ì¸, í, ì¬, ê²©, ë§, ë¹, ì, ê°, ì , ë´, ìì¥, ëì¥, ì , ë°©ê´, ê³¡ë, ìë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05" y="2132270"/>
              <a:ext cx="2114689" cy="422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타원 1"/>
            <p:cNvSpPr/>
            <p:nvPr/>
          </p:nvSpPr>
          <p:spPr>
            <a:xfrm>
              <a:off x="945617" y="3330092"/>
              <a:ext cx="947353" cy="952748"/>
            </a:xfrm>
            <a:prstGeom prst="ellipse">
              <a:avLst/>
            </a:prstGeom>
            <a:solidFill>
              <a:schemeClr val="accent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244241" y="4695395"/>
              <a:ext cx="984421" cy="933433"/>
            </a:xfrm>
            <a:prstGeom prst="ellipse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사각형 설명선 2"/>
            <p:cNvSpPr/>
            <p:nvPr/>
          </p:nvSpPr>
          <p:spPr>
            <a:xfrm>
              <a:off x="2840628" y="3806466"/>
              <a:ext cx="1062681" cy="715839"/>
            </a:xfrm>
            <a:prstGeom prst="wedgeRoundRectCallout">
              <a:avLst>
                <a:gd name="adj1" fmla="val -165106"/>
                <a:gd name="adj2" fmla="val -50886"/>
                <a:gd name="adj3" fmla="val 16667"/>
              </a:avLst>
            </a:prstGeom>
            <a:solidFill>
              <a:schemeClr val="accent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吐</a:t>
              </a:r>
              <a:endParaRPr lang="ko-KR" altLang="en-US" sz="2800" b="1" dirty="0"/>
            </a:p>
          </p:txBody>
        </p:sp>
        <p:sp>
          <p:nvSpPr>
            <p:cNvPr id="35" name="모서리가 둥근 사각형 설명선 34"/>
            <p:cNvSpPr/>
            <p:nvPr/>
          </p:nvSpPr>
          <p:spPr>
            <a:xfrm>
              <a:off x="2850178" y="5171181"/>
              <a:ext cx="1062681" cy="715839"/>
            </a:xfrm>
            <a:prstGeom prst="wedgeRoundRectCallout">
              <a:avLst>
                <a:gd name="adj1" fmla="val -130722"/>
                <a:gd name="adj2" fmla="val -44142"/>
                <a:gd name="adj3" fmla="val 16667"/>
              </a:avLst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下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473468" y="2271554"/>
              <a:ext cx="2165025" cy="3715193"/>
            </a:xfrm>
            <a:prstGeom prst="ellipse">
              <a:avLst/>
            </a:prstGeom>
            <a:noFill/>
            <a:ln w="152400">
              <a:solidFill>
                <a:schemeClr val="accent6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사각형 설명선 35"/>
            <p:cNvSpPr/>
            <p:nvPr/>
          </p:nvSpPr>
          <p:spPr>
            <a:xfrm>
              <a:off x="2839091" y="2553564"/>
              <a:ext cx="1062681" cy="715839"/>
            </a:xfrm>
            <a:prstGeom prst="wedgeRoundRectCallout">
              <a:avLst>
                <a:gd name="adj1" fmla="val -87073"/>
                <a:gd name="adj2" fmla="val 22506"/>
                <a:gd name="adj3" fmla="val 16667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汗</a:t>
              </a:r>
              <a:endParaRPr lang="ko-KR" alt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65136" y="2817952"/>
              <a:ext cx="1160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algn="l"/>
              <a:r>
                <a:rPr lang="en-US" altLang="ko-KR" sz="1400" dirty="0"/>
                <a:t>= </a:t>
              </a:r>
              <a:r>
                <a:rPr lang="ko-KR" altLang="en-US" sz="1400" dirty="0" smtClean="0"/>
                <a:t>可汗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宜汗</a:t>
              </a:r>
              <a:endParaRPr lang="en-US" altLang="ko-KR" sz="1400" dirty="0"/>
            </a:p>
            <a:p>
              <a:pPr algn="l"/>
              <a:r>
                <a:rPr lang="en-US" altLang="ko-KR" sz="1400" dirty="0"/>
                <a:t>=</a:t>
              </a:r>
              <a:r>
                <a:rPr lang="ko-KR" altLang="en-US" sz="1400" dirty="0"/>
                <a:t> 表證</a:t>
              </a:r>
              <a:endParaRPr lang="en-US" altLang="ko-K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61287" y="5462826"/>
              <a:ext cx="1231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algn="l"/>
              <a:r>
                <a:rPr lang="en-US" altLang="ko-KR" sz="1400" dirty="0"/>
                <a:t>= </a:t>
              </a:r>
              <a:r>
                <a:rPr lang="ko-KR" altLang="en-US" sz="1400" dirty="0" smtClean="0"/>
                <a:t>可下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宜下</a:t>
              </a:r>
              <a:endParaRPr lang="en-US" altLang="ko-KR" sz="1400" dirty="0"/>
            </a:p>
            <a:p>
              <a:pPr algn="l"/>
              <a:r>
                <a:rPr lang="en-US" altLang="ko-KR" sz="1400" dirty="0" smtClean="0"/>
                <a:t>= </a:t>
              </a:r>
              <a:r>
                <a:rPr lang="ko-KR" altLang="en-US" sz="1400" dirty="0" smtClean="0"/>
                <a:t>裏證</a:t>
              </a:r>
              <a:endParaRPr lang="en-US" altLang="ko-KR" sz="1400" dirty="0"/>
            </a:p>
          </p:txBody>
        </p:sp>
        <p:pic>
          <p:nvPicPr>
            <p:cNvPr id="16" name="Picture 4" descr="arr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61" b="97941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10811">
              <a:off x="1835972" y="2009629"/>
              <a:ext cx="889843" cy="116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736451" y="1702326"/>
              <a:ext cx="1444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外邪의 침입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1008" y="4092714"/>
              <a:ext cx="1236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algn="l"/>
              <a:r>
                <a:rPr lang="en-US" altLang="ko-KR" sz="1400" dirty="0"/>
                <a:t>= </a:t>
              </a:r>
              <a:r>
                <a:rPr lang="ko-KR" altLang="en-US" sz="1400" dirty="0" smtClean="0"/>
                <a:t>可吐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宜吐</a:t>
              </a:r>
              <a:endParaRPr lang="en-US" altLang="ko-K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3287" y="2551489"/>
              <a:ext cx="96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ko-KR" altLang="en-US" sz="1400" dirty="0"/>
                <a:t>邪氣在皮</a:t>
              </a:r>
              <a:endParaRPr lang="en-US" altLang="ko-KR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5855" y="3850714"/>
              <a:ext cx="906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邪氣在胸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3287" y="5152033"/>
              <a:ext cx="902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ko-KR" altLang="en-US" sz="1400" dirty="0"/>
                <a:t>邪氣在</a:t>
              </a:r>
              <a:r>
                <a:rPr lang="ko-KR" altLang="en-US" sz="1400" dirty="0" smtClean="0"/>
                <a:t>腹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0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0788" y="737639"/>
            <a:ext cx="787537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華佗曰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夫傷寒始得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一日在皮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當摩膏火灸之即愈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若不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解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者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二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在</a:t>
            </a:r>
            <a:r>
              <a:rPr lang="zh-TW" altLang="en-US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膚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可依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法針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服解肌散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發</a:t>
            </a:r>
            <a:r>
              <a:rPr lang="zh-TW" altLang="en-US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汗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汗出即愈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若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解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至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三日在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肌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復一發汗即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愈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若不解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者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止勿復發汗也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      至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四日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在</a:t>
            </a:r>
            <a:r>
              <a:rPr lang="zh-TW" altLang="en-US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胷</a:t>
            </a:r>
            <a:r>
              <a:rPr lang="en-US" altLang="zh-TW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宜服藜蘆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丸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微吐之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則愈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若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病困藜蘆丸不能吐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者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服小豆瓜蒂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散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吐之則愈也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視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病尚未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醒醒者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復一法針之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      五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在腹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      六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日入胃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入胃乃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可下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若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熱毒在外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未入於胃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而先下之者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其熱乘虛入胃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即爛胃也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然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熱入胃要須下去之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不可留於胃中也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0788" y="348686"/>
            <a:ext cx="3599062" cy="388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備急千金要方卷第九傷寒上 </a:t>
            </a:r>
            <a:r>
              <a:rPr lang="en-US" altLang="zh-TW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</a:t>
            </a: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傷寒例第一 </a:t>
            </a:r>
            <a:r>
              <a:rPr lang="en-US" altLang="zh-TW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endParaRPr lang="zh-TW" altLang="en-US" sz="1400" kern="0" dirty="0">
              <a:solidFill>
                <a:schemeClr val="accent5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788" y="4947174"/>
            <a:ext cx="7875373" cy="1471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王叔和曰 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… …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夫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傷寒病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者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起自風寒入於腠理與精氣分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爭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榮衛否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周行不通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一日至二日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氣在孔竅皮膚之</a:t>
            </a:r>
            <a:r>
              <a:rPr lang="zh-TW" altLang="en-US" sz="1400" b="1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間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故病者頭痛惡寒腰背強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重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此邪氣在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表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發汗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則愈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三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日以上氣浮在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上部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填塞胷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心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故頭痛胷中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滿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吐之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則愈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五日以上氣沈結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在藏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故腹脹身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重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骨節煩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疼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下之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則愈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zh-TW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0788" y="4558221"/>
            <a:ext cx="3599062" cy="388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備急千金要方卷第九傷寒上 </a:t>
            </a:r>
            <a:r>
              <a:rPr lang="en-US" altLang="zh-TW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</a:t>
            </a: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傷寒例第一 </a:t>
            </a:r>
            <a:r>
              <a:rPr lang="en-US" altLang="zh-TW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endParaRPr lang="zh-TW" altLang="en-US" sz="1400" kern="0" dirty="0">
              <a:solidFill>
                <a:schemeClr val="accent5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7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0788" y="737639"/>
            <a:ext cx="7875373" cy="2850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尺寸俱浮者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太陽受病也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當一二日發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以其脉上連風府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故頭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項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痛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腰脊強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尺寸俱長者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陽明受病也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當二三日發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以其脉夾鼻ㆍ絡於目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故身熱ㆍ目疼ㆍ鼻乾ㆍ不得臥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尺寸俱弦者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少陽受病也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當三四日發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以其脉循脅絡於耳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故胸脅痛而耳聾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vl="1"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此三經皆受病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未入於府者</a:t>
            </a:r>
            <a:r>
              <a:rPr lang="en-US" altLang="zh-TW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可汗而已</a:t>
            </a:r>
            <a:r>
              <a:rPr lang="en-US" altLang="zh-TW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尺寸俱沉細者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太陰受病也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當四五日發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以其脉布胃中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絡於嗌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故腹滿而嗌乾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尺寸俱沉者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少陰受病也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當五六日發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以其脉貫腎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絡於肺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繫舌本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故口燥舌乾而渴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尺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寸俱微緩者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厥陰受病也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當六七日發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以其脉循陰器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絡於肝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故煩滿而囊縮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vl="1"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此三經皆受病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已入於府</a:t>
            </a:r>
            <a:r>
              <a:rPr lang="en-US" altLang="zh-TW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可下而已</a:t>
            </a:r>
            <a:r>
              <a:rPr lang="en-US" altLang="zh-TW" sz="1400" b="1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zh-TW" altLang="en-US" sz="1400" b="1" kern="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0788" y="348686"/>
            <a:ext cx="36733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송본</a:t>
            </a:r>
            <a:r>
              <a:rPr lang="ko-KR" altLang="en-US" sz="1400" kern="0" dirty="0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 err="1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상한론</a:t>
            </a:r>
            <a:r>
              <a:rPr lang="en-US" altLang="ko-KR" sz="1400" kern="0" dirty="0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zh-TW" altLang="en-US" sz="1400" kern="0" dirty="0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仲</a:t>
            </a: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景全</a:t>
            </a:r>
            <a:r>
              <a:rPr lang="zh-TW" altLang="en-US" sz="1400" kern="0" dirty="0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書</a:t>
            </a:r>
            <a:r>
              <a:rPr lang="en-US" altLang="zh-TW" sz="1400" kern="0" dirty="0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zh-TW" altLang="en-US" sz="1400" kern="0" dirty="0" smtClean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第</a:t>
            </a: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二 </a:t>
            </a:r>
            <a:r>
              <a:rPr lang="en-US" altLang="zh-TW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</a:t>
            </a:r>
            <a:r>
              <a:rPr lang="zh-TW" altLang="en-US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傷寒例第三 </a:t>
            </a:r>
            <a:r>
              <a:rPr lang="en-US" altLang="zh-TW" sz="1400" kern="0" dirty="0">
                <a:solidFill>
                  <a:schemeClr val="accent5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endParaRPr lang="zh-TW" altLang="en-US" sz="1400" kern="0" dirty="0">
              <a:solidFill>
                <a:schemeClr val="accent5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8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六經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512539" y="1589903"/>
            <a:ext cx="4176584" cy="5058032"/>
            <a:chOff x="848497" y="1589903"/>
            <a:chExt cx="4176584" cy="50580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48497" y="1589903"/>
              <a:ext cx="4176584" cy="5058032"/>
            </a:xfrm>
            <a:prstGeom prst="roundRect">
              <a:avLst>
                <a:gd name="adj" fmla="val 83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71832" y="2257168"/>
              <a:ext cx="3529914" cy="4275437"/>
            </a:xfrm>
            <a:prstGeom prst="roundRect">
              <a:avLst>
                <a:gd name="adj" fmla="val 8383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408670" y="2899719"/>
              <a:ext cx="3064476" cy="3492843"/>
            </a:xfrm>
            <a:prstGeom prst="roundRect">
              <a:avLst>
                <a:gd name="adj" fmla="val 8383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614616" y="3418703"/>
              <a:ext cx="2660822" cy="2858529"/>
            </a:xfrm>
            <a:prstGeom prst="roundRect">
              <a:avLst>
                <a:gd name="adj" fmla="val 838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787611" y="3954162"/>
              <a:ext cx="2314832" cy="2215979"/>
            </a:xfrm>
            <a:prstGeom prst="roundRect">
              <a:avLst>
                <a:gd name="adj" fmla="val 838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40011" y="4390768"/>
              <a:ext cx="2005913" cy="1655805"/>
            </a:xfrm>
            <a:prstGeom prst="roundRect">
              <a:avLst>
                <a:gd name="adj" fmla="val 838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29016" y="1688189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2"/>
                  </a:solidFill>
                </a:rPr>
                <a:t>太陽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7254" y="2309461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2"/>
                  </a:solidFill>
                </a:rPr>
                <a:t>陽明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29016" y="2915628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2"/>
                  </a:solidFill>
                </a:rPr>
                <a:t>少陽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29016" y="3418703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/>
                  </a:solidFill>
                </a:rPr>
                <a:t>太陰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016" y="3934253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/>
                  </a:solidFill>
                </a:rPr>
                <a:t>少陰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29016" y="4393634"/>
              <a:ext cx="81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/>
                  </a:solidFill>
                </a:rPr>
                <a:t>厥陰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26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21249">
            <a:off x="4865830" y="4118189"/>
            <a:ext cx="2969526" cy="10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1" b="9794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6205">
            <a:off x="1721477" y="3119880"/>
            <a:ext cx="2401644" cy="31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863934" y="30045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傳經</a:t>
            </a:r>
            <a:endParaRPr lang="ko-KR" altLang="en-US" sz="3600" b="1" i="0" dirty="0">
              <a:solidFill>
                <a:srgbClr val="333333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2018" y="300451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專經</a:t>
            </a:r>
            <a:endParaRPr lang="ko-KR" altLang="en-US" sz="3600" b="1" i="0" dirty="0">
              <a:solidFill>
                <a:srgbClr val="333333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6909" y="3603369"/>
            <a:ext cx="14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卽病</a:t>
            </a:r>
            <a:r>
              <a:rPr lang="en-US" altLang="ko-KR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直中</a:t>
            </a:r>
            <a:r>
              <a:rPr lang="en-US" altLang="ko-KR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ko-KR" altLang="en-US" b="1" i="0" dirty="0">
              <a:solidFill>
                <a:srgbClr val="333333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421" y="4571225"/>
            <a:ext cx="9124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6" tooltip=" 太陽六傳"/>
              </a:rPr>
              <a:t>太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6" tooltip=" 太陽六傳"/>
              </a:rPr>
              <a:t>陽六傳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 </a:t>
            </a:r>
            <a:r>
              <a:rPr lang="en-US" altLang="zh-TW" sz="1000" dirty="0">
                <a:solidFill>
                  <a:srgbClr val="8B5F4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2.9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602421" y="4284636"/>
            <a:ext cx="9124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7" tooltip=" 傷寒傳經"/>
              </a:rPr>
              <a:t>傷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7" tooltip=" 傷寒傳經"/>
              </a:rPr>
              <a:t>寒傳經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 </a:t>
            </a:r>
            <a:r>
              <a:rPr lang="en-US" altLang="zh-TW" sz="1000" dirty="0">
                <a:solidFill>
                  <a:srgbClr val="8B5F4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2.6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23931" y="367748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鬱病</a:t>
            </a:r>
            <a:r>
              <a:rPr lang="en-US" altLang="ko-KR" b="1" dirty="0" smtClean="0">
                <a:solidFill>
                  <a:srgbClr val="333333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ko-KR" altLang="en-US" b="1" i="0" dirty="0">
              <a:solidFill>
                <a:srgbClr val="333333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72924" y="4160233"/>
            <a:ext cx="9124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8" tooltip=" 傷寒大法"/>
              </a:rPr>
              <a:t>傷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8" tooltip=" 傷寒大法"/>
              </a:rPr>
              <a:t>寒大法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 </a:t>
            </a:r>
            <a:r>
              <a:rPr lang="en-US" altLang="zh-TW" sz="1000" dirty="0">
                <a:solidFill>
                  <a:srgbClr val="8B5F4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472924" y="4455189"/>
            <a:ext cx="1563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9" tooltip=" 少陰四逆證有二"/>
              </a:rPr>
              <a:t>少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9" tooltip=" 少陰四逆證有二"/>
              </a:rPr>
              <a:t>陰四逆證有二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 </a:t>
            </a:r>
            <a:r>
              <a:rPr lang="en-US" altLang="zh-TW" sz="1000" dirty="0">
                <a:solidFill>
                  <a:srgbClr val="8B5F4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2.15.4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129193" y="214629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陽</a:t>
            </a:r>
            <a:endParaRPr lang="ko-KR" altLang="en-US" sz="3600" b="1" i="0" dirty="0">
              <a:solidFill>
                <a:schemeClr val="accent2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6664" y="368362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陰</a:t>
            </a:r>
            <a:endParaRPr lang="ko-KR" altLang="en-US" sz="3600" b="1" i="0" dirty="0">
              <a:solidFill>
                <a:schemeClr val="accent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890025" y="1872855"/>
            <a:ext cx="245998" cy="1227439"/>
          </a:xfrm>
          <a:prstGeom prst="rightBrace">
            <a:avLst>
              <a:gd name="adj1" fmla="val 8333"/>
              <a:gd name="adj2" fmla="val 50696"/>
            </a:avLst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/>
          <p:cNvSpPr/>
          <p:nvPr/>
        </p:nvSpPr>
        <p:spPr>
          <a:xfrm>
            <a:off x="4864387" y="3433095"/>
            <a:ext cx="245998" cy="1227439"/>
          </a:xfrm>
          <a:prstGeom prst="rightBrace">
            <a:avLst>
              <a:gd name="adj1" fmla="val 8333"/>
              <a:gd name="adj2" fmla="val 50696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3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太陽病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41942" y="2010152"/>
            <a:ext cx="1642450" cy="69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太陽經證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17418" y="1798631"/>
            <a:ext cx="2033034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zh-TW" altLang="en-US" b="1" dirty="0" smtClean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太陽中風證 </a:t>
            </a:r>
            <a:r>
              <a:rPr lang="en-US" altLang="zh-TW" sz="1400" b="1" dirty="0" smtClean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zh-TW" altLang="en-US" sz="1400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表虛</a:t>
            </a:r>
            <a:r>
              <a:rPr lang="en-US" altLang="zh-TW" sz="1400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zh-TW" altLang="en-US" b="1" i="0" dirty="0">
              <a:solidFill>
                <a:srgbClr val="181818"/>
              </a:solidFill>
              <a:effectLst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317418" y="2527725"/>
            <a:ext cx="2033034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zh-TW" altLang="en-US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太陽傷</a:t>
            </a:r>
            <a:r>
              <a:rPr lang="zh-TW" altLang="en-US" b="1" dirty="0" smtClean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寒證 </a:t>
            </a:r>
            <a:r>
              <a:rPr lang="en-US" altLang="zh-TW" sz="1400" b="1" dirty="0" smtClean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zh-TW" altLang="en-US" sz="1400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表實</a:t>
            </a:r>
            <a:r>
              <a:rPr lang="en-US" altLang="zh-TW" sz="1400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zh-TW" altLang="en-US" b="1" dirty="0">
              <a:solidFill>
                <a:srgbClr val="181818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7418" y="4885453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醫反 </a:t>
            </a:r>
            <a:r>
              <a:rPr lang="en-US" altLang="ko-KR" dirty="0" smtClean="0"/>
              <a:t>…  </a:t>
            </a:r>
            <a:endParaRPr lang="ko-KR" altLang="en-US" b="1" i="0" dirty="0">
              <a:solidFill>
                <a:srgbClr val="181818"/>
              </a:solidFill>
              <a:effectLst/>
              <a:latin typeface="open san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17419" y="3233533"/>
            <a:ext cx="2033033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ko-KR" altLang="en-US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蓄水證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7418" y="3879518"/>
            <a:ext cx="2033034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ko-KR" altLang="en-US" b="1" dirty="0">
                <a:solidFill>
                  <a:srgbClr val="181818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蓄血證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41942" y="3391852"/>
            <a:ext cx="1642450" cy="6919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太陽腑證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1941" y="4724130"/>
            <a:ext cx="1642450" cy="691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變證</a:t>
            </a:r>
          </a:p>
        </p:txBody>
      </p:sp>
      <p:cxnSp>
        <p:nvCxnSpPr>
          <p:cNvPr id="16" name="직선 화살표 연결선 15"/>
          <p:cNvCxnSpPr>
            <a:stCxn id="2" idx="3"/>
            <a:endCxn id="3" idx="1"/>
          </p:cNvCxnSpPr>
          <p:nvPr/>
        </p:nvCxnSpPr>
        <p:spPr>
          <a:xfrm flipV="1">
            <a:off x="2784392" y="2002943"/>
            <a:ext cx="533026" cy="35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" idx="3"/>
            <a:endCxn id="4" idx="1"/>
          </p:cNvCxnSpPr>
          <p:nvPr/>
        </p:nvCxnSpPr>
        <p:spPr>
          <a:xfrm>
            <a:off x="2784392" y="2356141"/>
            <a:ext cx="533026" cy="3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8" idx="1"/>
          </p:cNvCxnSpPr>
          <p:nvPr/>
        </p:nvCxnSpPr>
        <p:spPr>
          <a:xfrm flipV="1">
            <a:off x="2784392" y="3437845"/>
            <a:ext cx="533027" cy="29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0" idx="1"/>
          </p:cNvCxnSpPr>
          <p:nvPr/>
        </p:nvCxnSpPr>
        <p:spPr>
          <a:xfrm>
            <a:off x="2784392" y="3737841"/>
            <a:ext cx="533026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38223" y="184905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 smtClean="0">
                <a:latin typeface="+mn-ea"/>
                <a:hlinkClick r:id="rId3"/>
              </a:rPr>
              <a:t>桂枝湯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38223" y="25781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latin typeface="+mn-ea"/>
                <a:hlinkClick r:id="rId4"/>
              </a:rPr>
              <a:t>麻黃湯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49269" y="257814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latin typeface="+mn-ea"/>
                <a:hlinkClick r:id="rId5"/>
              </a:rPr>
              <a:t>大靑龍湯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39851" y="257814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latin typeface="+mn-ea"/>
                <a:hlinkClick r:id="rId6"/>
              </a:rPr>
              <a:t>小靑龍湯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38223" y="32839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latin typeface="+mn-ea"/>
                <a:hlinkClick r:id="rId7"/>
              </a:rPr>
              <a:t>五苓散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223" y="392994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latin typeface="+mn-ea"/>
                <a:hlinkClick r:id="rId8"/>
              </a:rPr>
              <a:t>桃核承氣湯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08342" y="392994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latin typeface="+mn-ea"/>
                <a:hlinkClick r:id="rId9"/>
              </a:rPr>
              <a:t>抵當湯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41941" y="6098686"/>
            <a:ext cx="68126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0" tooltip="雜病篇卷之二 "/>
              </a:rPr>
              <a:t>동의보감 </a:t>
            </a:r>
            <a:r>
              <a:rPr lang="en-US" altLang="ko-KR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0" tooltip="雜病篇卷之二 "/>
              </a:rPr>
              <a:t>&gt; </a:t>
            </a:r>
            <a:r>
              <a:rPr lang="zh-TW" altLang="en-US" sz="1000" dirty="0" smtClean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0" tooltip="雜病篇卷之二 "/>
              </a:rPr>
              <a:t>雜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0" tooltip="雜病篇卷之二 "/>
              </a:rPr>
              <a:t>病篇卷之二 </a:t>
            </a:r>
            <a:r>
              <a:rPr lang="en-US" altLang="zh-TW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&gt; 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1" tooltip=" 寒(上) "/>
              </a:rPr>
              <a:t>寒</a:t>
            </a:r>
            <a:r>
              <a:rPr lang="en-US" altLang="zh-TW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1" tooltip=" 寒(上) "/>
              </a:rPr>
              <a:t>(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1" tooltip=" 寒(上) "/>
              </a:rPr>
              <a:t>上</a:t>
            </a:r>
            <a:r>
              <a:rPr lang="en-US" altLang="zh-TW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1" tooltip=" 寒(上) "/>
              </a:rPr>
              <a:t>) </a:t>
            </a:r>
            <a:r>
              <a:rPr lang="en-US" altLang="zh-TW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&gt; 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hlinkClick r:id="rId12" tooltip=" 太陽形證用藥"/>
              </a:rPr>
              <a:t>太陽形證用藥</a:t>
            </a:r>
            <a:r>
              <a:rPr lang="zh-TW" altLang="en-US" sz="1000" dirty="0">
                <a:solidFill>
                  <a:srgbClr val="5555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 </a:t>
            </a:r>
            <a:r>
              <a:rPr lang="en-US" altLang="zh-TW" sz="1000" dirty="0">
                <a:solidFill>
                  <a:srgbClr val="8B5F4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187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751</Words>
  <Application>Microsoft Office PowerPoint</Application>
  <PresentationFormat>화면 슬라이드 쇼(4:3)</PresentationFormat>
  <Paragraphs>81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HY견명조</vt:lpstr>
      <vt:lpstr>HY신명조</vt:lpstr>
      <vt:lpstr>open sans</vt:lpstr>
      <vt:lpstr>新細明體</vt:lpstr>
      <vt:lpstr>맑은 고딕</vt:lpstr>
      <vt:lpstr>함초롬돋움</vt:lpstr>
      <vt:lpstr>함초롬바탕</vt:lpstr>
      <vt:lpstr>Arial</vt:lpstr>
      <vt:lpstr>Calibri</vt:lpstr>
      <vt:lpstr>Calibri Light</vt:lpstr>
      <vt:lpstr>Office 테마</vt:lpstr>
      <vt:lpstr>태양병(太陽病)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196</cp:revision>
  <dcterms:created xsi:type="dcterms:W3CDTF">2018-02-20T23:27:27Z</dcterms:created>
  <dcterms:modified xsi:type="dcterms:W3CDTF">2018-03-19T01:19:02Z</dcterms:modified>
</cp:coreProperties>
</file>