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86" r:id="rId2"/>
    <p:sldId id="313" r:id="rId3"/>
    <p:sldId id="314" r:id="rId4"/>
    <p:sldId id="315" r:id="rId5"/>
    <p:sldId id="312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3764" autoAdjust="0"/>
  </p:normalViewPr>
  <p:slideViewPr>
    <p:cSldViewPr snapToGrid="0">
      <p:cViewPr varScale="1">
        <p:scale>
          <a:sx n="113" d="100"/>
          <a:sy n="113" d="100"/>
        </p:scale>
        <p:origin x="13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85A7D-65E5-4BB7-98F2-7FBA7B0E63B5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A706C-1F34-4615-9A13-70A98B2C8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730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A706C-1F34-4615-9A13-70A98B2C88B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254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43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76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93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59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17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71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47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10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16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3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3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16737-B9B6-40DA-8F53-7D1108B3186F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44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nedance.github.io/shanghanlun/reference/Formulas/%EC%82%BC%EB%AC%BC%EB%B0%B1%EC%82%B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classics.kr/books/4/volume/3#content_517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classics.kr/books/8/volume/18#content_709" TargetMode="External"/><Relationship Id="rId2" Type="http://schemas.openxmlformats.org/officeDocument/2006/relationships/hyperlink" Target="https://pinedance.github.io/shanghanlun/reference/Formulas/%EB%8C%80%EC%8A%B9%EA%B8%B0%ED%83%9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classics.kr/books/8/volume/15#content_75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adin.co.kr/shop/wproduct.aspx?ItemId=9877524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adin.co.kr/shop/wproduct.aspx?ItemId=9877524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classics.kr/books/8/volume/11/#content_1212" TargetMode="External"/><Relationship Id="rId2" Type="http://schemas.openxmlformats.org/officeDocument/2006/relationships/hyperlink" Target="https://mediclassics.kr/books/8/volume/11/#content_111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classics.kr/books/8/volume/11/#content_114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adin.co.kr/shop/wproduct.aspx?ItemId=98775245" TargetMode="External"/><Relationship Id="rId2" Type="http://schemas.openxmlformats.org/officeDocument/2006/relationships/hyperlink" Target="https://pinedance.github.io/shanghanlun/reference/Formulas/%EB%8C%80%EC%8A%B9%EA%B8%B0%ED%83%9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5578" y="1633754"/>
            <a:ext cx="6318422" cy="985878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>
                <a:solidFill>
                  <a:schemeClr val="accent5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상한</a:t>
            </a:r>
            <a:r>
              <a:rPr lang="ko-KR" altLang="en-US" sz="3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의 </a:t>
            </a:r>
            <a:r>
              <a:rPr lang="ko-KR" altLang="en-US" sz="3600" dirty="0" err="1">
                <a:solidFill>
                  <a:schemeClr val="accent5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치험</a:t>
            </a:r>
            <a:r>
              <a:rPr lang="ko-KR" altLang="en-US" sz="3600" dirty="0">
                <a:solidFill>
                  <a:schemeClr val="accent5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醫案</a:t>
            </a:r>
            <a:endParaRPr lang="ko-KR" altLang="en-US" sz="3600" dirty="0">
              <a:solidFill>
                <a:schemeClr val="accent5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25578" y="4728519"/>
            <a:ext cx="6318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오준호</a:t>
            </a:r>
            <a:endParaRPr lang="ko-KR" altLang="en-US" sz="2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biLevel thresh="50000"/>
          </a:blip>
          <a:srcRect t="383" b="2790"/>
          <a:stretch/>
        </p:blipFill>
        <p:spPr>
          <a:xfrm>
            <a:off x="1161999" y="1252151"/>
            <a:ext cx="1828337" cy="416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88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63879" y="2205893"/>
            <a:ext cx="8239760" cy="442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다시 진맥을 해보니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양 </a:t>
            </a:r>
            <a:r>
              <a:rPr lang="ko-KR" altLang="en-US" sz="1600" kern="0" dirty="0" err="1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척맥에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600" kern="0" dirty="0" err="1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활삭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滑數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한 기미가 있었다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내가 “숨어 있는 열을 아직 다 없애지 못했습니다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600" kern="0" dirty="0" err="1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흉격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사이도 </a:t>
            </a:r>
            <a:r>
              <a:rPr lang="ko-KR" altLang="en-US" sz="1600" kern="0" dirty="0" err="1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열담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熱痰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 풀리지 않았으니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3"/>
              </a:rPr>
              <a:t>삼백산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3"/>
              </a:rPr>
              <a:t>(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3"/>
              </a:rPr>
              <a:t>三白散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3"/>
              </a:rPr>
              <a:t>)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을 복용하여 남은 독을 </a:t>
            </a:r>
            <a:r>
              <a:rPr lang="ko-KR" altLang="en-US" sz="1600" kern="0" dirty="0" err="1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씻어내어야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합니다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.”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하고 말하였으나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u="sng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주인 집안의 지친</a:t>
            </a:r>
            <a:r>
              <a:rPr lang="en-US" altLang="ko-KR" sz="1600" u="sng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u="sng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至親</a:t>
            </a:r>
            <a:r>
              <a:rPr lang="en-US" altLang="ko-KR" sz="1600" u="sng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 </a:t>
            </a:r>
            <a:r>
              <a:rPr lang="ko-KR" altLang="en-US" sz="1600" u="sng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중 의술을 아는 자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가 가벼운 병에 </a:t>
            </a:r>
            <a:r>
              <a:rPr lang="ko-KR" altLang="en-US" sz="1600" kern="0" dirty="0" err="1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약기운이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센 약은 절대 쓸 수 없다고 하였다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다시 다른 의원을 불러 가볍고 맑은 성질로 조리해주는 약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輕淸調理劑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]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를 썼더니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환자의 안색이 처참해지고 밤낮으로 통증을 호소하였다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여러 의원들이 변함없이 모시며 모두 “맥도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脈度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 보자면 삭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數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하지 않으니 반드시 열이 없을 것이고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눌러보아도 힘이 없으니 필시 기가 허한 것입니다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.” 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하고는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u="sng" kern="0" dirty="0" err="1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육군자탕</a:t>
            </a:r>
            <a:r>
              <a:rPr lang="en-US" altLang="ko-KR" sz="1600" u="sng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u="sng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六君子湯</a:t>
            </a:r>
            <a:r>
              <a:rPr lang="en-US" altLang="ko-KR" sz="1600" u="sng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4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첩을 지어 썼더니 아파하는 소리가 더욱 크게 나오고 미음도 먹을 수 없게 되었다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한 의원이 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4"/>
              </a:rPr>
              <a:t>월경수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4"/>
              </a:rPr>
              <a:t>(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4"/>
              </a:rPr>
              <a:t>月經水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4"/>
              </a:rPr>
              <a:t>)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를 썼지만 </a:t>
            </a:r>
            <a:r>
              <a:rPr lang="ko-KR" altLang="en-US" sz="1600" kern="0" dirty="0" err="1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흉격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사이가 답답하게 막혀 내려가지 않자 온 집안사람들이 손쓸 바를 몰랐다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3879" y="648766"/>
            <a:ext cx="8239760" cy="1423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更診則兩尺有滑數之意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余曰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“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隱熱猶未盡祛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膈間亦不得利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及服三白散以滌餘毒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.”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主家至親有知醫者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以爲病輕藥重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決不可用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更邀他醫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用輕淸調理之劑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病人顔色悽慘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晝夜叫痛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諸醫不移侍之皆曰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“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以脈度言之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不數必無熱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而按之無力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必是氣虛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.”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製用六君子湯四貼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痛聲尤出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粥飮亦廢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一醫用月經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膈間煩滯而不下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擧家罔措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3364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63879" y="1851615"/>
            <a:ext cx="82397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내가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진맥을 해보니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촌맥과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관맥이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삽삭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澁數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하고 때로 결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結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의 기운이 있었으며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양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척맥이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침소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沈小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하고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활실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滑實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하였다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내가 “이 병은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하초에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숨어 있는 열을 다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씻어내리지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못하여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열담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熱痰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흉격에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가득 차 막힌 것이니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맥이 색소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濇小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한 것은 열이 원기를 상하게 했기 때문입니다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.”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하니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여러 의원들이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“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누가 장부를 꿰뚫어 볼 수 있단 말인가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?”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하며 서로 비웃었다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3879" y="887348"/>
            <a:ext cx="823976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余診之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寸關澁數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時有結氣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兩尺沈小滑實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余曰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“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此病下焦隱熱未能滌下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熱痰窒滿胸膈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而脈之濇小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熱傷元氣故也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.”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諸醫曰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“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誰能洞見臟腑乎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?” </a:t>
            </a:r>
            <a:r>
              <a:rPr lang="ko-KR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相與哂笑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11883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63879" y="2318975"/>
            <a:ext cx="8239760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내가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“조만간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배성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背城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의 전투를 치르지 않으면 기혈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氣血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 모두 고갈되어 손을 쓰기 어려울 것입니다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.”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하니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환자의 온 집안사람들이 비로소 놀라 간절히 처방을 구하였다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때문에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2"/>
              </a:rPr>
              <a:t>대승기탕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2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2"/>
              </a:rPr>
              <a:t>大承氣湯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2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에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생지황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냥을 더하여 하루에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차례 먹이고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아울러 </a:t>
            </a:r>
            <a:r>
              <a:rPr lang="ko-KR" altLang="en-US" sz="1600" u="sng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지렁이 즙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에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3"/>
              </a:rPr>
              <a:t>우황고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3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3"/>
              </a:rPr>
              <a:t>牛黃膏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3"/>
              </a:rPr>
              <a:t>)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10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환을 타서 낮에는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그릇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밤에는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그릇을 먹이라는 뜻을 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신신당부하여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일러주었다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환자의 집안에서 내 말대로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일 동안 약을 썼더니 환자가 이윽고 편히 자고 밥을 먹고 싶은 생각이 들었으며 대변이 줄줄 나왔다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en-US" altLang="ko-KR" sz="1600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내가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또 진맥을 해보니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맥이 처음에는 지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遲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했으나 삭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數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해지고 힘이 생겼다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또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일 동안 더 권하여 썼더니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크게 설사하고는 여러 증세가 점점 사라졌다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다시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4"/>
              </a:rPr>
              <a:t>시호사물탕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4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4"/>
              </a:rPr>
              <a:t>柴胡四物湯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4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에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대황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돈을 더하여 하루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차례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일을 먹이니 나았다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3879" y="645462"/>
            <a:ext cx="8239760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“</a:t>
            </a:r>
            <a:r>
              <a:rPr lang="ko-KR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今明間如不用背城之戰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氣血俱竭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難可下手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.”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病人一家始驚動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懇求藥方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以大承氣湯加生地黃 一兩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日再服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兼以地龍汁調牛黃膏數十丸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日用二器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夜服一器之意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申申叮囑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病家依余言用之二日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病人仍得穩睡有食念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大便滑泄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余又診之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脈始遲而數有力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又勸用二日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大泄之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諸症漸退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改以柴胡四物湯加大黃 二戔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日再服三日而差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53082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63879" y="1951893"/>
            <a:ext cx="8239760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환자의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동생이 하례하며 “이 병에서 살려내지 못했다면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우리 형수가 이미 칼을 갈고 기다리고 있어 필시 약을 처방한 의원을 찌르고자 하였을 터라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우리들은 매우 걱정되었습니다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지금 마침내 효험을 보았으니 양가의 다행입니다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.”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하였다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 말을 들으니 나도 모르게 가슴이 서늘해졌다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en-US" altLang="ko-KR" sz="1600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만약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열이 심하고 기가 약하여 </a:t>
            </a:r>
            <a:r>
              <a:rPr lang="ko-KR" altLang="en-US" sz="1600" u="sng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양기가 소모되고 음기가 고갈되어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살릴 수 없게 되었다면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이것이 어찌 의원의 죄란 말인가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?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의술의 이치를 알지 못하는 부인이 약을 사용하는 시기가 늦어졌음을 생각지 않고 칼을 들고 튀어나왔다면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그 놀라움이 어떠했겠는가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?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내가 상한의 중병을 고쳐서 기사회생시킨 것이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헤일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수 없지만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대략 가장 놀라운 경험이기에 후인들의 경계로 삼고자 한다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3879" y="633250"/>
            <a:ext cx="8239760" cy="10783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病人之弟賀曰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“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此病若不救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吾嫂氏已磨劍待之矣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必欲刺用藥醫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故吾輩深憂之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今果收效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兩家之多幸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.”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余聞此言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不覺心悚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如或熱重氣弱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已成陽耗陰渴而不救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則此豈醫罪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?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不知醫理之婦人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不思用藥之晩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持刀突出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其驚爲如何哉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?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余治傷寒重病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起死回生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未知幾許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而略服最駭處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以戒後人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64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28117" y="1538501"/>
            <a:ext cx="2351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2000" b="1" kern="0" dirty="0" err="1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상한변결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傷寒便結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2000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4199" y="2647581"/>
            <a:ext cx="8239760" cy="3889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一人三月間得傷寒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發熱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小便淋瀝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大便不快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初病莖中痛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出小精血片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如棗核大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4199" y="3394613"/>
            <a:ext cx="823976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어떤 사람이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월경에 상한을 앓게 되어 </a:t>
            </a:r>
            <a:r>
              <a:rPr lang="ko-KR" altLang="en-US" b="1" u="sng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열이 나고 대소변이 시원하지 않았으며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초반에는 음경이 아프면서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대추씨만한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작은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정혈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精血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덩어리가 나왔다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79967" y="1553924"/>
            <a:ext cx="1914307" cy="474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hlinkClick r:id="rId2"/>
              </a:rPr>
              <a:t>《</a:t>
            </a:r>
            <a:r>
              <a:rPr lang="ko-KR" altLang="en-US" kern="0" dirty="0" smtClean="0">
                <a:solidFill>
                  <a:srgbClr val="000000"/>
                </a:solidFill>
                <a:latin typeface="함초롬바탕" panose="02030604000101010101" pitchFamily="18" charset="-127"/>
                <a:hlinkClick r:id="rId2"/>
              </a:rPr>
              <a:t>名醫經驗錄</a:t>
            </a: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hlinkClick r:id="rId2"/>
              </a:rPr>
              <a:t>》</a:t>
            </a:r>
            <a:r>
              <a:rPr lang="ko-KR" altLang="en-US" kern="0" dirty="0" smtClean="0">
                <a:solidFill>
                  <a:srgbClr val="000000"/>
                </a:solidFill>
                <a:latin typeface="함초롬바탕" panose="02030604000101010101" pitchFamily="18" charset="-127"/>
                <a:hlinkClick r:id="rId2"/>
              </a:rPr>
              <a:t> </a:t>
            </a:r>
            <a:r>
              <a:rPr lang="ko-KR" altLang="en-US" kern="0" dirty="0" smtClean="0">
                <a:solidFill>
                  <a:srgbClr val="000000"/>
                </a:solidFill>
                <a:latin typeface="함초롬바탕" panose="02030604000101010101" pitchFamily="18" charset="-127"/>
                <a:hlinkClick r:id="rId2"/>
              </a:rPr>
              <a:t>中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188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63879" y="2036559"/>
            <a:ext cx="82397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200000"/>
              </a:lnSpc>
            </a:pP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이를 보고 의원들이 방사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房事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때문이라고 말하여 독방생활을 하면서 </a:t>
            </a:r>
            <a:r>
              <a:rPr lang="ko-KR" altLang="en-US" sz="1600" b="1" u="sng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보중익기탕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으로 증상들을 치료하였다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그러나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7-8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일 후에 열이 더욱 심해지고 </a:t>
            </a:r>
            <a:r>
              <a:rPr lang="ko-KR" altLang="en-US" sz="1600" b="1" u="sng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심한 갈증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으로 물을 찾으며 </a:t>
            </a:r>
            <a:r>
              <a:rPr lang="ko-KR" altLang="en-US" sz="1600" b="1" u="sng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속이 답답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해지고 </a:t>
            </a:r>
            <a:r>
              <a:rPr lang="ko-KR" altLang="en-US" sz="1600" b="1" u="sng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말도 어눌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해졌다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내가 진맥해보니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육맥이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모두 미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微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)·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삭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數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했는데 오른쪽은 장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長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하면서 침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沈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)·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활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滑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하며 왼쪽은 평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平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한 듯했지만 역시 침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沈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)·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實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하면서 장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長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하였다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내가 “이것은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대실대만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大實大滿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으로 </a:t>
            </a:r>
            <a:r>
              <a:rPr lang="ko-KR" altLang="en-US" sz="1600" b="1" u="sng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양명경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에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속하니 </a:t>
            </a:r>
            <a:r>
              <a:rPr lang="ko-KR" altLang="en-US" sz="1600" b="1" u="sng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대승기탕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을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써야한다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.”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고 하자 다른 의원들이 깜짝 놀라며 “그건 아닌 것 같습니다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.”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고 하였다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나는 그 말을 듣지 않고 약을 지어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번을 연달아 먹게 하자 크게 설사한 후 열이 떨어지고 안정되며 나았다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그 후에 오리고기를 너무 많이 먹어서 다시 열이 나게 되자 내가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약성이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남도록 태운 오리고기를 싱싱한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부추즙에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섞어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6-7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돈 먹으라고 일러주었더니 새카만 똥을 한 사발 싸더니 완전히 나았다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3879" y="633250"/>
            <a:ext cx="8239760" cy="13422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50000"/>
              </a:lnSpc>
            </a:pP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由是皆謂房事所致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遂在虛中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證治用補中益氣湯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七八日后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熱尤甚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大渴引飮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胃中滿悶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言語錯亂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余診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六脈俱微數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右長而沉滑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左手若平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亦沉實而長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余曰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此大實大滿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屬陽明經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宜用大承氣湯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衆皆驚愕曰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先生誤矣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余不聽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作劑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連進二服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大瀉后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熱退氣和而愈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因食鴨肉太多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致復熱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余敎用鴨肉燒存性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生韭汁調服六七戔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下黑糞一碗許而全愈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en-US" altLang="ko-KR" sz="14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963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5800" y="853591"/>
            <a:ext cx="7941734" cy="1921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80000"/>
              </a:lnSpc>
            </a:pPr>
            <a:r>
              <a:rPr lang="ko-KR" altLang="en-US" kern="0" dirty="0">
                <a:solidFill>
                  <a:srgbClr val="666666"/>
                </a:solidFill>
                <a:latin typeface="신명 세고딕"/>
                <a:ea typeface="신명 세고딕"/>
              </a:rPr>
              <a:t>￭</a:t>
            </a:r>
            <a:r>
              <a:rPr lang="ko-KR" altLang="en-US" kern="0" dirty="0">
                <a:solidFill>
                  <a:srgbClr val="000000"/>
                </a:solidFill>
                <a:latin typeface="한양신명조"/>
                <a:ea typeface="신명 세고딕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신명 세고딕"/>
                <a:ea typeface="신명 세고딕"/>
              </a:rPr>
              <a:t>大承氣湯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신명 세고딕"/>
              </a:rPr>
              <a:t>|</a:t>
            </a:r>
            <a:r>
              <a:rPr lang="ko-KR" altLang="en-US" kern="0" dirty="0" err="1">
                <a:solidFill>
                  <a:srgbClr val="000000"/>
                </a:solidFill>
                <a:latin typeface="신명 세고딕"/>
                <a:ea typeface="신명 세고딕"/>
              </a:rPr>
              <a:t>대승기탕</a:t>
            </a:r>
            <a:endParaRPr lang="ko-KR" altLang="en-US" kern="0" dirty="0">
              <a:solidFill>
                <a:srgbClr val="000000"/>
              </a:solidFill>
              <a:latin typeface="한양신명조"/>
            </a:endParaRPr>
          </a:p>
          <a:p>
            <a:pPr algn="just" fontAlgn="base" latinLnBrk="1">
              <a:lnSpc>
                <a:spcPct val="180000"/>
              </a:lnSpc>
              <a:spcAft>
                <a:spcPts val="20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大黃 四戔</a:t>
            </a:r>
            <a:r>
              <a:rPr lang="en-US" altLang="ko-KR" sz="1600" kern="0" dirty="0">
                <a:solidFill>
                  <a:srgbClr val="000000"/>
                </a:solidFill>
                <a:latin typeface="한양신명조"/>
                <a:ea typeface="신명 신명조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芒硝 二戈</a:t>
            </a:r>
            <a:r>
              <a:rPr lang="en-US" altLang="ko-KR" sz="1600" kern="0" dirty="0">
                <a:solidFill>
                  <a:srgbClr val="000000"/>
                </a:solidFill>
                <a:latin typeface="한양신명조"/>
                <a:ea typeface="신명 신명조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甘草 一戈</a:t>
            </a:r>
            <a:r>
              <a:rPr lang="en-US" altLang="ko-KR" sz="1600" kern="0" dirty="0">
                <a:solidFill>
                  <a:srgbClr val="000000"/>
                </a:solidFill>
                <a:latin typeface="한양신명조"/>
                <a:ea typeface="신명 신명조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水煎去滓</a:t>
            </a:r>
            <a:r>
              <a:rPr lang="en-US" altLang="ko-KR" sz="1600" kern="0" dirty="0">
                <a:solidFill>
                  <a:srgbClr val="000000"/>
                </a:solidFill>
                <a:latin typeface="한양신명조"/>
                <a:ea typeface="신명 신명조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后入硝</a:t>
            </a:r>
            <a:r>
              <a:rPr lang="en-US" altLang="ko-KR" sz="1600" kern="0" dirty="0">
                <a:solidFill>
                  <a:srgbClr val="000000"/>
                </a:solidFill>
                <a:latin typeface="한양신명조"/>
                <a:ea typeface="신명 신명조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再煎服</a:t>
            </a:r>
            <a:r>
              <a:rPr lang="en-US" altLang="ko-KR" sz="1600" kern="0" dirty="0">
                <a:solidFill>
                  <a:srgbClr val="000000"/>
                </a:solidFill>
                <a:latin typeface="한양신명조"/>
                <a:ea typeface="신명 신명조"/>
              </a:rPr>
              <a:t>.</a:t>
            </a:r>
            <a:endParaRPr lang="ko-KR" altLang="en-US" sz="1600" kern="0" dirty="0">
              <a:solidFill>
                <a:srgbClr val="000000"/>
              </a:solidFill>
              <a:latin typeface="한양신명조"/>
            </a:endParaRPr>
          </a:p>
          <a:p>
            <a:pPr algn="just" fontAlgn="base" latinLnBrk="1">
              <a:lnSpc>
                <a:spcPct val="175000"/>
              </a:lnSpc>
            </a:pPr>
            <a:r>
              <a:rPr lang="ko-KR" altLang="en-US" sz="1600" kern="0" spc="-40" dirty="0" err="1">
                <a:solidFill>
                  <a:srgbClr val="000000"/>
                </a:solidFill>
                <a:latin typeface="신명 신명조"/>
                <a:ea typeface="신명 신명조"/>
              </a:rPr>
              <a:t>대황</a:t>
            </a:r>
            <a:r>
              <a:rPr lang="ko-KR" altLang="en-US" sz="1600" kern="0" spc="-40" dirty="0">
                <a:solidFill>
                  <a:srgbClr val="000000"/>
                </a:solidFill>
                <a:latin typeface="신명 신명조"/>
                <a:ea typeface="신명 신명조"/>
              </a:rPr>
              <a:t> </a:t>
            </a:r>
            <a:r>
              <a:rPr lang="en-US" altLang="ko-KR" sz="1600" kern="0" spc="-40" dirty="0">
                <a:solidFill>
                  <a:srgbClr val="000000"/>
                </a:solidFill>
                <a:latin typeface="한양신명조"/>
                <a:ea typeface="신명 신명조"/>
              </a:rPr>
              <a:t>4</a:t>
            </a:r>
            <a:r>
              <a:rPr lang="ko-KR" altLang="en-US" sz="1600" kern="0" spc="-40" dirty="0">
                <a:solidFill>
                  <a:srgbClr val="000000"/>
                </a:solidFill>
                <a:latin typeface="신명 신명조"/>
                <a:ea typeface="신명 신명조"/>
              </a:rPr>
              <a:t>돈</a:t>
            </a:r>
            <a:r>
              <a:rPr lang="en-US" altLang="ko-KR" sz="1600" kern="0" spc="-40" dirty="0">
                <a:solidFill>
                  <a:srgbClr val="000000"/>
                </a:solidFill>
                <a:latin typeface="한양신명조"/>
                <a:ea typeface="신명 신명조"/>
              </a:rPr>
              <a:t>, </a:t>
            </a:r>
            <a:r>
              <a:rPr lang="ko-KR" altLang="en-US" sz="1600" kern="0" spc="-40" dirty="0" err="1">
                <a:solidFill>
                  <a:srgbClr val="000000"/>
                </a:solidFill>
                <a:latin typeface="신명 신명조"/>
                <a:ea typeface="신명 신명조"/>
              </a:rPr>
              <a:t>망초</a:t>
            </a:r>
            <a:r>
              <a:rPr lang="ko-KR" altLang="en-US" sz="1600" kern="0" spc="-40" dirty="0">
                <a:solidFill>
                  <a:srgbClr val="000000"/>
                </a:solidFill>
                <a:latin typeface="신명 신명조"/>
                <a:ea typeface="신명 신명조"/>
              </a:rPr>
              <a:t> </a:t>
            </a:r>
            <a:r>
              <a:rPr lang="en-US" altLang="ko-KR" sz="1600" kern="0" spc="-40" dirty="0">
                <a:solidFill>
                  <a:srgbClr val="000000"/>
                </a:solidFill>
                <a:latin typeface="한양신명조"/>
                <a:ea typeface="신명 신명조"/>
              </a:rPr>
              <a:t>2</a:t>
            </a:r>
            <a:r>
              <a:rPr lang="ko-KR" altLang="en-US" sz="1600" kern="0" spc="-40" dirty="0">
                <a:solidFill>
                  <a:srgbClr val="000000"/>
                </a:solidFill>
                <a:latin typeface="신명 신명조"/>
                <a:ea typeface="신명 신명조"/>
              </a:rPr>
              <a:t>돈</a:t>
            </a:r>
            <a:r>
              <a:rPr lang="en-US" altLang="ko-KR" sz="1600" kern="0" spc="-40" dirty="0">
                <a:solidFill>
                  <a:srgbClr val="000000"/>
                </a:solidFill>
                <a:latin typeface="한양신명조"/>
                <a:ea typeface="신명 신명조"/>
              </a:rPr>
              <a:t>, </a:t>
            </a:r>
            <a:r>
              <a:rPr lang="ko-KR" altLang="en-US" sz="1600" kern="0" spc="-40" dirty="0">
                <a:solidFill>
                  <a:srgbClr val="000000"/>
                </a:solidFill>
                <a:latin typeface="신명 신명조"/>
                <a:ea typeface="신명 신명조"/>
              </a:rPr>
              <a:t>감초 </a:t>
            </a:r>
            <a:r>
              <a:rPr lang="en-US" altLang="ko-KR" sz="1600" kern="0" spc="-40" dirty="0">
                <a:solidFill>
                  <a:srgbClr val="000000"/>
                </a:solidFill>
                <a:latin typeface="한양신명조"/>
                <a:ea typeface="신명 신명조"/>
              </a:rPr>
              <a:t>1</a:t>
            </a:r>
            <a:r>
              <a:rPr lang="ko-KR" altLang="en-US" sz="1600" kern="0" spc="-40" dirty="0">
                <a:solidFill>
                  <a:srgbClr val="000000"/>
                </a:solidFill>
                <a:latin typeface="신명 신명조"/>
                <a:ea typeface="신명 신명조"/>
              </a:rPr>
              <a:t>돈</a:t>
            </a:r>
            <a:r>
              <a:rPr lang="en-US" altLang="ko-KR" sz="1600" kern="0" spc="-40" dirty="0">
                <a:solidFill>
                  <a:srgbClr val="000000"/>
                </a:solidFill>
                <a:latin typeface="한양신명조"/>
                <a:ea typeface="신명 신명조"/>
              </a:rPr>
              <a:t>. </a:t>
            </a:r>
            <a:r>
              <a:rPr lang="ko-KR" altLang="en-US" sz="1600" kern="0" spc="-40" dirty="0" err="1">
                <a:solidFill>
                  <a:srgbClr val="000000"/>
                </a:solidFill>
                <a:latin typeface="신명 신명조"/>
                <a:ea typeface="신명 신명조"/>
              </a:rPr>
              <a:t>대황과</a:t>
            </a:r>
            <a:r>
              <a:rPr lang="ko-KR" altLang="en-US" sz="1600" kern="0" spc="-40" dirty="0">
                <a:solidFill>
                  <a:srgbClr val="000000"/>
                </a:solidFill>
                <a:latin typeface="신명 신명조"/>
                <a:ea typeface="신명 신명조"/>
              </a:rPr>
              <a:t> 감초를 물에 달여 찌꺼기를 거른 후 </a:t>
            </a:r>
            <a:r>
              <a:rPr lang="ko-KR" altLang="en-US" sz="1600" kern="0" spc="-40" dirty="0" err="1">
                <a:solidFill>
                  <a:srgbClr val="000000"/>
                </a:solidFill>
                <a:latin typeface="신명 신명조"/>
                <a:ea typeface="신명 신명조"/>
              </a:rPr>
              <a:t>망초를</a:t>
            </a:r>
            <a:r>
              <a:rPr lang="ko-KR" altLang="en-US" sz="1600" kern="0" spc="-40" dirty="0">
                <a:solidFill>
                  <a:srgbClr val="000000"/>
                </a:solidFill>
                <a:latin typeface="신명 신명조"/>
                <a:ea typeface="신명 신명조"/>
              </a:rPr>
              <a:t> 넣어 다시 달여 먹는다</a:t>
            </a:r>
            <a:r>
              <a:rPr lang="en-US" altLang="ko-KR" sz="1600" kern="0" spc="-40" dirty="0">
                <a:solidFill>
                  <a:srgbClr val="000000"/>
                </a:solidFill>
                <a:latin typeface="한양신명조"/>
                <a:ea typeface="신명 신명조"/>
              </a:rPr>
              <a:t>.</a:t>
            </a:r>
            <a:endParaRPr lang="ko-KR" altLang="en-US" sz="1600" kern="0" spc="-40" dirty="0">
              <a:solidFill>
                <a:srgbClr val="000000"/>
              </a:solidFill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100442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20102" y="1538501"/>
            <a:ext cx="23679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2000" b="1" kern="0" dirty="0" err="1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상한기축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傷寒氣築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2000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4199" y="2475227"/>
            <a:ext cx="8239760" cy="7336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一人年至十八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四月間得傷寒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惡寒發熱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大渴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舌上白苔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三日前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身脊俱痛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百節亦痛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至四日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惟脇痛而嘔自利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六日后來問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4199" y="3394613"/>
            <a:ext cx="823976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18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세가 된 어떤 사람이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4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월경에 상한을 앓게 되어 </a:t>
            </a:r>
            <a:r>
              <a:rPr lang="ko-KR" altLang="en-US" b="1" u="sng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오한발열</a:t>
            </a:r>
            <a:r>
              <a:rPr lang="en-US" altLang="ko-KR" b="1" u="sng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b="1" u="sng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심한 갈증</a:t>
            </a:r>
            <a:r>
              <a:rPr lang="en-US" altLang="ko-KR" b="1" u="sng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b="1" u="sng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백태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가 있었다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걸린 지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일까지는 </a:t>
            </a:r>
            <a:r>
              <a:rPr lang="ko-KR" altLang="en-US" b="1" u="sng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몸과 등이 아프고 온 관절이 아팠으며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4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일째부터는 </a:t>
            </a:r>
            <a:r>
              <a:rPr lang="ko-KR" altLang="en-US" b="1" u="sng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옆구리만 아프며 구토와 설사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를 했고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6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일 지난 후에야 치료받기를 청해왔다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79967" y="1553924"/>
            <a:ext cx="1914307" cy="474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hlinkClick r:id="rId2"/>
              </a:rPr>
              <a:t>《</a:t>
            </a:r>
            <a:r>
              <a:rPr lang="ko-KR" altLang="en-US" kern="0" dirty="0" smtClean="0">
                <a:solidFill>
                  <a:srgbClr val="000000"/>
                </a:solidFill>
                <a:latin typeface="함초롬바탕" panose="02030604000101010101" pitchFamily="18" charset="-127"/>
                <a:hlinkClick r:id="rId2"/>
              </a:rPr>
              <a:t>名醫經驗錄</a:t>
            </a: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hlinkClick r:id="rId2"/>
              </a:rPr>
              <a:t>》</a:t>
            </a:r>
            <a:r>
              <a:rPr lang="ko-KR" altLang="en-US" kern="0" dirty="0" smtClean="0">
                <a:solidFill>
                  <a:srgbClr val="000000"/>
                </a:solidFill>
                <a:latin typeface="함초롬바탕" panose="02030604000101010101" pitchFamily="18" charset="-127"/>
                <a:hlinkClick r:id="rId2"/>
              </a:rPr>
              <a:t> </a:t>
            </a:r>
            <a:r>
              <a:rPr lang="ko-KR" altLang="en-US" kern="0" dirty="0" smtClean="0">
                <a:solidFill>
                  <a:srgbClr val="000000"/>
                </a:solidFill>
                <a:latin typeface="함초롬바탕" panose="02030604000101010101" pitchFamily="18" charset="-127"/>
                <a:hlinkClick r:id="rId2"/>
              </a:rPr>
              <a:t>中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90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63879" y="1875692"/>
            <a:ext cx="82397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200000"/>
              </a:lnSpc>
            </a:pP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내가 진맥해보니 좌우의 맥이 모두 현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弦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)·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장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長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)·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침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沈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)·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實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하면서 삭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數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하였다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이는 본래 </a:t>
            </a:r>
            <a:r>
              <a:rPr lang="ko-KR" altLang="en-US" sz="1600" u="sng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태양</a:t>
            </a:r>
            <a:r>
              <a:rPr lang="en-US" altLang="ko-KR" sz="1600" u="sng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·</a:t>
            </a:r>
            <a:r>
              <a:rPr lang="ko-KR" altLang="en-US" sz="1600" u="sng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소양</a:t>
            </a:r>
            <a:r>
              <a:rPr lang="en-US" altLang="ko-KR" sz="1600" u="sng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·</a:t>
            </a:r>
            <a:r>
              <a:rPr lang="ko-KR" altLang="en-US" sz="1600" u="sng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양명이 합해진 병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이었으나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태양병은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이미 끝났고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소양병과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양명병은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계속 남아있는 것이다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600" b="1" u="sng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소시호탕과</a:t>
            </a:r>
            <a:r>
              <a:rPr lang="ko-KR" altLang="en-US" sz="1600" b="1" u="sng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황련해독탕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을 합하여 주니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첩을 먹고 옆구리의 통증과 구토는 모두 사라졌으나 열은 더욱 심해져 죽을 것만 같았다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낯빛을 살펴보니 붉은빛으로 깨끗한 것이 사기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邪氣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가 보이지 않았고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말은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또렷하여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간혹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섬어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譫語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가 있지만 그다지 심하지 않았다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내가 일부러 설명하지 않고 돌아간 후에 </a:t>
            </a:r>
            <a:r>
              <a:rPr lang="ko-KR" altLang="en-US" sz="1600" b="1" u="sng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양격산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을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처방해 주었는데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첩을 먹이고 대변을 살피니 여전히 맑은 물 같고 담기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痰氣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도 끊이지 않았다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3879" y="633250"/>
            <a:ext cx="8239760" cy="1019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50000"/>
              </a:lnSpc>
            </a:pP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余診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左右手脈皆弦長沉實且數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此本三陽合病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太陽已罷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小陽與陽明仍在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與小柴胡湯合黃連解毒湯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服三貼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脇痛口逆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皆除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惟熱尤甚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法當死也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省面上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有紅色淨潔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而無賊邪之氣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言語淸亮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間有譫語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而不甚含糊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余故不辭去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復與治用凉膈散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服二貼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視其所下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如前自利淸水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其痰氣亦不息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en-US" altLang="ko-KR" sz="14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845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63879" y="2112765"/>
            <a:ext cx="823976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200000"/>
              </a:lnSpc>
            </a:pP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이번에는 </a:t>
            </a:r>
            <a:r>
              <a:rPr lang="ko-KR" altLang="en-US" sz="1600" b="1" u="sng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대승기탕에</a:t>
            </a:r>
            <a:r>
              <a:rPr lang="ko-KR" altLang="en-US" sz="1600" b="1" u="sng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황련해독탕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을 합하여 주었는데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첩을 먹어도 대변이 여전히 같은 상태였다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내가 “이는 모두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열결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熱結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 풀리지 않아서 조시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燥屎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가 나오지 않는 것일 뿐이다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.”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고 말하고 나중에 쓴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개의 처방을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번갈아가며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하루에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3-4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첩씩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각각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5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첩을 쓰니 퉁퉁한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대추크기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만하고 단단한 대변이 열 개 넘게 나오고 담과 열도 점차 줄어들었으며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15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일이 지나자 열이 내리고 몸이 안정되었다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어떤 의원이 “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《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상한론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》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에는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하법을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썼으면 다시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하법을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쓰지 말라고 했는데 연일 이처럼 독한 약을 써도 편안하게 되는 것은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어째서입니까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?”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라고 묻기에 “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조시가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아직 나오지 않았고 맥은 계속 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實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한데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하법을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또 못쓸 이유가 있는가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.”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라고 대답해주었다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이러한 이유 때문에 의원은 하나의 치료법만 고수하면 안 되는 것이다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3879" y="633250"/>
            <a:ext cx="8239760" cy="13422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50000"/>
              </a:lnSpc>
            </a:pP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與大承氣湯合黃連解毒湯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二貼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其所下利亦如前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余曰此皆熱結不開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而燥屎不下耳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後以二方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相間日三四貼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每藥五貼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如得結糞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如肥棗大者十數枚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痰與熱漸減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至十五日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熱退氣和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一醫者問曰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傷寒論謂下後不可再下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連日用此峻劑獲安者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何也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答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燥屎不下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而脈常實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胡爲不可再下也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是故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爲醫者不可膠柱也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en-US" altLang="ko-KR" sz="14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516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1867" y="348553"/>
            <a:ext cx="8128000" cy="602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80000"/>
              </a:lnSpc>
            </a:pPr>
            <a:r>
              <a:rPr lang="ko-KR" altLang="en-US" kern="0" dirty="0">
                <a:solidFill>
                  <a:srgbClr val="666666"/>
                </a:solidFill>
                <a:latin typeface="신명 세고딕"/>
                <a:ea typeface="신명 세고딕"/>
              </a:rPr>
              <a:t>￭</a:t>
            </a:r>
            <a:r>
              <a:rPr lang="ko-KR" altLang="en-US" kern="0" dirty="0">
                <a:solidFill>
                  <a:srgbClr val="000000"/>
                </a:solidFill>
                <a:latin typeface="한양신명조"/>
                <a:ea typeface="신명 세고딕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신명 세고딕"/>
                <a:ea typeface="신명 세고딕"/>
                <a:hlinkClick r:id="rId2"/>
              </a:rPr>
              <a:t>黃連解毒湯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신명 세고딕"/>
                <a:hlinkClick r:id="rId2"/>
              </a:rPr>
              <a:t>|</a:t>
            </a:r>
            <a:r>
              <a:rPr lang="ko-KR" altLang="en-US" kern="0" dirty="0" err="1">
                <a:solidFill>
                  <a:srgbClr val="000000"/>
                </a:solidFill>
                <a:latin typeface="신명 세고딕"/>
                <a:ea typeface="신명 세고딕"/>
                <a:hlinkClick r:id="rId2"/>
              </a:rPr>
              <a:t>황련해독탕</a:t>
            </a:r>
            <a:endParaRPr lang="ko-KR" altLang="en-US" kern="0" dirty="0">
              <a:solidFill>
                <a:srgbClr val="000000"/>
              </a:solidFill>
              <a:latin typeface="한양신명조"/>
            </a:endParaRPr>
          </a:p>
          <a:p>
            <a:pPr algn="just" fontAlgn="base" latinLnBrk="1">
              <a:lnSpc>
                <a:spcPct val="180000"/>
              </a:lnSpc>
              <a:spcAft>
                <a:spcPts val="20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柴胡 二戈</a:t>
            </a:r>
            <a:r>
              <a:rPr lang="en-US" altLang="ko-KR" sz="1600" kern="0" dirty="0">
                <a:solidFill>
                  <a:srgbClr val="000000"/>
                </a:solidFill>
                <a:latin typeface="한양신명조"/>
                <a:ea typeface="신명 신명조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黃連</a:t>
            </a:r>
            <a:r>
              <a:rPr lang="en-US" altLang="ko-KR" sz="1600" kern="0" dirty="0">
                <a:solidFill>
                  <a:srgbClr val="000000"/>
                </a:solidFill>
                <a:latin typeface="한양신명조"/>
                <a:ea typeface="신명 신명조"/>
              </a:rPr>
              <a:t>·</a:t>
            </a:r>
            <a:r>
              <a:rPr lang="ko-KR" altLang="en-US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黃芩</a:t>
            </a:r>
            <a:r>
              <a:rPr lang="en-US" altLang="ko-KR" sz="1600" kern="0" dirty="0">
                <a:solidFill>
                  <a:srgbClr val="000000"/>
                </a:solidFill>
                <a:latin typeface="한양신명조"/>
                <a:ea typeface="신명 신명조"/>
              </a:rPr>
              <a:t>·</a:t>
            </a:r>
            <a:r>
              <a:rPr lang="ko-KR" altLang="en-US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人參</a:t>
            </a:r>
            <a:r>
              <a:rPr lang="en-US" altLang="ko-KR" sz="1600" kern="0" dirty="0">
                <a:solidFill>
                  <a:srgbClr val="000000"/>
                </a:solidFill>
                <a:latin typeface="한양신명조"/>
                <a:ea typeface="신명 신명조"/>
              </a:rPr>
              <a:t>·</a:t>
            </a:r>
            <a:r>
              <a:rPr lang="ko-KR" altLang="en-US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半夏</a:t>
            </a:r>
            <a:r>
              <a:rPr lang="en-US" altLang="ko-KR" sz="1600" kern="0" dirty="0">
                <a:solidFill>
                  <a:srgbClr val="000000"/>
                </a:solidFill>
                <a:latin typeface="한양신명조"/>
                <a:ea typeface="신명 신명조"/>
              </a:rPr>
              <a:t>·</a:t>
            </a:r>
            <a:r>
              <a:rPr lang="ko-KR" altLang="en-US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黃栢</a:t>
            </a:r>
            <a:r>
              <a:rPr lang="en-US" altLang="ko-KR" sz="1600" kern="0" dirty="0">
                <a:solidFill>
                  <a:srgbClr val="000000"/>
                </a:solidFill>
                <a:latin typeface="한양신명조"/>
                <a:ea typeface="신명 신명조"/>
              </a:rPr>
              <a:t>·</a:t>
            </a:r>
            <a:r>
              <a:rPr lang="ko-KR" altLang="en-US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栀子 各一戈</a:t>
            </a:r>
            <a:r>
              <a:rPr lang="en-US" altLang="ko-KR" sz="1600" kern="0" dirty="0">
                <a:solidFill>
                  <a:srgbClr val="000000"/>
                </a:solidFill>
                <a:latin typeface="한양신명조"/>
                <a:ea typeface="신명 신명조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甘草 五分</a:t>
            </a:r>
            <a:r>
              <a:rPr lang="en-US" altLang="ko-KR" sz="1600" kern="0" dirty="0">
                <a:solidFill>
                  <a:srgbClr val="000000"/>
                </a:solidFill>
                <a:latin typeface="한양신명조"/>
                <a:ea typeface="신명 신명조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干三召二</a:t>
            </a:r>
            <a:r>
              <a:rPr lang="en-US" altLang="ko-KR" sz="1600" kern="0" dirty="0">
                <a:solidFill>
                  <a:srgbClr val="000000"/>
                </a:solidFill>
                <a:latin typeface="한양신명조"/>
                <a:ea typeface="신명 신명조"/>
              </a:rPr>
              <a:t>.</a:t>
            </a:r>
            <a:endParaRPr lang="ko-KR" altLang="en-US" sz="1600" kern="0" dirty="0">
              <a:solidFill>
                <a:srgbClr val="000000"/>
              </a:solidFill>
              <a:latin typeface="한양신명조"/>
            </a:endParaRPr>
          </a:p>
          <a:p>
            <a:pPr algn="just" fontAlgn="base" latinLnBrk="1">
              <a:lnSpc>
                <a:spcPct val="175000"/>
              </a:lnSpc>
            </a:pPr>
            <a:r>
              <a:rPr lang="ko-KR" altLang="en-US" sz="1600" kern="0" spc="-40" dirty="0">
                <a:solidFill>
                  <a:srgbClr val="000000"/>
                </a:solidFill>
                <a:latin typeface="신명 신명조"/>
                <a:ea typeface="신명 신명조"/>
              </a:rPr>
              <a:t>시호 </a:t>
            </a:r>
            <a:r>
              <a:rPr lang="en-US" altLang="ko-KR" sz="1600" kern="0" spc="-40" dirty="0">
                <a:solidFill>
                  <a:srgbClr val="000000"/>
                </a:solidFill>
                <a:latin typeface="한양신명조"/>
                <a:ea typeface="신명 신명조"/>
              </a:rPr>
              <a:t>2</a:t>
            </a:r>
            <a:r>
              <a:rPr lang="ko-KR" altLang="en-US" sz="1600" kern="0" spc="-40" dirty="0">
                <a:solidFill>
                  <a:srgbClr val="000000"/>
                </a:solidFill>
                <a:latin typeface="신명 신명조"/>
                <a:ea typeface="신명 신명조"/>
              </a:rPr>
              <a:t>돈</a:t>
            </a:r>
            <a:r>
              <a:rPr lang="en-US" altLang="ko-KR" sz="1600" kern="0" spc="-40" dirty="0">
                <a:solidFill>
                  <a:srgbClr val="000000"/>
                </a:solidFill>
                <a:latin typeface="한양신명조"/>
                <a:ea typeface="신명 신명조"/>
              </a:rPr>
              <a:t>, </a:t>
            </a:r>
            <a:r>
              <a:rPr lang="ko-KR" altLang="en-US" sz="1600" kern="0" spc="-40" dirty="0" err="1">
                <a:solidFill>
                  <a:srgbClr val="000000"/>
                </a:solidFill>
                <a:latin typeface="신명 신명조"/>
                <a:ea typeface="신명 신명조"/>
              </a:rPr>
              <a:t>황련</a:t>
            </a:r>
            <a:r>
              <a:rPr lang="en-US" altLang="ko-KR" sz="1600" kern="0" spc="-40" dirty="0">
                <a:solidFill>
                  <a:srgbClr val="000000"/>
                </a:solidFill>
                <a:latin typeface="한양신명조"/>
                <a:ea typeface="신명 신명조"/>
              </a:rPr>
              <a:t>·</a:t>
            </a:r>
            <a:r>
              <a:rPr lang="ko-KR" altLang="en-US" sz="1600" kern="0" spc="-40" dirty="0">
                <a:solidFill>
                  <a:srgbClr val="000000"/>
                </a:solidFill>
                <a:latin typeface="신명 신명조"/>
                <a:ea typeface="신명 신명조"/>
              </a:rPr>
              <a:t>황금</a:t>
            </a:r>
            <a:r>
              <a:rPr lang="en-US" altLang="ko-KR" sz="1600" kern="0" spc="-40" dirty="0">
                <a:solidFill>
                  <a:srgbClr val="000000"/>
                </a:solidFill>
                <a:latin typeface="한양신명조"/>
                <a:ea typeface="신명 신명조"/>
              </a:rPr>
              <a:t>·</a:t>
            </a:r>
            <a:r>
              <a:rPr lang="ko-KR" altLang="en-US" sz="1600" kern="0" spc="-40" dirty="0">
                <a:solidFill>
                  <a:srgbClr val="000000"/>
                </a:solidFill>
                <a:latin typeface="신명 신명조"/>
                <a:ea typeface="신명 신명조"/>
              </a:rPr>
              <a:t>인삼</a:t>
            </a:r>
            <a:r>
              <a:rPr lang="en-US" altLang="ko-KR" sz="1600" kern="0" spc="-40" dirty="0">
                <a:solidFill>
                  <a:srgbClr val="000000"/>
                </a:solidFill>
                <a:latin typeface="한양신명조"/>
                <a:ea typeface="신명 신명조"/>
              </a:rPr>
              <a:t>·</a:t>
            </a:r>
            <a:r>
              <a:rPr lang="ko-KR" altLang="en-US" sz="1600" kern="0" spc="-40" dirty="0">
                <a:solidFill>
                  <a:srgbClr val="000000"/>
                </a:solidFill>
                <a:latin typeface="신명 신명조"/>
                <a:ea typeface="신명 신명조"/>
              </a:rPr>
              <a:t>반하</a:t>
            </a:r>
            <a:r>
              <a:rPr lang="en-US" altLang="ko-KR" sz="1600" kern="0" spc="-40" dirty="0">
                <a:solidFill>
                  <a:srgbClr val="000000"/>
                </a:solidFill>
                <a:latin typeface="한양신명조"/>
                <a:ea typeface="신명 신명조"/>
              </a:rPr>
              <a:t>·</a:t>
            </a:r>
            <a:r>
              <a:rPr lang="ko-KR" altLang="en-US" sz="1600" kern="0" spc="-40" dirty="0">
                <a:solidFill>
                  <a:srgbClr val="000000"/>
                </a:solidFill>
                <a:latin typeface="신명 신명조"/>
                <a:ea typeface="신명 신명조"/>
              </a:rPr>
              <a:t>황백</a:t>
            </a:r>
            <a:r>
              <a:rPr lang="en-US" altLang="ko-KR" sz="1600" kern="0" spc="-40" dirty="0">
                <a:solidFill>
                  <a:srgbClr val="000000"/>
                </a:solidFill>
                <a:latin typeface="한양신명조"/>
                <a:ea typeface="신명 신명조"/>
              </a:rPr>
              <a:t>·</a:t>
            </a:r>
            <a:r>
              <a:rPr lang="ko-KR" altLang="en-US" sz="1600" kern="0" spc="-40" dirty="0">
                <a:solidFill>
                  <a:srgbClr val="000000"/>
                </a:solidFill>
                <a:latin typeface="신명 신명조"/>
                <a:ea typeface="신명 신명조"/>
              </a:rPr>
              <a:t>치자 각 </a:t>
            </a:r>
            <a:r>
              <a:rPr lang="en-US" altLang="ko-KR" sz="1600" kern="0" spc="-40" dirty="0">
                <a:solidFill>
                  <a:srgbClr val="000000"/>
                </a:solidFill>
                <a:latin typeface="한양신명조"/>
                <a:ea typeface="신명 신명조"/>
              </a:rPr>
              <a:t>1</a:t>
            </a:r>
            <a:r>
              <a:rPr lang="ko-KR" altLang="en-US" sz="1600" kern="0" spc="-40" dirty="0">
                <a:solidFill>
                  <a:srgbClr val="000000"/>
                </a:solidFill>
                <a:latin typeface="신명 신명조"/>
                <a:ea typeface="신명 신명조"/>
              </a:rPr>
              <a:t>돈</a:t>
            </a:r>
            <a:r>
              <a:rPr lang="en-US" altLang="ko-KR" sz="1600" kern="0" spc="-40" dirty="0">
                <a:solidFill>
                  <a:srgbClr val="000000"/>
                </a:solidFill>
                <a:latin typeface="한양신명조"/>
                <a:ea typeface="신명 신명조"/>
              </a:rPr>
              <a:t>, </a:t>
            </a:r>
            <a:r>
              <a:rPr lang="ko-KR" altLang="en-US" sz="1600" kern="0" spc="-40" dirty="0">
                <a:solidFill>
                  <a:srgbClr val="000000"/>
                </a:solidFill>
                <a:latin typeface="신명 신명조"/>
                <a:ea typeface="신명 신명조"/>
              </a:rPr>
              <a:t>감초 </a:t>
            </a:r>
            <a:r>
              <a:rPr lang="en-US" altLang="ko-KR" sz="1600" kern="0" spc="-40" dirty="0">
                <a:solidFill>
                  <a:srgbClr val="000000"/>
                </a:solidFill>
                <a:latin typeface="한양신명조"/>
                <a:ea typeface="신명 신명조"/>
              </a:rPr>
              <a:t>5</a:t>
            </a:r>
            <a:r>
              <a:rPr lang="ko-KR" altLang="en-US" sz="1600" kern="0" spc="-40" dirty="0">
                <a:solidFill>
                  <a:srgbClr val="000000"/>
                </a:solidFill>
                <a:latin typeface="신명 신명조"/>
                <a:ea typeface="신명 신명조"/>
              </a:rPr>
              <a:t>푼</a:t>
            </a:r>
            <a:r>
              <a:rPr lang="en-US" altLang="ko-KR" sz="1600" kern="0" spc="-40" dirty="0">
                <a:solidFill>
                  <a:srgbClr val="000000"/>
                </a:solidFill>
                <a:latin typeface="한양신명조"/>
                <a:ea typeface="신명 신명조"/>
              </a:rPr>
              <a:t>. </a:t>
            </a:r>
            <a:r>
              <a:rPr lang="ko-KR" altLang="en-US" sz="1600" kern="0" spc="-40" dirty="0">
                <a:solidFill>
                  <a:srgbClr val="000000"/>
                </a:solidFill>
                <a:latin typeface="신명 신명조"/>
                <a:ea typeface="신명 신명조"/>
              </a:rPr>
              <a:t>생강 </a:t>
            </a:r>
            <a:r>
              <a:rPr lang="en-US" altLang="ko-KR" sz="1600" kern="0" spc="-40" dirty="0">
                <a:solidFill>
                  <a:srgbClr val="000000"/>
                </a:solidFill>
                <a:latin typeface="한양신명조"/>
                <a:ea typeface="신명 신명조"/>
              </a:rPr>
              <a:t>3</a:t>
            </a:r>
            <a:r>
              <a:rPr lang="ko-KR" altLang="en-US" sz="1600" kern="0" spc="-40" dirty="0">
                <a:solidFill>
                  <a:srgbClr val="000000"/>
                </a:solidFill>
                <a:latin typeface="신명 신명조"/>
                <a:ea typeface="신명 신명조"/>
              </a:rPr>
              <a:t>조각</a:t>
            </a:r>
            <a:r>
              <a:rPr lang="en-US" altLang="ko-KR" sz="1600" kern="0" spc="-40" dirty="0">
                <a:solidFill>
                  <a:srgbClr val="000000"/>
                </a:solidFill>
                <a:latin typeface="한양신명조"/>
                <a:ea typeface="신명 신명조"/>
              </a:rPr>
              <a:t>, </a:t>
            </a:r>
            <a:r>
              <a:rPr lang="ko-KR" altLang="en-US" sz="1600" kern="0" spc="-40" dirty="0">
                <a:solidFill>
                  <a:srgbClr val="000000"/>
                </a:solidFill>
                <a:latin typeface="신명 신명조"/>
                <a:ea typeface="신명 신명조"/>
              </a:rPr>
              <a:t>대조 </a:t>
            </a:r>
            <a:r>
              <a:rPr lang="en-US" altLang="ko-KR" sz="1600" kern="0" spc="-40" dirty="0">
                <a:solidFill>
                  <a:srgbClr val="000000"/>
                </a:solidFill>
                <a:latin typeface="한양신명조"/>
                <a:ea typeface="신명 신명조"/>
              </a:rPr>
              <a:t>2</a:t>
            </a:r>
            <a:r>
              <a:rPr lang="ko-KR" altLang="en-US" sz="1600" kern="0" spc="-40" dirty="0">
                <a:solidFill>
                  <a:srgbClr val="000000"/>
                </a:solidFill>
                <a:latin typeface="신명 신명조"/>
                <a:ea typeface="신명 신명조"/>
              </a:rPr>
              <a:t>개</a:t>
            </a:r>
            <a:r>
              <a:rPr lang="en-US" altLang="ko-KR" sz="1600" kern="0" spc="-40" dirty="0" smtClean="0">
                <a:solidFill>
                  <a:srgbClr val="000000"/>
                </a:solidFill>
                <a:latin typeface="한양신명조"/>
                <a:ea typeface="신명 신명조"/>
              </a:rPr>
              <a:t>.</a:t>
            </a:r>
          </a:p>
          <a:p>
            <a:pPr algn="just" fontAlgn="base" latinLnBrk="1">
              <a:lnSpc>
                <a:spcPct val="175000"/>
              </a:lnSpc>
            </a:pPr>
            <a:endParaRPr lang="ko-KR" altLang="en-US" sz="1600" kern="0" spc="-40" dirty="0">
              <a:solidFill>
                <a:srgbClr val="000000"/>
              </a:solidFill>
              <a:latin typeface="한양신명조"/>
            </a:endParaRPr>
          </a:p>
          <a:p>
            <a:pPr algn="just" fontAlgn="base" latinLnBrk="1">
              <a:lnSpc>
                <a:spcPct val="180000"/>
              </a:lnSpc>
            </a:pPr>
            <a:r>
              <a:rPr lang="ko-KR" altLang="en-US" kern="0" dirty="0">
                <a:solidFill>
                  <a:srgbClr val="666666"/>
                </a:solidFill>
                <a:latin typeface="신명 세고딕"/>
                <a:ea typeface="신명 세고딕"/>
              </a:rPr>
              <a:t>￭</a:t>
            </a:r>
            <a:r>
              <a:rPr lang="ko-KR" altLang="en-US" kern="0" dirty="0">
                <a:solidFill>
                  <a:srgbClr val="000000"/>
                </a:solidFill>
                <a:latin typeface="한양신명조"/>
                <a:ea typeface="신명 세고딕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신명 세고딕"/>
                <a:ea typeface="신명 세고딕"/>
                <a:hlinkClick r:id="rId3"/>
              </a:rPr>
              <a:t>凉膈散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신명 세고딕"/>
                <a:hlinkClick r:id="rId3"/>
              </a:rPr>
              <a:t>|</a:t>
            </a:r>
            <a:r>
              <a:rPr lang="ko-KR" altLang="en-US" kern="0" dirty="0" err="1" smtClean="0">
                <a:solidFill>
                  <a:srgbClr val="000000"/>
                </a:solidFill>
                <a:latin typeface="신명 세고딕"/>
                <a:ea typeface="신명 세고딕"/>
                <a:hlinkClick r:id="rId3"/>
              </a:rPr>
              <a:t>양격산</a:t>
            </a:r>
            <a:r>
              <a:rPr lang="ko-KR" altLang="en-US" kern="0" dirty="0" smtClean="0">
                <a:solidFill>
                  <a:srgbClr val="000000"/>
                </a:solidFill>
                <a:latin typeface="신명 세고딕"/>
                <a:ea typeface="신명 세고딕"/>
              </a:rPr>
              <a:t> ☞ </a:t>
            </a:r>
            <a:r>
              <a:rPr lang="ko-KR" altLang="en-US" kern="0" dirty="0" smtClean="0">
                <a:solidFill>
                  <a:srgbClr val="000000"/>
                </a:solidFill>
                <a:latin typeface="신명 세고딕"/>
                <a:ea typeface="신명 세고딕"/>
                <a:hlinkClick r:id="rId4"/>
              </a:rPr>
              <a:t>청심탕</a:t>
            </a:r>
            <a:r>
              <a:rPr lang="en-US" altLang="ko-KR" kern="0" dirty="0" smtClean="0">
                <a:solidFill>
                  <a:srgbClr val="000000"/>
                </a:solidFill>
                <a:latin typeface="신명 세고딕"/>
                <a:ea typeface="신명 세고딕"/>
                <a:hlinkClick r:id="rId4"/>
              </a:rPr>
              <a:t>(</a:t>
            </a:r>
            <a:r>
              <a:rPr lang="ko-KR" altLang="en-US" dirty="0" smtClean="0">
                <a:hlinkClick r:id="rId4"/>
              </a:rPr>
              <a:t>淸心湯</a:t>
            </a:r>
            <a:r>
              <a:rPr lang="en-US" altLang="ko-KR" kern="0" dirty="0" smtClean="0">
                <a:solidFill>
                  <a:srgbClr val="000000"/>
                </a:solidFill>
                <a:latin typeface="신명 세고딕"/>
                <a:ea typeface="신명 세고딕"/>
                <a:hlinkClick r:id="rId4"/>
              </a:rPr>
              <a:t>)</a:t>
            </a:r>
            <a:endParaRPr lang="ko-KR" altLang="en-US" kern="0" dirty="0">
              <a:solidFill>
                <a:srgbClr val="000000"/>
              </a:solidFill>
              <a:latin typeface="한양신명조"/>
            </a:endParaRPr>
          </a:p>
          <a:p>
            <a:pPr algn="just" fontAlgn="base" latinLnBrk="1">
              <a:lnSpc>
                <a:spcPct val="180000"/>
              </a:lnSpc>
              <a:spcAft>
                <a:spcPts val="20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連翹 二戈</a:t>
            </a:r>
            <a:r>
              <a:rPr lang="en-US" altLang="ko-KR" sz="1600" kern="0" dirty="0">
                <a:solidFill>
                  <a:srgbClr val="000000"/>
                </a:solidFill>
                <a:latin typeface="한양신명조"/>
                <a:ea typeface="신명 신명조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甘草 一戈</a:t>
            </a:r>
            <a:r>
              <a:rPr lang="en-US" altLang="ko-KR" sz="1600" kern="0" dirty="0">
                <a:solidFill>
                  <a:srgbClr val="000000"/>
                </a:solidFill>
                <a:latin typeface="한양신명조"/>
                <a:ea typeface="신명 신명조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栀子</a:t>
            </a:r>
            <a:r>
              <a:rPr lang="en-US" altLang="ko-KR" sz="1600" kern="0" dirty="0">
                <a:solidFill>
                  <a:srgbClr val="000000"/>
                </a:solidFill>
                <a:latin typeface="한양신명조"/>
                <a:ea typeface="신명 신명조"/>
              </a:rPr>
              <a:t>·</a:t>
            </a:r>
            <a:r>
              <a:rPr lang="ko-KR" altLang="en-US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黃芩</a:t>
            </a:r>
            <a:r>
              <a:rPr lang="en-US" altLang="ko-KR" sz="1600" kern="0" dirty="0">
                <a:solidFill>
                  <a:srgbClr val="000000"/>
                </a:solidFill>
                <a:latin typeface="한양신명조"/>
                <a:ea typeface="신명 신명조"/>
              </a:rPr>
              <a:t>·</a:t>
            </a:r>
            <a:r>
              <a:rPr lang="ko-KR" altLang="en-US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吉更</a:t>
            </a:r>
            <a:r>
              <a:rPr lang="en-US" altLang="ko-KR" sz="1600" kern="0" dirty="0">
                <a:solidFill>
                  <a:srgbClr val="000000"/>
                </a:solidFill>
                <a:latin typeface="한양신명조"/>
                <a:ea typeface="신명 신명조"/>
              </a:rPr>
              <a:t>·</a:t>
            </a:r>
            <a:r>
              <a:rPr lang="ko-KR" altLang="en-US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薄荷 各五分</a:t>
            </a:r>
            <a:r>
              <a:rPr lang="en-US" altLang="ko-KR" sz="1600" kern="0" dirty="0">
                <a:solidFill>
                  <a:srgbClr val="000000"/>
                </a:solidFill>
                <a:latin typeface="한양신명조"/>
                <a:ea typeface="신명 신명조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竹葉 七片</a:t>
            </a:r>
            <a:r>
              <a:rPr lang="en-US" altLang="ko-KR" sz="1600" kern="0" dirty="0">
                <a:solidFill>
                  <a:srgbClr val="000000"/>
                </a:solidFill>
                <a:latin typeface="한양신명조"/>
                <a:ea typeface="신명 신명조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大黃</a:t>
            </a:r>
            <a:r>
              <a:rPr lang="en-US" altLang="ko-KR" sz="1600" kern="0" dirty="0">
                <a:solidFill>
                  <a:srgbClr val="000000"/>
                </a:solidFill>
                <a:latin typeface="한양신명조"/>
                <a:ea typeface="신명 신명조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煨</a:t>
            </a:r>
            <a:r>
              <a:rPr lang="en-US" altLang="ko-KR" sz="1600" kern="0" dirty="0">
                <a:solidFill>
                  <a:srgbClr val="000000"/>
                </a:solidFill>
                <a:latin typeface="한양신명조"/>
                <a:ea typeface="신명 신명조"/>
              </a:rPr>
              <a:t>) </a:t>
            </a:r>
            <a:r>
              <a:rPr lang="ko-KR" altLang="en-US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三戈</a:t>
            </a:r>
            <a:r>
              <a:rPr lang="en-US" altLang="ko-KR" sz="1600" kern="0" dirty="0">
                <a:solidFill>
                  <a:srgbClr val="000000"/>
                </a:solidFill>
                <a:latin typeface="한양신명조"/>
                <a:ea typeface="신명 신명조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入蜜小許</a:t>
            </a:r>
            <a:r>
              <a:rPr lang="en-US" altLang="ko-KR" sz="1600" kern="0" dirty="0">
                <a:solidFill>
                  <a:srgbClr val="000000"/>
                </a:solidFill>
                <a:latin typeface="한양신명조"/>
                <a:ea typeface="신명 신명조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水煎服</a:t>
            </a:r>
            <a:r>
              <a:rPr lang="en-US" altLang="ko-KR" sz="1600" kern="0" dirty="0">
                <a:solidFill>
                  <a:srgbClr val="000000"/>
                </a:solidFill>
                <a:latin typeface="한양신명조"/>
                <a:ea typeface="신명 신명조"/>
              </a:rPr>
              <a:t>.</a:t>
            </a:r>
            <a:endParaRPr lang="ko-KR" altLang="en-US" sz="1600" kern="0" dirty="0">
              <a:solidFill>
                <a:srgbClr val="000000"/>
              </a:solidFill>
              <a:latin typeface="한양신명조"/>
            </a:endParaRPr>
          </a:p>
          <a:p>
            <a:pPr algn="just" fontAlgn="base" latinLnBrk="1">
              <a:lnSpc>
                <a:spcPct val="175000"/>
              </a:lnSpc>
            </a:pPr>
            <a:r>
              <a:rPr lang="ko-KR" altLang="en-US" sz="1600" kern="0" spc="-40" dirty="0">
                <a:solidFill>
                  <a:srgbClr val="000000"/>
                </a:solidFill>
                <a:latin typeface="신명 신명조"/>
                <a:ea typeface="신명 신명조"/>
              </a:rPr>
              <a:t>연교 </a:t>
            </a:r>
            <a:r>
              <a:rPr lang="en-US" altLang="ko-KR" sz="1600" kern="0" spc="-40" dirty="0">
                <a:solidFill>
                  <a:srgbClr val="000000"/>
                </a:solidFill>
                <a:latin typeface="한양신명조"/>
                <a:ea typeface="신명 신명조"/>
              </a:rPr>
              <a:t>2</a:t>
            </a:r>
            <a:r>
              <a:rPr lang="ko-KR" altLang="en-US" sz="1600" kern="0" spc="-40" dirty="0">
                <a:solidFill>
                  <a:srgbClr val="000000"/>
                </a:solidFill>
                <a:latin typeface="신명 신명조"/>
                <a:ea typeface="신명 신명조"/>
              </a:rPr>
              <a:t>돈</a:t>
            </a:r>
            <a:r>
              <a:rPr lang="en-US" altLang="ko-KR" sz="1600" kern="0" spc="-40" dirty="0">
                <a:solidFill>
                  <a:srgbClr val="000000"/>
                </a:solidFill>
                <a:latin typeface="한양신명조"/>
                <a:ea typeface="신명 신명조"/>
              </a:rPr>
              <a:t>, </a:t>
            </a:r>
            <a:r>
              <a:rPr lang="ko-KR" altLang="en-US" sz="1600" kern="0" spc="-40" dirty="0">
                <a:solidFill>
                  <a:srgbClr val="000000"/>
                </a:solidFill>
                <a:latin typeface="신명 신명조"/>
                <a:ea typeface="신명 신명조"/>
              </a:rPr>
              <a:t>감초 </a:t>
            </a:r>
            <a:r>
              <a:rPr lang="en-US" altLang="ko-KR" sz="1600" kern="0" spc="-40" dirty="0">
                <a:solidFill>
                  <a:srgbClr val="000000"/>
                </a:solidFill>
                <a:latin typeface="한양신명조"/>
                <a:ea typeface="신명 신명조"/>
              </a:rPr>
              <a:t>1</a:t>
            </a:r>
            <a:r>
              <a:rPr lang="ko-KR" altLang="en-US" sz="1600" kern="0" spc="-40" dirty="0">
                <a:solidFill>
                  <a:srgbClr val="000000"/>
                </a:solidFill>
                <a:latin typeface="신명 신명조"/>
                <a:ea typeface="신명 신명조"/>
              </a:rPr>
              <a:t>돈</a:t>
            </a:r>
            <a:r>
              <a:rPr lang="en-US" altLang="ko-KR" sz="1600" kern="0" spc="-40" dirty="0">
                <a:solidFill>
                  <a:srgbClr val="000000"/>
                </a:solidFill>
                <a:latin typeface="한양신명조"/>
                <a:ea typeface="신명 신명조"/>
              </a:rPr>
              <a:t>, </a:t>
            </a:r>
            <a:r>
              <a:rPr lang="ko-KR" altLang="en-US" sz="1600" kern="0" spc="-40" dirty="0">
                <a:solidFill>
                  <a:srgbClr val="000000"/>
                </a:solidFill>
                <a:latin typeface="신명 신명조"/>
                <a:ea typeface="신명 신명조"/>
              </a:rPr>
              <a:t>치자</a:t>
            </a:r>
            <a:r>
              <a:rPr lang="en-US" altLang="ko-KR" sz="1600" kern="0" spc="-40" dirty="0">
                <a:solidFill>
                  <a:srgbClr val="000000"/>
                </a:solidFill>
                <a:latin typeface="한양신명조"/>
                <a:ea typeface="신명 신명조"/>
              </a:rPr>
              <a:t>·</a:t>
            </a:r>
            <a:r>
              <a:rPr lang="ko-KR" altLang="en-US" sz="1600" kern="0" spc="-40" dirty="0">
                <a:solidFill>
                  <a:srgbClr val="000000"/>
                </a:solidFill>
                <a:latin typeface="신명 신명조"/>
                <a:ea typeface="신명 신명조"/>
              </a:rPr>
              <a:t>황금</a:t>
            </a:r>
            <a:r>
              <a:rPr lang="en-US" altLang="ko-KR" sz="1600" kern="0" spc="-40" dirty="0">
                <a:solidFill>
                  <a:srgbClr val="000000"/>
                </a:solidFill>
                <a:latin typeface="한양신명조"/>
                <a:ea typeface="신명 신명조"/>
              </a:rPr>
              <a:t>·</a:t>
            </a:r>
            <a:r>
              <a:rPr lang="ko-KR" altLang="en-US" sz="1600" kern="0" spc="-40" dirty="0" err="1">
                <a:solidFill>
                  <a:srgbClr val="000000"/>
                </a:solidFill>
                <a:latin typeface="신명 신명조"/>
                <a:ea typeface="신명 신명조"/>
              </a:rPr>
              <a:t>길경</a:t>
            </a:r>
            <a:r>
              <a:rPr lang="en-US" altLang="ko-KR" sz="1600" kern="0" spc="-40" dirty="0">
                <a:solidFill>
                  <a:srgbClr val="000000"/>
                </a:solidFill>
                <a:latin typeface="한양신명조"/>
                <a:ea typeface="신명 신명조"/>
              </a:rPr>
              <a:t>·</a:t>
            </a:r>
            <a:r>
              <a:rPr lang="ko-KR" altLang="en-US" sz="1600" kern="0" spc="-40" dirty="0">
                <a:solidFill>
                  <a:srgbClr val="000000"/>
                </a:solidFill>
                <a:latin typeface="신명 신명조"/>
                <a:ea typeface="신명 신명조"/>
              </a:rPr>
              <a:t>박하 각 </a:t>
            </a:r>
            <a:r>
              <a:rPr lang="en-US" altLang="ko-KR" sz="1600" kern="0" spc="-40" dirty="0">
                <a:solidFill>
                  <a:srgbClr val="000000"/>
                </a:solidFill>
                <a:latin typeface="한양신명조"/>
                <a:ea typeface="신명 신명조"/>
              </a:rPr>
              <a:t>5</a:t>
            </a:r>
            <a:r>
              <a:rPr lang="ko-KR" altLang="en-US" sz="1600" kern="0" spc="-40" dirty="0">
                <a:solidFill>
                  <a:srgbClr val="000000"/>
                </a:solidFill>
                <a:latin typeface="신명 신명조"/>
                <a:ea typeface="신명 신명조"/>
              </a:rPr>
              <a:t>푼</a:t>
            </a:r>
            <a:r>
              <a:rPr lang="en-US" altLang="ko-KR" sz="1600" kern="0" spc="-40" dirty="0">
                <a:solidFill>
                  <a:srgbClr val="000000"/>
                </a:solidFill>
                <a:latin typeface="한양신명조"/>
                <a:ea typeface="신명 신명조"/>
              </a:rPr>
              <a:t>, </a:t>
            </a:r>
            <a:r>
              <a:rPr lang="ko-KR" altLang="en-US" sz="1600" kern="0" spc="-40" dirty="0">
                <a:solidFill>
                  <a:srgbClr val="000000"/>
                </a:solidFill>
                <a:latin typeface="신명 신명조"/>
                <a:ea typeface="신명 신명조"/>
              </a:rPr>
              <a:t>죽엽 </a:t>
            </a:r>
            <a:r>
              <a:rPr lang="en-US" altLang="ko-KR" sz="1600" kern="0" spc="-40" dirty="0">
                <a:solidFill>
                  <a:srgbClr val="000000"/>
                </a:solidFill>
                <a:latin typeface="한양신명조"/>
                <a:ea typeface="신명 신명조"/>
              </a:rPr>
              <a:t>7</a:t>
            </a:r>
            <a:r>
              <a:rPr lang="ko-KR" altLang="en-US" sz="1600" kern="0" spc="-40" dirty="0">
                <a:solidFill>
                  <a:srgbClr val="000000"/>
                </a:solidFill>
                <a:latin typeface="신명 신명조"/>
                <a:ea typeface="신명 신명조"/>
              </a:rPr>
              <a:t>조각</a:t>
            </a:r>
            <a:r>
              <a:rPr lang="en-US" altLang="ko-KR" sz="1600" kern="0" spc="-40" dirty="0">
                <a:solidFill>
                  <a:srgbClr val="000000"/>
                </a:solidFill>
                <a:latin typeface="한양신명조"/>
                <a:ea typeface="신명 신명조"/>
              </a:rPr>
              <a:t>, </a:t>
            </a:r>
            <a:r>
              <a:rPr lang="ko-KR" altLang="en-US" sz="1600" kern="0" spc="-40" dirty="0" err="1">
                <a:solidFill>
                  <a:srgbClr val="000000"/>
                </a:solidFill>
                <a:latin typeface="신명 신명조"/>
                <a:ea typeface="신명 신명조"/>
              </a:rPr>
              <a:t>대황</a:t>
            </a:r>
            <a:r>
              <a:rPr lang="en-US" altLang="ko-KR" sz="1600" kern="0" spc="-40" dirty="0">
                <a:solidFill>
                  <a:srgbClr val="000000"/>
                </a:solidFill>
                <a:latin typeface="한양신명조"/>
                <a:ea typeface="신명 신명조"/>
              </a:rPr>
              <a:t>(</a:t>
            </a:r>
            <a:r>
              <a:rPr lang="ko-KR" altLang="en-US" sz="1600" kern="0" spc="-40" dirty="0">
                <a:solidFill>
                  <a:srgbClr val="000000"/>
                </a:solidFill>
                <a:latin typeface="신명 신명조"/>
                <a:ea typeface="신명 신명조"/>
              </a:rPr>
              <a:t>잿불에 굽는다</a:t>
            </a:r>
            <a:r>
              <a:rPr lang="en-US" altLang="ko-KR" sz="1600" kern="0" spc="-40" dirty="0">
                <a:solidFill>
                  <a:srgbClr val="000000"/>
                </a:solidFill>
                <a:latin typeface="한양신명조"/>
                <a:ea typeface="신명 신명조"/>
              </a:rPr>
              <a:t>) 3</a:t>
            </a:r>
            <a:r>
              <a:rPr lang="ko-KR" altLang="en-US" sz="1600" kern="0" spc="-40" dirty="0">
                <a:solidFill>
                  <a:srgbClr val="000000"/>
                </a:solidFill>
                <a:latin typeface="신명 신명조"/>
                <a:ea typeface="신명 신명조"/>
              </a:rPr>
              <a:t>돈</a:t>
            </a:r>
            <a:r>
              <a:rPr lang="en-US" altLang="ko-KR" sz="1600" kern="0" spc="-40" dirty="0">
                <a:solidFill>
                  <a:srgbClr val="000000"/>
                </a:solidFill>
                <a:latin typeface="한양신명조"/>
                <a:ea typeface="신명 신명조"/>
              </a:rPr>
              <a:t>. </a:t>
            </a:r>
            <a:r>
              <a:rPr lang="ko-KR" altLang="en-US" sz="1600" kern="0" spc="-40" dirty="0">
                <a:solidFill>
                  <a:srgbClr val="000000"/>
                </a:solidFill>
                <a:latin typeface="신명 신명조"/>
                <a:ea typeface="신명 신명조"/>
              </a:rPr>
              <a:t>꿀을 조금 넣어 물에 달여 먹는다</a:t>
            </a:r>
            <a:r>
              <a:rPr lang="en-US" altLang="ko-KR" sz="1600" kern="0" spc="-40" dirty="0" smtClean="0">
                <a:solidFill>
                  <a:srgbClr val="000000"/>
                </a:solidFill>
                <a:latin typeface="한양신명조"/>
                <a:ea typeface="신명 신명조"/>
              </a:rPr>
              <a:t>.</a:t>
            </a:r>
          </a:p>
          <a:p>
            <a:pPr algn="just" fontAlgn="base" latinLnBrk="1">
              <a:lnSpc>
                <a:spcPct val="175000"/>
              </a:lnSpc>
            </a:pPr>
            <a:endParaRPr lang="ko-KR" altLang="en-US" sz="1600" kern="0" spc="-40" dirty="0">
              <a:solidFill>
                <a:srgbClr val="000000"/>
              </a:solidFill>
              <a:latin typeface="한양신명조"/>
            </a:endParaRPr>
          </a:p>
          <a:p>
            <a:pPr algn="just" fontAlgn="base" latinLnBrk="1">
              <a:lnSpc>
                <a:spcPct val="180000"/>
              </a:lnSpc>
            </a:pPr>
            <a:r>
              <a:rPr lang="ko-KR" altLang="en-US" kern="0" dirty="0">
                <a:solidFill>
                  <a:srgbClr val="666666"/>
                </a:solidFill>
                <a:latin typeface="신명 세고딕"/>
                <a:ea typeface="신명 세고딕"/>
              </a:rPr>
              <a:t>￭</a:t>
            </a:r>
            <a:r>
              <a:rPr lang="ko-KR" altLang="en-US" kern="0" dirty="0">
                <a:solidFill>
                  <a:srgbClr val="000000"/>
                </a:solidFill>
                <a:latin typeface="한양신명조"/>
                <a:ea typeface="신명 세고딕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신명 세고딕"/>
                <a:ea typeface="신명 세고딕"/>
              </a:rPr>
              <a:t>承氣解毒湯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신명 세고딕"/>
              </a:rPr>
              <a:t>|</a:t>
            </a:r>
            <a:r>
              <a:rPr lang="ko-KR" altLang="en-US" kern="0" dirty="0" err="1">
                <a:solidFill>
                  <a:srgbClr val="000000"/>
                </a:solidFill>
                <a:latin typeface="신명 세고딕"/>
                <a:ea typeface="신명 세고딕"/>
              </a:rPr>
              <a:t>승기해독탕</a:t>
            </a:r>
            <a:endParaRPr lang="ko-KR" altLang="en-US" kern="0" dirty="0">
              <a:solidFill>
                <a:srgbClr val="000000"/>
              </a:solidFill>
              <a:latin typeface="한양신명조"/>
            </a:endParaRPr>
          </a:p>
          <a:p>
            <a:pPr algn="just" fontAlgn="base" latinLnBrk="1">
              <a:lnSpc>
                <a:spcPct val="180000"/>
              </a:lnSpc>
              <a:spcAft>
                <a:spcPts val="20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大黃 四戈</a:t>
            </a:r>
            <a:r>
              <a:rPr lang="en-US" altLang="ko-KR" sz="1600" kern="0" dirty="0">
                <a:solidFill>
                  <a:srgbClr val="000000"/>
                </a:solidFill>
                <a:latin typeface="한양신명조"/>
                <a:ea typeface="신명 신명조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芒硝 二戈</a:t>
            </a:r>
            <a:r>
              <a:rPr lang="en-US" altLang="ko-KR" sz="1600" kern="0" dirty="0">
                <a:solidFill>
                  <a:srgbClr val="000000"/>
                </a:solidFill>
                <a:latin typeface="한양신명조"/>
                <a:ea typeface="신명 신명조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甘草</a:t>
            </a:r>
            <a:r>
              <a:rPr lang="en-US" altLang="ko-KR" sz="1600" kern="0" dirty="0">
                <a:solidFill>
                  <a:srgbClr val="000000"/>
                </a:solidFill>
                <a:latin typeface="한양신명조"/>
                <a:ea typeface="신명 신명조"/>
              </a:rPr>
              <a:t>·</a:t>
            </a:r>
            <a:r>
              <a:rPr lang="ko-KR" altLang="en-US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黃連</a:t>
            </a:r>
            <a:r>
              <a:rPr lang="en-US" altLang="ko-KR" sz="1600" kern="0" dirty="0">
                <a:solidFill>
                  <a:srgbClr val="000000"/>
                </a:solidFill>
                <a:latin typeface="한양신명조"/>
                <a:ea typeface="신명 신명조"/>
              </a:rPr>
              <a:t>·</a:t>
            </a:r>
            <a:r>
              <a:rPr lang="ko-KR" altLang="en-US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黃芩</a:t>
            </a:r>
            <a:r>
              <a:rPr lang="en-US" altLang="ko-KR" sz="1600" kern="0" dirty="0">
                <a:solidFill>
                  <a:srgbClr val="000000"/>
                </a:solidFill>
                <a:latin typeface="한양신명조"/>
                <a:ea typeface="신명 신명조"/>
              </a:rPr>
              <a:t>·</a:t>
            </a:r>
            <a:r>
              <a:rPr lang="ko-KR" altLang="en-US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黃栢</a:t>
            </a:r>
            <a:r>
              <a:rPr lang="en-US" altLang="ko-KR" sz="1600" kern="0" dirty="0">
                <a:solidFill>
                  <a:srgbClr val="000000"/>
                </a:solidFill>
                <a:latin typeface="한양신명조"/>
                <a:ea typeface="신명 신명조"/>
              </a:rPr>
              <a:t>·</a:t>
            </a:r>
            <a:r>
              <a:rPr lang="ko-KR" altLang="en-US" sz="1600" kern="0" dirty="0">
                <a:solidFill>
                  <a:srgbClr val="000000"/>
                </a:solidFill>
                <a:latin typeface="신명 신명조"/>
                <a:ea typeface="신명 신명조"/>
              </a:rPr>
              <a:t>栀子 各一戈</a:t>
            </a:r>
            <a:r>
              <a:rPr lang="en-US" altLang="ko-KR" sz="1600" kern="0" dirty="0">
                <a:solidFill>
                  <a:srgbClr val="000000"/>
                </a:solidFill>
                <a:latin typeface="한양신명조"/>
                <a:ea typeface="신명 신명조"/>
              </a:rPr>
              <a:t>.</a:t>
            </a:r>
            <a:endParaRPr lang="ko-KR" altLang="en-US" sz="1600" kern="0" dirty="0">
              <a:solidFill>
                <a:srgbClr val="000000"/>
              </a:solidFill>
              <a:latin typeface="한양신명조"/>
            </a:endParaRPr>
          </a:p>
          <a:p>
            <a:pPr algn="just" fontAlgn="base" latinLnBrk="1">
              <a:lnSpc>
                <a:spcPct val="175000"/>
              </a:lnSpc>
            </a:pPr>
            <a:r>
              <a:rPr lang="ko-KR" altLang="en-US" sz="1600" kern="0" spc="-40" dirty="0" err="1">
                <a:solidFill>
                  <a:srgbClr val="000000"/>
                </a:solidFill>
                <a:latin typeface="신명 신명조"/>
                <a:ea typeface="신명 신명조"/>
              </a:rPr>
              <a:t>대황</a:t>
            </a:r>
            <a:r>
              <a:rPr lang="ko-KR" altLang="en-US" sz="1600" kern="0" spc="-40" dirty="0">
                <a:solidFill>
                  <a:srgbClr val="000000"/>
                </a:solidFill>
                <a:latin typeface="신명 신명조"/>
                <a:ea typeface="신명 신명조"/>
              </a:rPr>
              <a:t> </a:t>
            </a:r>
            <a:r>
              <a:rPr lang="en-US" altLang="ko-KR" sz="1600" kern="0" spc="-40" dirty="0">
                <a:solidFill>
                  <a:srgbClr val="000000"/>
                </a:solidFill>
                <a:latin typeface="한양신명조"/>
                <a:ea typeface="신명 신명조"/>
              </a:rPr>
              <a:t>4</a:t>
            </a:r>
            <a:r>
              <a:rPr lang="ko-KR" altLang="en-US" sz="1600" kern="0" spc="-40" dirty="0">
                <a:solidFill>
                  <a:srgbClr val="000000"/>
                </a:solidFill>
                <a:latin typeface="신명 신명조"/>
                <a:ea typeface="신명 신명조"/>
              </a:rPr>
              <a:t>돈</a:t>
            </a:r>
            <a:r>
              <a:rPr lang="en-US" altLang="ko-KR" sz="1600" kern="0" spc="-40" dirty="0">
                <a:solidFill>
                  <a:srgbClr val="000000"/>
                </a:solidFill>
                <a:latin typeface="한양신명조"/>
                <a:ea typeface="신명 신명조"/>
              </a:rPr>
              <a:t>, </a:t>
            </a:r>
            <a:r>
              <a:rPr lang="ko-KR" altLang="en-US" sz="1600" kern="0" spc="-40" dirty="0" err="1">
                <a:solidFill>
                  <a:srgbClr val="000000"/>
                </a:solidFill>
                <a:latin typeface="신명 신명조"/>
                <a:ea typeface="신명 신명조"/>
              </a:rPr>
              <a:t>망초</a:t>
            </a:r>
            <a:r>
              <a:rPr lang="ko-KR" altLang="en-US" sz="1600" kern="0" spc="-40" dirty="0">
                <a:solidFill>
                  <a:srgbClr val="000000"/>
                </a:solidFill>
                <a:latin typeface="신명 신명조"/>
                <a:ea typeface="신명 신명조"/>
              </a:rPr>
              <a:t> </a:t>
            </a:r>
            <a:r>
              <a:rPr lang="en-US" altLang="ko-KR" sz="1600" kern="0" spc="-40" dirty="0">
                <a:solidFill>
                  <a:srgbClr val="000000"/>
                </a:solidFill>
                <a:latin typeface="한양신명조"/>
                <a:ea typeface="신명 신명조"/>
              </a:rPr>
              <a:t>2</a:t>
            </a:r>
            <a:r>
              <a:rPr lang="ko-KR" altLang="en-US" sz="1600" kern="0" spc="-40" dirty="0">
                <a:solidFill>
                  <a:srgbClr val="000000"/>
                </a:solidFill>
                <a:latin typeface="신명 신명조"/>
                <a:ea typeface="신명 신명조"/>
              </a:rPr>
              <a:t>돈</a:t>
            </a:r>
            <a:r>
              <a:rPr lang="en-US" altLang="ko-KR" sz="1600" kern="0" spc="-40" dirty="0">
                <a:solidFill>
                  <a:srgbClr val="000000"/>
                </a:solidFill>
                <a:latin typeface="한양신명조"/>
                <a:ea typeface="신명 신명조"/>
              </a:rPr>
              <a:t>, </a:t>
            </a:r>
            <a:r>
              <a:rPr lang="ko-KR" altLang="en-US" sz="1600" kern="0" spc="-40" dirty="0">
                <a:solidFill>
                  <a:srgbClr val="000000"/>
                </a:solidFill>
                <a:latin typeface="신명 신명조"/>
                <a:ea typeface="신명 신명조"/>
              </a:rPr>
              <a:t>감초</a:t>
            </a:r>
            <a:r>
              <a:rPr lang="en-US" altLang="ko-KR" sz="1600" kern="0" spc="-40" dirty="0">
                <a:solidFill>
                  <a:srgbClr val="000000"/>
                </a:solidFill>
                <a:latin typeface="한양신명조"/>
                <a:ea typeface="신명 신명조"/>
              </a:rPr>
              <a:t>·</a:t>
            </a:r>
            <a:r>
              <a:rPr lang="ko-KR" altLang="en-US" sz="1600" kern="0" spc="-40" dirty="0" err="1">
                <a:solidFill>
                  <a:srgbClr val="000000"/>
                </a:solidFill>
                <a:latin typeface="신명 신명조"/>
                <a:ea typeface="신명 신명조"/>
              </a:rPr>
              <a:t>황련</a:t>
            </a:r>
            <a:r>
              <a:rPr lang="en-US" altLang="ko-KR" sz="1600" kern="0" spc="-40" dirty="0">
                <a:solidFill>
                  <a:srgbClr val="000000"/>
                </a:solidFill>
                <a:latin typeface="한양신명조"/>
                <a:ea typeface="신명 신명조"/>
              </a:rPr>
              <a:t>·</a:t>
            </a:r>
            <a:r>
              <a:rPr lang="ko-KR" altLang="en-US" sz="1600" kern="0" spc="-40" dirty="0">
                <a:solidFill>
                  <a:srgbClr val="000000"/>
                </a:solidFill>
                <a:latin typeface="신명 신명조"/>
                <a:ea typeface="신명 신명조"/>
              </a:rPr>
              <a:t>황금</a:t>
            </a:r>
            <a:r>
              <a:rPr lang="en-US" altLang="ko-KR" sz="1600" kern="0" spc="-40" dirty="0">
                <a:solidFill>
                  <a:srgbClr val="000000"/>
                </a:solidFill>
                <a:latin typeface="한양신명조"/>
                <a:ea typeface="신명 신명조"/>
              </a:rPr>
              <a:t>·</a:t>
            </a:r>
            <a:r>
              <a:rPr lang="ko-KR" altLang="en-US" sz="1600" kern="0" spc="-40" dirty="0">
                <a:solidFill>
                  <a:srgbClr val="000000"/>
                </a:solidFill>
                <a:latin typeface="신명 신명조"/>
                <a:ea typeface="신명 신명조"/>
              </a:rPr>
              <a:t>황백</a:t>
            </a:r>
            <a:r>
              <a:rPr lang="en-US" altLang="ko-KR" sz="1600" kern="0" spc="-40" dirty="0">
                <a:solidFill>
                  <a:srgbClr val="000000"/>
                </a:solidFill>
                <a:latin typeface="한양신명조"/>
                <a:ea typeface="신명 신명조"/>
              </a:rPr>
              <a:t>·</a:t>
            </a:r>
            <a:r>
              <a:rPr lang="ko-KR" altLang="en-US" sz="1600" kern="0" spc="-40" dirty="0">
                <a:solidFill>
                  <a:srgbClr val="000000"/>
                </a:solidFill>
                <a:latin typeface="신명 신명조"/>
                <a:ea typeface="신명 신명조"/>
              </a:rPr>
              <a:t>치자 각 </a:t>
            </a:r>
            <a:r>
              <a:rPr lang="en-US" altLang="ko-KR" sz="1600" kern="0" spc="-40" dirty="0">
                <a:solidFill>
                  <a:srgbClr val="000000"/>
                </a:solidFill>
                <a:latin typeface="한양신명조"/>
                <a:ea typeface="신명 신명조"/>
              </a:rPr>
              <a:t>1</a:t>
            </a:r>
            <a:r>
              <a:rPr lang="ko-KR" altLang="en-US" sz="1600" kern="0" spc="-40" dirty="0">
                <a:solidFill>
                  <a:srgbClr val="000000"/>
                </a:solidFill>
                <a:latin typeface="신명 신명조"/>
                <a:ea typeface="신명 신명조"/>
              </a:rPr>
              <a:t>돈</a:t>
            </a:r>
            <a:r>
              <a:rPr lang="en-US" altLang="ko-KR" sz="1600" kern="0" spc="-40" dirty="0">
                <a:solidFill>
                  <a:srgbClr val="000000"/>
                </a:solidFill>
                <a:latin typeface="한양신명조"/>
                <a:ea typeface="신명 신명조"/>
              </a:rPr>
              <a:t>.</a:t>
            </a:r>
            <a:endParaRPr lang="ko-KR" altLang="en-US" sz="1600" kern="0" spc="-40" dirty="0">
              <a:solidFill>
                <a:srgbClr val="000000"/>
              </a:solidFill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1104412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15155" y="1538501"/>
            <a:ext cx="3377848" cy="516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20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상한조열흉만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傷寒潮熱胸滿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2000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4199" y="2475227"/>
            <a:ext cx="8239760" cy="7336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一官人得傷寒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諸醫多用發表之劑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潮熱升降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胸滿不睡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召我診之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脈沈伏緩滑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此未及治挾痰之毒熱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用大承氣湯加生地黃 三戔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日再服五貼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大勢似歇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主家甚喜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4199" y="3394613"/>
            <a:ext cx="8239760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어떤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관리가 상한을 앓게 되어 </a:t>
            </a:r>
            <a:r>
              <a:rPr lang="ko-KR" altLang="en-US" u="sng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여러 의원들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 땀내는 약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發表劑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]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을 많이 썼더니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조열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潮熱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 오르내리고 가슴이 그득하며 잠을 이루지 못하였다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en-US" altLang="ko-KR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나를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부르기에 진맥을 해보니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맥이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침복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沈伏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하고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완활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緩滑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하였다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이것은 담을 끼고 있는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독열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毒熱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을 제때 치료하지 않았기 때문이었다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2"/>
              </a:rPr>
              <a:t>대승기탕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2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2"/>
              </a:rPr>
              <a:t>大承氣湯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2"/>
              </a:rPr>
              <a:t>)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에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생지황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돈을 더하여 하루에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차례 먹여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5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첩을 썼더니 대세가 멎은 듯하였고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주인 집안에서는 매우 기뻐하였다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79967" y="1553924"/>
            <a:ext cx="1914307" cy="474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hlinkClick r:id="rId3"/>
              </a:rPr>
              <a:t>《</a:t>
            </a:r>
            <a:r>
              <a:rPr lang="ko-KR" altLang="en-US" kern="0" dirty="0" smtClean="0">
                <a:solidFill>
                  <a:srgbClr val="000000"/>
                </a:solidFill>
                <a:latin typeface="함초롬바탕" panose="02030604000101010101" pitchFamily="18" charset="-127"/>
                <a:hlinkClick r:id="rId3"/>
              </a:rPr>
              <a:t>傷寒經驗方</a:t>
            </a: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hlinkClick r:id="rId3"/>
              </a:rPr>
              <a:t>》</a:t>
            </a:r>
            <a:r>
              <a:rPr lang="ko-KR" altLang="en-US" kern="0" dirty="0" smtClean="0">
                <a:solidFill>
                  <a:srgbClr val="000000"/>
                </a:solidFill>
                <a:latin typeface="함초롬바탕" panose="02030604000101010101" pitchFamily="18" charset="-127"/>
                <a:hlinkClick r:id="rId3"/>
              </a:rPr>
              <a:t> 中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729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1516</TotalTime>
  <Words>2035</Words>
  <Application>Microsoft Office PowerPoint</Application>
  <PresentationFormat>화면 슬라이드 쇼(4:3)</PresentationFormat>
  <Paragraphs>49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HY견명조</vt:lpstr>
      <vt:lpstr>맑은 고딕</vt:lpstr>
      <vt:lpstr>신명 세고딕</vt:lpstr>
      <vt:lpstr>신명 신명조</vt:lpstr>
      <vt:lpstr>한양신명조</vt:lpstr>
      <vt:lpstr>함초롬바탕</vt:lpstr>
      <vt:lpstr>Arial</vt:lpstr>
      <vt:lpstr>Calibri</vt:lpstr>
      <vt:lpstr>Calibri Light</vt:lpstr>
      <vt:lpstr>Office 테마</vt:lpstr>
      <vt:lpstr>상한의 치험 醫案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256</cp:revision>
  <dcterms:created xsi:type="dcterms:W3CDTF">2018-02-20T23:27:27Z</dcterms:created>
  <dcterms:modified xsi:type="dcterms:W3CDTF">2018-09-06T01:25:01Z</dcterms:modified>
</cp:coreProperties>
</file>