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6" r:id="rId2"/>
    <p:sldId id="307" r:id="rId3"/>
    <p:sldId id="308" r:id="rId4"/>
    <p:sldId id="311" r:id="rId5"/>
    <p:sldId id="309" r:id="rId6"/>
    <p:sldId id="310" r:id="rId7"/>
    <p:sldId id="306" r:id="rId8"/>
    <p:sldId id="303" r:id="rId9"/>
    <p:sldId id="302" r:id="rId10"/>
    <p:sldId id="301" r:id="rId11"/>
    <p:sldId id="304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548" autoAdjust="0"/>
  </p:normalViewPr>
  <p:slideViewPr>
    <p:cSldViewPr snapToGrid="0">
      <p:cViewPr varScale="1">
        <p:scale>
          <a:sx n="116" d="100"/>
          <a:sy n="116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7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4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5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3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0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3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nedance.github.io/shanghanlun/reference/Formulas/%EB%8C%80%EC%8A%B9%EA%B8%B0%ED%83%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dance.github.io/shanghanlun/reference/Formulas/%EC%82%BC%EB%AC%BC%EB%B0%B1%EC%82%B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classics.kr/books/4/volume/3#content_5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classics.kr/books/8/volume/18#content_709" TargetMode="External"/><Relationship Id="rId2" Type="http://schemas.openxmlformats.org/officeDocument/2006/relationships/hyperlink" Target="https://pinedance.github.io/shanghanlun/reference/Formulas/%EB%8C%80%EC%8A%B9%EA%B8%B0%ED%83%9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classics.kr/books/8/volume/15#content_7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5578" y="1633754"/>
            <a:ext cx="6318422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상한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상한론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5578" y="4728519"/>
            <a:ext cx="631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傷寒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9336" y="2150075"/>
            <a:ext cx="1767840" cy="2639678"/>
          </a:xfrm>
          <a:prstGeom prst="roundRect">
            <a:avLst>
              <a:gd name="adj" fmla="val 91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六氣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319716" y="3936313"/>
            <a:ext cx="7670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8616" y="2150075"/>
            <a:ext cx="1767840" cy="2639678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雜病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11157" y="5474318"/>
            <a:ext cx="327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금원사대가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태평성혜방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60056" y="2150075"/>
            <a:ext cx="1767840" cy="2639678"/>
          </a:xfrm>
          <a:prstGeom prst="roundRect">
            <a:avLst>
              <a:gd name="adj" fmla="val 91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五臟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6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傷寒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711622" y="2512541"/>
            <a:ext cx="1767840" cy="2131678"/>
          </a:xfrm>
          <a:prstGeom prst="roundRect">
            <a:avLst>
              <a:gd name="adj" fmla="val 91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傷寒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70902" y="2512541"/>
            <a:ext cx="1767840" cy="2131678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雜病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2725" y="5012998"/>
            <a:ext cx="327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상한잡병론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18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傷寒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130821" y="3330694"/>
            <a:ext cx="1056640" cy="1087120"/>
          </a:xfrm>
          <a:prstGeom prst="roundRect">
            <a:avLst>
              <a:gd name="adj" fmla="val 919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傷寒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920645" y="2589400"/>
            <a:ext cx="1518808" cy="1360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093264" y="4053839"/>
            <a:ext cx="1087120" cy="1056640"/>
            <a:chOff x="6093264" y="4053839"/>
            <a:chExt cx="1087120" cy="1056640"/>
          </a:xfrm>
        </p:grpSpPr>
        <p:sp>
          <p:nvSpPr>
            <p:cNvPr id="8" name="모서리가 둥근 직사각형 7"/>
            <p:cNvSpPr/>
            <p:nvPr/>
          </p:nvSpPr>
          <p:spPr>
            <a:xfrm rot="2770309">
              <a:off x="6108504" y="4038599"/>
              <a:ext cx="1056640" cy="1087120"/>
            </a:xfrm>
            <a:prstGeom prst="roundRect">
              <a:avLst>
                <a:gd name="adj" fmla="val 919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313657" y="4397493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溫病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3918633" y="2668894"/>
            <a:ext cx="3955367" cy="2969905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44281" y="2140574"/>
            <a:ext cx="3955367" cy="296990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8865" y="1726146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寒邪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0189" y="222006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열성 전염병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15155" y="1538501"/>
            <a:ext cx="3377848" cy="516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상한조열흉만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傷寒潮熱胸滿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4199" y="2475227"/>
            <a:ext cx="8239760" cy="733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一官人得傷寒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諸醫多用發表之劑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潮熱升降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胸滿不睡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召我診之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脈沈伏緩滑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此未及治挾痰之毒熱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用大承氣湯加生地黃 三戔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日再服五貼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大勢似歇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主家甚喜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4199" y="3394613"/>
            <a:ext cx="823976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어떤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관리가 상한을 앓게 되어 여러 의원들이 땀내는 약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發表劑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많이 썼더니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潮熱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오르내리고 가슴이 그득하며 잠을 이루지 못하였다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나를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부르기에 진맥을 해보니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맥이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침복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沈伏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완활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緩滑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이것은 담을 끼고 있는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독열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毒熱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제때 치료하지 않았기 때문이었다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대승기탕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大承氣湯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생지황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돈을 더하여 하루에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차례 먹여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썼더니 대세가 멎은 듯하였고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주인 집안에서는 매우 기뻐하였다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상한의 풍경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79967" y="1553924"/>
            <a:ext cx="191430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《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傷寒經驗方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》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中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3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2205893"/>
            <a:ext cx="8239760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진맥을 해보니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척맥에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활삭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滑數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기미가 있었다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“숨어 있는 열을 아직 다 없애지 못했습니다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흉격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사이도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열담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熱痰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풀리지 않았으니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삼백산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三白散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복용하여 남은 독을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씻어내어야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합니다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말하였으나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주인 집안의 지친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至親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중 의술을 아는 자가 가벼운 병에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약기운이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센 약은 절대 쓸 수 없다고 하였다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다른 의원을 불러 가볍고 맑은 성질로 조리해주는 약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輕淸調理劑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썼더니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안색이 처참해지고 밤낮으로 통증을 호소하였다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의원들이 변함없이 모시며 모두 “맥도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脈度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보자면 삭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數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하지 않으니 반드시 열이 없을 것이고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눌러보아도 힘이 없으니 필시 기가 허한 것입니다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하고는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u="sng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육군자탕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六君子湯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4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지어 썼더니 아파하는 소리가 더욱 크게 나오고 미음도 먹을 수 없게 되었다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의원이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월경수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月經水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썼지만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흉격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사이가 답답하게 막혀 내려가지 않자 온 집안사람들이 손쓸 바를 몰랐다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48766"/>
            <a:ext cx="8239760" cy="1423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更診則兩尺有滑數之意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隱熱猶未盡祛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膈間亦不得利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及服三白散以滌餘毒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主家至親有知醫者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以爲病輕藥重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決不可用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更邀他醫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用輕淸調理之劑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病人顔色悽慘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晝夜叫痛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諸醫不移侍之皆曰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以脈度言之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不數必無熱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而按之無力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必是氣虛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製用六君子湯四貼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痛聲尤出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粥飮亦廢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一醫用月經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膈間煩滯而不下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擧家罔措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55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1851615"/>
            <a:ext cx="8239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진맥을 해보니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촌맥과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관맥이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삽삭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澁數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때로 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結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기운이 있었으며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척맥이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침소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沈小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滑實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“이 병은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하초에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숨어 있는 열을 다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씻어내리지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못하여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흉격에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가득 차 막힌 것이니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맥이 색소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濇小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것은 열이 원기를 상하게 했기 때문입니다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의원들이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누가 장부를 꿰뚫어 볼 수 있단 말인가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하며 서로 비웃었다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887348"/>
            <a:ext cx="823976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余診之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寸關澁數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時有結氣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兩尺沈小滑實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此病下焦隱熱未能滌下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熱痰窒滿胸膈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而脈之濇小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熱傷元氣故也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諸醫曰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誰能洞見臟腑乎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?”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相與哂笑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957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2318975"/>
            <a:ext cx="823976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“조만간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배성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背城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전투를 치르지 않으면 기혈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氣血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모두 고갈되어 손을 쓰기 어려울 것입니다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온 집안사람들이 비로소 놀라 간절히 처방을 구하였다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때문에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대승기탕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大承氣湯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생지황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냥을 더하여 하루에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차례 먹이고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아울러 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지렁이 즙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우황고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牛黃膏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10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환을 타서 낮에는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그릇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밤에는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그릇을 먹이라는 뜻을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신신당부하여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일러주었다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집안에서 내 말대로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 동안 약을 썼더니 환자가 이윽고 편히 자고 밥을 먹고 싶은 생각이 들었으며 대변이 줄줄 나왔다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sz="16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 진맥을 해보니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맥이 처음에는 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遲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했으나 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數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해지고 힘이 생겼다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 동안 더 권하여 썼더니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크게 설사하고는 여러 증세가 점점 사라졌다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시호사물탕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柴胡四物湯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대황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돈을 더하여 하루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차례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일을 먹이니 나았다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45462"/>
            <a:ext cx="823976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今明間如不用背城之戰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氣血俱竭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難可下手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病人一家始驚動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懇求藥方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以大承氣湯加生地黃 一兩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日再服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兼以地龍汁調牛黃膏數十丸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日用二器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夜服一器之意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申申叮囑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病家依余言用之二日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病人仍得穩睡有食念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大便滑泄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余又診之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脈始遲而數有力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又勸用二日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大泄之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諸症漸退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改以柴胡四物湯加大黃 二戔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日再服三日而差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438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1951893"/>
            <a:ext cx="823976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동생이 하례하며 “이 병에서 살려내지 못했다면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우리 형수가 이미 칼을 갈고 기다리고 있어 필시 약을 처방한 의원을 찌르고자 하였을 터라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우리들은 매우 걱정되었습니다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지금 마침내 효험을 보았으니 양가의 다행입니다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말을 들으니 나도 모르게 가슴이 서늘해졌다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sz="16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만약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열이 심하고 기가 약하여 </a:t>
            </a:r>
            <a:r>
              <a:rPr lang="ko-KR" altLang="en-US" sz="16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양기가 소모되고 음기가 고갈되어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살릴 수 없게 되었다면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이것이 어찌 의원의 죄란 말인가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의술의 이치를 알지 못하는 부인이 약을 사용하는 시기가 늦어졌음을 생각지 않고 칼을 들고 튀어나왔다면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 놀라움이 어떠했겠는가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상한의 중병을 고쳐서 기사회생시킨 것이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헤일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수 없지만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대략 가장 놀라운 경험이기에 후인들의 경계로 삼고자 한다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33250"/>
            <a:ext cx="8239760" cy="107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病人之弟賀曰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此病若不救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吾嫂氏已磨劍待之矣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必欲刺用藥醫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故吾輩深憂之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今果收效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兩家之多幸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余聞此言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不覺心悚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如或熱重氣弱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已成陽耗陰渴而不救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則此豈醫罪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不知醫理之婦人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不思用藥之晩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持刀突出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其驚爲如何哉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余治傷寒重病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起死回生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未知幾許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而略服最駭處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以戒後人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34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傷寒 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vs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傷寒論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傷寒學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傷寒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질병에 대한 탐구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상한론이</a:t>
            </a:r>
            <a:r>
              <a:rPr lang="ko-KR" altLang="en-US" dirty="0" smtClean="0"/>
              <a:t> 상한을 치료하는 유일한 해결책은 아니다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 smtClean="0"/>
              <a:t>傷寒 처방 중 다수는 </a:t>
            </a:r>
            <a:r>
              <a:rPr lang="ko-KR" altLang="en-US" dirty="0" err="1" smtClean="0"/>
              <a:t>상한론</a:t>
            </a:r>
            <a:r>
              <a:rPr lang="ko-KR" altLang="en-US" dirty="0" smtClean="0"/>
              <a:t> 이외의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傷寒論學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傷寒論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텍스트에 대한 탐구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자체에 대한 이해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서지적</a:t>
            </a:r>
            <a:r>
              <a:rPr lang="ko-KR" altLang="en-US" dirty="0" smtClean="0"/>
              <a:t> 접근</a:t>
            </a:r>
            <a:r>
              <a:rPr lang="en-US" altLang="ko-KR" dirty="0" smtClean="0"/>
              <a:t>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내용의 해석</a:t>
            </a:r>
            <a:r>
              <a:rPr lang="en-US" altLang="ko-KR" dirty="0" smtClean="0"/>
              <a:t>			</a:t>
            </a:r>
            <a:r>
              <a:rPr lang="ko-KR" altLang="en-US" i="1" dirty="0" smtClean="0">
                <a:solidFill>
                  <a:schemeClr val="accent2"/>
                </a:solidFill>
              </a:rPr>
              <a:t>注解傷寒論</a:t>
            </a:r>
            <a:endParaRPr lang="en-US" altLang="ko-KR" i="1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질병과 병증에 대한 이해 </a:t>
            </a:r>
            <a:r>
              <a:rPr lang="en-US" altLang="ko-KR" dirty="0"/>
              <a:t>	</a:t>
            </a:r>
            <a:r>
              <a:rPr lang="ko-KR" altLang="en-US" i="1" dirty="0" smtClean="0">
                <a:solidFill>
                  <a:schemeClr val="accent2"/>
                </a:solidFill>
              </a:rPr>
              <a:t>傷寒明理論</a:t>
            </a:r>
            <a:endParaRPr lang="en-US" altLang="ko-KR" i="1" dirty="0" smtClean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처방에 대한 이해</a:t>
            </a:r>
            <a:r>
              <a:rPr lang="en-US" altLang="ko-KR" dirty="0" smtClean="0"/>
              <a:t>			</a:t>
            </a:r>
            <a:r>
              <a:rPr lang="ko-KR" altLang="en-US" i="1" dirty="0" smtClean="0">
                <a:solidFill>
                  <a:schemeClr val="accent2"/>
                </a:solidFill>
              </a:rPr>
              <a:t>傷寒類方</a:t>
            </a:r>
            <a:r>
              <a:rPr lang="en-US" altLang="ko-KR" i="1" dirty="0" smtClean="0">
                <a:solidFill>
                  <a:schemeClr val="accent2"/>
                </a:solidFill>
              </a:rPr>
              <a:t>, </a:t>
            </a:r>
            <a:r>
              <a:rPr lang="ko-KR" altLang="en-US" i="1" dirty="0">
                <a:solidFill>
                  <a:schemeClr val="accent2"/>
                </a:solidFill>
              </a:rPr>
              <a:t>類聚方</a:t>
            </a:r>
            <a:endParaRPr lang="en-US" altLang="ko-KR" i="1" dirty="0" smtClean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본초에 대한 이해</a:t>
            </a:r>
            <a:r>
              <a:rPr lang="en-US" altLang="ko-KR" dirty="0" smtClean="0"/>
              <a:t>			</a:t>
            </a:r>
            <a:r>
              <a:rPr lang="ko-KR" altLang="en-US" i="1" dirty="0" smtClean="0">
                <a:solidFill>
                  <a:schemeClr val="accent2"/>
                </a:solidFill>
              </a:rPr>
              <a:t>藥徵</a:t>
            </a:r>
            <a:r>
              <a:rPr lang="en-US" altLang="ko-KR" i="1" dirty="0" smtClean="0">
                <a:solidFill>
                  <a:schemeClr val="accent2"/>
                </a:solidFill>
              </a:rPr>
              <a:t>, </a:t>
            </a:r>
            <a:r>
              <a:rPr lang="ko-KR" altLang="en-US" i="1" dirty="0">
                <a:solidFill>
                  <a:schemeClr val="accent2"/>
                </a:solidFill>
              </a:rPr>
              <a:t>本經疏證</a:t>
            </a:r>
            <a:endParaRPr lang="en-US" altLang="ko-KR" i="1" dirty="0" smtClean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265187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傷寒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12800" y="2468880"/>
            <a:ext cx="1767840" cy="2631440"/>
          </a:xfrm>
          <a:prstGeom prst="roundRect">
            <a:avLst>
              <a:gd name="adj" fmla="val 10345"/>
            </a:avLst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內景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72080" y="2468880"/>
            <a:ext cx="1767840" cy="2631440"/>
          </a:xfrm>
          <a:prstGeom prst="roundRect">
            <a:avLst>
              <a:gd name="adj" fmla="val 9770"/>
            </a:avLst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外形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31360" y="2468880"/>
            <a:ext cx="4104640" cy="2631440"/>
          </a:xfrm>
          <a:prstGeom prst="roundRect">
            <a:avLst>
              <a:gd name="adj" fmla="val 8173"/>
            </a:avLst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19873" y="26534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雜病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35536" y="3207266"/>
            <a:ext cx="1807503" cy="1771134"/>
          </a:xfrm>
          <a:prstGeom prst="roundRect">
            <a:avLst>
              <a:gd name="adj" fmla="val 103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六氣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4479" y="3207266"/>
            <a:ext cx="1807503" cy="1771134"/>
          </a:xfrm>
          <a:prstGeom prst="roundRect">
            <a:avLst>
              <a:gd name="adj" fmla="val 1150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其他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320760" y="4368800"/>
            <a:ext cx="637053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6400" y="5466080"/>
            <a:ext cx="327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동의보감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23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傷寒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955040" y="2083075"/>
            <a:ext cx="1767840" cy="2580640"/>
          </a:xfrm>
          <a:prstGeom prst="roundRect">
            <a:avLst>
              <a:gd name="adj" fmla="val 10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傷寒</a:t>
            </a:r>
            <a:endParaRPr lang="en-US" altLang="ko-KR" dirty="0" smtClean="0"/>
          </a:p>
          <a:p>
            <a:pPr algn="ctr"/>
            <a:endParaRPr lang="en-US" altLang="ko-KR" sz="600" dirty="0" smtClean="0"/>
          </a:p>
          <a:p>
            <a:pPr algn="ctr"/>
            <a:r>
              <a:rPr lang="en-US" altLang="zh-TW" sz="1200" dirty="0" smtClean="0"/>
              <a:t>“</a:t>
            </a:r>
            <a:r>
              <a:rPr lang="zh-TW" altLang="en-US" sz="1200" dirty="0" smtClean="0"/>
              <a:t>仲</a:t>
            </a:r>
            <a:r>
              <a:rPr lang="zh-TW" altLang="en-US" sz="1200" dirty="0"/>
              <a:t>景張先生傷寒纂</a:t>
            </a:r>
            <a:r>
              <a:rPr lang="zh-TW" altLang="en-US" sz="1200" dirty="0" smtClean="0"/>
              <a:t>要</a:t>
            </a:r>
            <a:r>
              <a:rPr lang="en-US" altLang="zh-TW" sz="1200" dirty="0" smtClean="0"/>
              <a:t>”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1577340" y="3938236"/>
            <a:ext cx="647700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14320" y="2083075"/>
            <a:ext cx="1767840" cy="2580640"/>
          </a:xfrm>
          <a:prstGeom prst="roundRect">
            <a:avLst>
              <a:gd name="adj" fmla="val 10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溫暑</a:t>
            </a:r>
            <a:endParaRPr lang="en-US" altLang="ko-KR" dirty="0" smtClean="0"/>
          </a:p>
          <a:p>
            <a:pPr algn="ctr"/>
            <a:endParaRPr lang="en-US" altLang="ko-KR" sz="600" dirty="0" smtClean="0"/>
          </a:p>
          <a:p>
            <a:pPr algn="ctr"/>
            <a:r>
              <a:rPr lang="en-US" altLang="zh-TW" sz="1200" dirty="0" smtClean="0"/>
              <a:t>“</a:t>
            </a:r>
            <a:r>
              <a:rPr lang="zh-TW" altLang="en-US" sz="1200" dirty="0" smtClean="0"/>
              <a:t>河</a:t>
            </a:r>
            <a:r>
              <a:rPr lang="zh-TW" altLang="en-US" sz="1200" dirty="0"/>
              <a:t>間劉先生溫暑纂</a:t>
            </a:r>
            <a:r>
              <a:rPr lang="zh-TW" altLang="en-US" sz="1200" dirty="0" smtClean="0"/>
              <a:t>要</a:t>
            </a:r>
            <a:r>
              <a:rPr lang="en-US" altLang="zh-TW" sz="1200" dirty="0" smtClean="0"/>
              <a:t>”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3600" y="2083075"/>
            <a:ext cx="1767840" cy="2580640"/>
          </a:xfrm>
          <a:prstGeom prst="roundRect">
            <a:avLst>
              <a:gd name="adj" fmla="val 97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內傷</a:t>
            </a:r>
            <a:endParaRPr lang="en-US" altLang="ko-KR" dirty="0" smtClean="0"/>
          </a:p>
          <a:p>
            <a:pPr algn="ctr"/>
            <a:endParaRPr lang="en-US" altLang="ko-KR" sz="600" dirty="0" smtClean="0"/>
          </a:p>
          <a:p>
            <a:r>
              <a:rPr lang="en-US" altLang="zh-TW" sz="1200" dirty="0" smtClean="0"/>
              <a:t>“</a:t>
            </a:r>
            <a:r>
              <a:rPr lang="zh-TW" altLang="en-US" sz="1200" dirty="0" smtClean="0"/>
              <a:t>東</a:t>
            </a:r>
            <a:r>
              <a:rPr lang="zh-TW" altLang="en-US" sz="1200" dirty="0"/>
              <a:t>垣李先生內傷纂</a:t>
            </a:r>
            <a:r>
              <a:rPr lang="zh-TW" altLang="en-US" sz="1200" dirty="0" smtClean="0"/>
              <a:t>要</a:t>
            </a:r>
            <a:r>
              <a:rPr lang="en-US" altLang="zh-TW" sz="1200" dirty="0" smtClean="0"/>
              <a:t>”</a:t>
            </a:r>
            <a:endParaRPr lang="zh-TW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32880" y="2083075"/>
            <a:ext cx="1767840" cy="2580640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雜病</a:t>
            </a:r>
            <a:endParaRPr lang="en-US" altLang="ko-KR" dirty="0" smtClean="0"/>
          </a:p>
          <a:p>
            <a:pPr algn="ctr"/>
            <a:endParaRPr lang="en-US" altLang="ko-KR" sz="600" dirty="0" smtClean="0"/>
          </a:p>
          <a:p>
            <a:r>
              <a:rPr lang="en-US" altLang="zh-TW" sz="1200" dirty="0" smtClean="0"/>
              <a:t>“</a:t>
            </a:r>
            <a:r>
              <a:rPr lang="zh-TW" altLang="en-US" sz="1200" dirty="0" smtClean="0"/>
              <a:t>丹溪朱先生雜</a:t>
            </a:r>
            <a:r>
              <a:rPr lang="zh-TW" altLang="en-US" sz="1200" dirty="0"/>
              <a:t>病纂</a:t>
            </a:r>
            <a:r>
              <a:rPr lang="zh-TW" altLang="en-US" sz="1200" dirty="0" smtClean="0"/>
              <a:t>要</a:t>
            </a:r>
            <a:r>
              <a:rPr lang="en-US" altLang="zh-TW" sz="1200" dirty="0" smtClean="0"/>
              <a:t>”</a:t>
            </a:r>
            <a:endParaRPr lang="zh-TW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7103110" y="3938236"/>
            <a:ext cx="647700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36863" y="4971810"/>
            <a:ext cx="327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금원사대가</a:t>
            </a:r>
            <a:r>
              <a:rPr lang="ko-KR" altLang="en-US" dirty="0" smtClean="0"/>
              <a:t> 이후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의학입문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55040" y="5781042"/>
            <a:ext cx="7345680" cy="733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故曰外感法仲景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內傷法東垣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熱病用河間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雜病用丹溪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一以貫之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斯醫道之大全矣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。</a:t>
            </a:r>
            <a:endParaRPr lang="en-US" altLang="zh-TW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r" fontAlgn="base" latinLnBrk="1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《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明醫雜著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》</a:t>
            </a:r>
            <a:endParaRPr lang="zh-TW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51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960</Words>
  <Application>Microsoft Office PowerPoint</Application>
  <PresentationFormat>화면 슬라이드 쇼(4:3)</PresentationFormat>
  <Paragraphs>81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HY견명조</vt:lpstr>
      <vt:lpstr>新細明體</vt:lpstr>
      <vt:lpstr>맑은 고딕</vt:lpstr>
      <vt:lpstr>함초롬바탕</vt:lpstr>
      <vt:lpstr>Arial</vt:lpstr>
      <vt:lpstr>Calibri</vt:lpstr>
      <vt:lpstr>Calibri Light</vt:lpstr>
      <vt:lpstr>Wingdings</vt:lpstr>
      <vt:lpstr>Office 테마</vt:lpstr>
      <vt:lpstr>상한과 상한론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134</cp:revision>
  <dcterms:created xsi:type="dcterms:W3CDTF">2018-02-20T23:27:27Z</dcterms:created>
  <dcterms:modified xsi:type="dcterms:W3CDTF">2018-03-07T00:21:22Z</dcterms:modified>
</cp:coreProperties>
</file>