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6" r:id="rId2"/>
    <p:sldId id="294" r:id="rId3"/>
    <p:sldId id="298" r:id="rId4"/>
    <p:sldId id="300" r:id="rId5"/>
    <p:sldId id="303" r:id="rId6"/>
    <p:sldId id="299" r:id="rId7"/>
    <p:sldId id="296" r:id="rId8"/>
    <p:sldId id="297" r:id="rId9"/>
    <p:sldId id="301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1982" autoAdjust="0"/>
  </p:normalViewPr>
  <p:slideViewPr>
    <p:cSldViewPr snapToGrid="0">
      <p:cViewPr varScale="1">
        <p:scale>
          <a:sx n="111" d="100"/>
          <a:sy n="111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0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궐획법이</a:t>
            </a:r>
            <a:r>
              <a:rPr lang="ko-KR" altLang="en-US" dirty="0" smtClean="0"/>
              <a:t> 당 고종</a:t>
            </a:r>
            <a:r>
              <a:rPr lang="ko-KR" altLang="en-US" baseline="0" dirty="0" smtClean="0"/>
              <a:t> 때부터 사용되었다는 주장이 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史諱擧例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고종은 태종에 이은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대 황제이다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태종 李世民의 이름 때문이 아닐까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唐 高祖 李淵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太宗 李世民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高宗 李治</a:t>
            </a:r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1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 예종 이단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4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수나라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양견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대 양광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양충은</a:t>
            </a:r>
            <a:r>
              <a:rPr lang="ko-KR" altLang="en-US" dirty="0" smtClean="0"/>
              <a:t> 양견의 아버지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당 </a:t>
            </a:r>
            <a:r>
              <a:rPr lang="ko-KR" altLang="en-US" dirty="0" smtClean="0"/>
              <a:t>예종 </a:t>
            </a:r>
            <a:r>
              <a:rPr lang="ko-KR" altLang="en-US" dirty="0" smtClean="0"/>
              <a:t>이단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오월 태조 전류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90336" y="1633754"/>
            <a:ext cx="6153664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고문서의 </a:t>
            </a:r>
            <a:r>
              <a:rPr lang="ko-KR" altLang="en-US" sz="3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연대추정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90336" y="4728519"/>
            <a:ext cx="615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0336" y="2677297"/>
            <a:ext cx="61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피휘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746" y="2727245"/>
            <a:ext cx="812250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dirty="0"/>
              <a:t>张灿玾</a:t>
            </a:r>
            <a:r>
              <a:rPr lang="en-US" altLang="zh-CN" sz="1600" dirty="0"/>
              <a:t>. </a:t>
            </a:r>
            <a:r>
              <a:rPr lang="zh-CN" altLang="en-US" sz="1600" dirty="0"/>
              <a:t>中医古籍文献学</a:t>
            </a:r>
            <a:r>
              <a:rPr lang="en-US" altLang="zh-CN" sz="1600" dirty="0"/>
              <a:t>(</a:t>
            </a:r>
            <a:r>
              <a:rPr lang="ko-KR" altLang="en-US" sz="1600" dirty="0"/>
              <a:t>修订版</a:t>
            </a:r>
            <a:r>
              <a:rPr lang="en-US" altLang="ko-KR" sz="1600" dirty="0"/>
              <a:t>)</a:t>
            </a:r>
            <a:r>
              <a:rPr lang="en-US" altLang="zh-CN" sz="1600" dirty="0"/>
              <a:t>. </a:t>
            </a:r>
            <a:r>
              <a:rPr lang="ko-KR" altLang="en-US" sz="1600" dirty="0"/>
              <a:t>科学出版社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2013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1600" dirty="0"/>
              <a:t>蔡铁如</a:t>
            </a:r>
            <a:r>
              <a:rPr lang="en-US" altLang="ko-KR" sz="1600" dirty="0"/>
              <a:t>. </a:t>
            </a:r>
            <a:r>
              <a:rPr lang="zh-CN" altLang="en-US" sz="1600" dirty="0"/>
              <a:t>中</a:t>
            </a:r>
            <a:r>
              <a:rPr lang="zh-CN" altLang="en-US" sz="1600" dirty="0"/>
              <a:t>医古籍中的避讳及其在文献研究中的作用探</a:t>
            </a:r>
            <a:r>
              <a:rPr lang="zh-CN" altLang="en-US" sz="1600" dirty="0"/>
              <a:t>讨</a:t>
            </a:r>
            <a:r>
              <a:rPr lang="en-US" altLang="zh-CN" sz="1600" dirty="0"/>
              <a:t>.</a:t>
            </a:r>
            <a:r>
              <a:rPr lang="zh-CN" altLang="en-US" sz="1600" dirty="0"/>
              <a:t>南京中医药大学学</a:t>
            </a:r>
            <a:r>
              <a:rPr lang="zh-CN" altLang="en-US" sz="1600" dirty="0"/>
              <a:t>报</a:t>
            </a:r>
            <a:r>
              <a:rPr lang="en-US" altLang="zh-CN" sz="1600" dirty="0"/>
              <a:t>. 2017;18(3):161-164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Reference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Introduction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동아시아 문화권에서는 개인의 이름을 신성하게 생각하였다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현재도 姓이나 </a:t>
            </a:r>
            <a:r>
              <a:rPr lang="en-US" altLang="ko-KR" dirty="0"/>
              <a:t>‘</a:t>
            </a:r>
            <a:r>
              <a:rPr lang="ko-KR" altLang="en-US" dirty="0"/>
              <a:t>○○댁</a:t>
            </a:r>
            <a:r>
              <a:rPr lang="en-US" altLang="ko-KR" dirty="0"/>
              <a:t>’, ‘</a:t>
            </a:r>
            <a:r>
              <a:rPr lang="ko-KR" altLang="en-US" dirty="0"/>
              <a:t>○○네</a:t>
            </a:r>
            <a:r>
              <a:rPr lang="en-US" altLang="ko-KR" dirty="0"/>
              <a:t>’, ‘</a:t>
            </a:r>
            <a:r>
              <a:rPr lang="ko-KR" altLang="en-US" dirty="0"/>
              <a:t>○○엄마</a:t>
            </a:r>
            <a:r>
              <a:rPr lang="en-US" altLang="ko-KR" dirty="0"/>
              <a:t>’ </a:t>
            </a:r>
            <a:r>
              <a:rPr lang="ko-KR" altLang="en-US" dirty="0"/>
              <a:t>등으로 부른다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전통사회에서는 字</a:t>
            </a:r>
            <a:r>
              <a:rPr lang="en-US" altLang="ko-KR" dirty="0" smtClean="0"/>
              <a:t>, </a:t>
            </a:r>
            <a:r>
              <a:rPr lang="ko-KR" altLang="en-US" dirty="0" smtClean="0"/>
              <a:t>號를 만들어 호칭으로 사용하였고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推尊의 의미를 담아 이름에 포함된 漢字를 避諱하였다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避諱로 인한 글자의 생략과 변화를 통해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서적의 간행 연도를 추정할 수 있고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본래 글자를 추적하여 더 정확히 글을 이해할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30003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전통사회에서 군주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조상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부모의 이름을 피하는 관습</a:t>
            </a:r>
            <a:endParaRPr lang="en-US" altLang="ko-KR" dirty="0" smtClean="0">
              <a:latin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周에서 시작되어 </a:t>
            </a:r>
            <a:r>
              <a:rPr lang="ko-KR" altLang="en-US" dirty="0" smtClean="0">
                <a:latin typeface="+mj-ea"/>
              </a:rPr>
              <a:t>秦 때 성립되었고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唐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宋 등에서 엄격하게 적용되었다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避諱의 범위 및 종류</a:t>
            </a:r>
            <a:endParaRPr lang="en-US" altLang="ko-KR" dirty="0" smtClean="0"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國諱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국가 전체에서 행해진 </a:t>
            </a:r>
            <a:r>
              <a:rPr lang="ko-KR" altLang="en-US" dirty="0" err="1" smtClean="0">
                <a:latin typeface="+mj-ea"/>
              </a:rPr>
              <a:t>피휘</a:t>
            </a:r>
            <a:r>
              <a:rPr lang="en-US" altLang="ko-KR" dirty="0">
                <a:latin typeface="+mj-ea"/>
              </a:rPr>
              <a:t>	</a:t>
            </a:r>
            <a:r>
              <a:rPr lang="en-US" altLang="ko-KR" dirty="0" smtClean="0">
                <a:latin typeface="+mj-ea"/>
              </a:rPr>
              <a:t>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天子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孔子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家諱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가문 내에서 행해진 </a:t>
            </a:r>
            <a:r>
              <a:rPr lang="ko-KR" altLang="en-US" dirty="0" err="1" smtClean="0">
                <a:latin typeface="+mj-ea"/>
                <a:ea typeface="+mj-ea"/>
              </a:rPr>
              <a:t>피휘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避諱의 방법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闕字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글자를 쓰지 않거나 공란으로 남겨두는 방법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闕劃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글자의 일부 획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주로 마지막 획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을 생략하는 방법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唐 高宗때 발생</a:t>
            </a:r>
            <a:r>
              <a:rPr lang="en-US" altLang="ko-KR" sz="1600" dirty="0" smtClean="0">
                <a:latin typeface="+mj-ea"/>
                <a:ea typeface="+mj-ea"/>
              </a:rPr>
              <a:t>?)</a:t>
            </a:r>
            <a:endParaRPr lang="en-US" altLang="ko-KR" dirty="0" smtClean="0">
              <a:latin typeface="+mj-ea"/>
              <a:ea typeface="+mj-ea"/>
            </a:endParaRPr>
          </a:p>
          <a:p>
            <a:pPr lvl="2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民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氏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唐 太宗 李世民의 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改字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동일한 의미의 글자로 바꾸는 방법</a:t>
            </a:r>
            <a:endParaRPr lang="en-US" altLang="ko-KR" dirty="0" smtClean="0">
              <a:latin typeface="+mj-ea"/>
              <a:ea typeface="+mj-ea"/>
            </a:endParaRPr>
          </a:p>
          <a:p>
            <a:pPr lvl="2" fontAlgn="base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世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代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唐 太宗 李世民의 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lvl="2" fontAlgn="base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序文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引文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敍文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蘇東坡 祖父 蘇序의 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1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玄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唐 </a:t>
            </a:r>
            <a:r>
              <a:rPr lang="ko-KR" altLang="en-US" dirty="0" smtClean="0">
                <a:latin typeface="+mj-ea"/>
              </a:rPr>
              <a:t>玄宗</a:t>
            </a:r>
            <a:r>
              <a:rPr lang="en-US" altLang="ko-KR" dirty="0" smtClean="0">
                <a:latin typeface="+mj-ea"/>
              </a:rPr>
              <a:t>,</a:t>
            </a:r>
            <a:r>
              <a:rPr lang="ko-KR" altLang="en-US" dirty="0" smtClean="0">
                <a:latin typeface="+mj-ea"/>
              </a:rPr>
              <a:t> 北宋 </a:t>
            </a:r>
            <a:r>
              <a:rPr lang="ko-KR" altLang="en-US" dirty="0">
                <a:latin typeface="+mj-ea"/>
              </a:rPr>
              <a:t>趙氏 시조 趙玄朗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淸 康熙帝 玄燁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엽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dirty="0" smtClean="0">
              <a:latin typeface="+mj-ea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玄武湯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眞武湯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玄蔘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元蔘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;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玄胡索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延胡索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; 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玄明粉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元明粉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金匱鉤玄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金匱鉤元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;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本草通玄 → 本草通元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600" dirty="0">
              <a:latin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恒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漢 文帝 劉恒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唐 穆宗 李恒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宋 眞宗 </a:t>
            </a:r>
            <a:r>
              <a:rPr lang="ko-KR" altLang="en-US" dirty="0" smtClean="0">
                <a:latin typeface="+mj-ea"/>
              </a:rPr>
              <a:t>趙恒</a:t>
            </a:r>
            <a:endParaRPr lang="en-US" altLang="ko-KR" dirty="0" smtClean="0">
              <a:latin typeface="+mj-ea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恒山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常山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; 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恒山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恒획생략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宋 眞宗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趙恒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</a:p>
          <a:p>
            <a:pPr fontAlgn="base" latinLnBrk="1">
              <a:lnSpc>
                <a:spcPct val="150000"/>
              </a:lnSpc>
            </a:pPr>
            <a:endParaRPr lang="en-US" altLang="zh-TW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薯</a:t>
            </a:r>
            <a:endParaRPr lang="en-US" altLang="ko-KR" dirty="0" smtClean="0"/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薯蕷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薯藥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唐 代宗 李豫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蕷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豫 동음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薯藥 → 山藥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宋 英宗 趙曙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薯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曙 동음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胤 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宋 太祖 趙匡胤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淸 世宗 胤禎</a:t>
            </a:r>
            <a:endParaRPr lang="en-US" altLang="zh-TW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許胤宗 → 許嗣宗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許允宗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宋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許引宗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淸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zh-TW" sz="600" dirty="0" smtClean="0">
              <a:latin typeface="+mj-ea"/>
              <a:ea typeface="+mj-ea"/>
            </a:endParaRPr>
          </a:p>
          <a:p>
            <a:pPr fontAlgn="base" latinLnBrk="1">
              <a:lnSpc>
                <a:spcPct val="150000"/>
              </a:lnSpc>
            </a:pPr>
            <a:endParaRPr lang="en-US" altLang="zh-TW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보이는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4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丘</a:t>
            </a:r>
            <a:endParaRPr lang="en-US" altLang="ko-KR" dirty="0" smtClean="0"/>
          </a:p>
          <a:p>
            <a:pPr lvl="1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丘墟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外丘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丘획생략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) 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孔子의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諱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보이는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15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秦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正 → 眞 </a:t>
            </a:r>
            <a:r>
              <a:rPr lang="en-US" altLang="zh-TW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秦 始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皇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帝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嬴</a:t>
            </a:r>
            <a:r>
              <a:rPr lang="zh-TW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政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正</a:t>
            </a:r>
            <a:r>
              <a:rPr lang="en-US" altLang="zh-TW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		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正氣 → 眞氣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正藏脈 → 眞藏脈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600" dirty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ea"/>
                <a:ea typeface="+mj-ea"/>
              </a:rPr>
              <a:t>前漢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痔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ko-KR" altLang="en-US" dirty="0" smtClean="0">
                <a:latin typeface="+mj-ea"/>
                <a:ea typeface="+mj-ea"/>
              </a:rPr>
              <a:t>夜鷄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漢 高帝 劉邦의 皇后 呂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雉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雉를 夜鷄로 개명 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600" dirty="0" smtClean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後漢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癃</a:t>
            </a:r>
            <a:r>
              <a:rPr lang="zh-TW" altLang="en-US" dirty="0">
                <a:latin typeface="+mj-ea"/>
                <a:ea typeface="+mj-ea"/>
              </a:rPr>
              <a:t> → </a:t>
            </a:r>
            <a:r>
              <a:rPr lang="ko-KR" altLang="en-US" dirty="0" err="1" smtClean="0">
                <a:latin typeface="+mj-ea"/>
                <a:ea typeface="+mj-ea"/>
              </a:rPr>
              <a:t>淋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後漢 殤帝 劉</a:t>
            </a:r>
            <a:r>
              <a:rPr lang="zh-TW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隆 </a:t>
            </a:r>
            <a:r>
              <a:rPr lang="en-US" altLang="zh-TW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+mj-ea"/>
              </a:rPr>
              <a:t>癃</a:t>
            </a:r>
            <a:r>
              <a:rPr lang="en-US" altLang="ko-KR" sz="1400" dirty="0" smtClean="0">
                <a:latin typeface="+mj-ea"/>
              </a:rPr>
              <a:t>-</a:t>
            </a:r>
            <a:r>
              <a:rPr lang="zh-TW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隆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동음</a:t>
            </a:r>
            <a:r>
              <a:rPr lang="en-US" altLang="zh-TW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ea"/>
              </a:rPr>
              <a:t>南北朝</a:t>
            </a:r>
            <a:endParaRPr lang="en-US" altLang="ko-KR" dirty="0"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</a:rPr>
              <a:t>順 → 循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從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南朝 </a:t>
            </a:r>
            <a:r>
              <a:rPr lang="ko-KR" altLang="en-US" dirty="0"/>
              <a:t>梁 武帝 蕭衍의 부친 </a:t>
            </a:r>
            <a:r>
              <a:rPr lang="ko-KR" altLang="en-US" dirty="0" smtClean="0"/>
              <a:t>蕭</a:t>
            </a:r>
            <a:r>
              <a:rPr lang="ko-KR" altLang="en-US" b="1" dirty="0" smtClean="0">
                <a:solidFill>
                  <a:srgbClr val="FF0000"/>
                </a:solidFill>
              </a:rPr>
              <a:t>順</a:t>
            </a:r>
            <a:r>
              <a:rPr lang="ko-KR" altLang="en-US" dirty="0" smtClean="0"/>
              <a:t>之</a:t>
            </a:r>
            <a:r>
              <a:rPr lang="en-US" altLang="ko-KR" dirty="0" smtClean="0"/>
              <a:t>	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逆順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逆從</a:t>
            </a:r>
            <a:endParaRPr lang="en-US" altLang="ko-KR" dirty="0"/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</a:rPr>
              <a:t>胡 → 黃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北朝 後趙 </a:t>
            </a:r>
            <a:r>
              <a:rPr lang="ko-KR" altLang="en-US" dirty="0">
                <a:latin typeface="+mj-ea"/>
              </a:rPr>
              <a:t>高祖 明皇帝 石勒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흉노의 신 胡天</a:t>
            </a:r>
            <a:r>
              <a:rPr lang="en-US" altLang="ko-KR" sz="1400" dirty="0">
                <a:latin typeface="+mj-ea"/>
              </a:rPr>
              <a:t>)</a:t>
            </a:r>
            <a:r>
              <a:rPr lang="en-US" altLang="ko-KR" sz="1600" dirty="0">
                <a:latin typeface="+mj-ea"/>
              </a:rPr>
              <a:t>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胡瓜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黃瓜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88738" y="586604"/>
            <a:ext cx="1353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秦漢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보이는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85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413102"/>
            <a:ext cx="8229600" cy="5444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隋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+mj-ea"/>
              </a:rPr>
              <a:t>忠 → 생략</a:t>
            </a:r>
            <a:r>
              <a:rPr lang="en-US" altLang="ko-KR" dirty="0">
                <a:solidFill>
                  <a:prstClr val="black"/>
                </a:solidFill>
                <a:latin typeface="+mj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j-ea"/>
              </a:rPr>
              <a:t>中 → 內 </a:t>
            </a:r>
            <a:r>
              <a:rPr lang="en-US" altLang="ko-KR" dirty="0">
                <a:solidFill>
                  <a:prstClr val="black"/>
                </a:solidFill>
                <a:latin typeface="+mj-ea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+mj-ea"/>
              </a:rPr>
              <a:t>隋 </a:t>
            </a:r>
            <a:r>
              <a:rPr lang="ko-KR" altLang="en-US" dirty="0" smtClean="0"/>
              <a:t>太祖</a:t>
            </a:r>
            <a:r>
              <a:rPr lang="ko-KR" altLang="en-US" dirty="0" smtClean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dirty="0" smtClean="0"/>
              <a:t>武元皇帝 </a:t>
            </a:r>
            <a:r>
              <a:rPr lang="ko-KR" altLang="en-US" dirty="0" smtClean="0">
                <a:solidFill>
                  <a:prstClr val="black"/>
                </a:solidFill>
                <a:latin typeface="+mj-ea"/>
              </a:rPr>
              <a:t>楊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忠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堅 </a:t>
            </a:r>
            <a:r>
              <a:rPr lang="ko-KR" altLang="en-US" dirty="0" smtClean="0">
                <a:latin typeface="+mj-ea"/>
                <a:ea typeface="+mj-ea"/>
              </a:rPr>
              <a:t>→ 固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硬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鞕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䩕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隋 </a:t>
            </a:r>
            <a:r>
              <a:rPr lang="ko-KR" altLang="en-US" dirty="0" smtClean="0"/>
              <a:t>高祖</a:t>
            </a:r>
            <a:r>
              <a:rPr lang="en-US" altLang="zh-TW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zh-TW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</a:rPr>
              <a:t>대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文皇帝</a:t>
            </a:r>
            <a:r>
              <a:rPr lang="ko-KR" altLang="en-US" dirty="0" smtClean="0">
                <a:latin typeface="+mj-ea"/>
                <a:ea typeface="+mj-ea"/>
              </a:rPr>
              <a:t> 楊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堅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大便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堅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大便硬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廣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zh-TW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博 </a:t>
            </a:r>
            <a:r>
              <a:rPr lang="en-US" altLang="zh-TW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zh-TW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隋 </a:t>
            </a:r>
            <a:r>
              <a:rPr lang="ko-KR" altLang="en-US" dirty="0" smtClean="0"/>
              <a:t>世祖</a:t>
            </a:r>
            <a:r>
              <a:rPr lang="en-US" altLang="zh-TW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zh-TW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明皇帝</a:t>
            </a:r>
            <a:r>
              <a:rPr lang="en-US" altLang="zh-TW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zh-TW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煬</a:t>
            </a:r>
            <a:r>
              <a:rPr lang="zh-TW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帝</a:t>
            </a:r>
            <a:r>
              <a:rPr lang="en-US" altLang="zh-TW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zh-TW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楊</a:t>
            </a:r>
            <a:r>
              <a:rPr lang="zh-TW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廣</a:t>
            </a:r>
            <a:r>
              <a:rPr lang="en-US" altLang="zh-TW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zh-TW" dirty="0" smtClean="0">
                <a:solidFill>
                  <a:prstClr val="black"/>
                </a:solidFill>
                <a:latin typeface="+mj-ea"/>
                <a:ea typeface="+mj-ea"/>
              </a:rPr>
              <a:t>	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呂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廣 → 呂博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唐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淵 → 泉 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唐 高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祖</a:t>
            </a:r>
            <a:r>
              <a:rPr lang="en-US" altLang="zh-TW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李</a:t>
            </a:r>
            <a:r>
              <a:rPr lang="zh-TW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淵</a:t>
            </a:r>
            <a:r>
              <a:rPr lang="en-US" altLang="ko-KR" dirty="0">
                <a:latin typeface="맑은 고딕" panose="020B0503020000020004" pitchFamily="50" charset="-127"/>
              </a:rPr>
              <a:t>		</a:t>
            </a:r>
            <a:r>
              <a:rPr lang="en-US" altLang="ko-KR" dirty="0" smtClean="0">
                <a:latin typeface="맑은 고딕" panose="020B0503020000020004" pitchFamily="50" charset="-127"/>
              </a:rPr>
              <a:t>			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太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淵 → 太泉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淵腋 → 泉腋</a:t>
            </a:r>
            <a:endParaRPr lang="en-US" altLang="zh-TW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泄</a:t>
            </a:r>
            <a:r>
              <a:rPr lang="ko-KR" altLang="en-US" dirty="0">
                <a:latin typeface="+mj-ea"/>
              </a:rPr>
              <a:t>→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洩 </a:t>
            </a:r>
            <a:r>
              <a:rPr lang="en-US" altLang="zh-TW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唐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太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宗</a:t>
            </a:r>
            <a:r>
              <a:rPr lang="en-US" altLang="zh-TW" sz="105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李</a:t>
            </a:r>
            <a:r>
              <a:rPr lang="zh-TW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世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飱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泄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→ 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飱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洩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治 → </a:t>
            </a:r>
            <a:r>
              <a:rPr lang="ko-KR" altLang="en-US" dirty="0" err="1" smtClean="0">
                <a:latin typeface="+mj-ea"/>
                <a:ea typeface="+mj-ea"/>
              </a:rPr>
              <a:t>理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主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療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造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생략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唐 高宗</a:t>
            </a:r>
            <a:r>
              <a:rPr lang="en-US" altLang="zh-TW" sz="105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李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治</a:t>
            </a:r>
            <a:r>
              <a:rPr lang="en-US" altLang="ko-KR" dirty="0" smtClean="0">
                <a:latin typeface="+mj-ea"/>
                <a:ea typeface="+mj-ea"/>
              </a:rPr>
              <a:t>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主治 → 主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弘 → 생략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唐 高宗의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子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李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추존황제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		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陶弘景 → 陶景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旦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但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→ </a:t>
            </a:r>
            <a:r>
              <a:rPr lang="ko-KR" altLang="en-US" dirty="0" smtClean="0">
                <a:latin typeface="+mj-ea"/>
                <a:ea typeface="+mj-ea"/>
              </a:rPr>
              <a:t>明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唐 </a:t>
            </a:r>
            <a:r>
              <a:rPr lang="ko-KR" altLang="en-US" dirty="0" smtClean="0">
                <a:latin typeface="+mj-ea"/>
                <a:ea typeface="+mj-ea"/>
              </a:rPr>
              <a:t>睿宗</a:t>
            </a:r>
            <a:r>
              <a:rPr lang="en-US" altLang="zh-TW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李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旦</a:t>
            </a:r>
            <a:endParaRPr lang="en-US" altLang="ko-KR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ea"/>
              </a:rPr>
              <a:t>五代十國</a:t>
            </a:r>
            <a:endParaRPr lang="en-US" altLang="ko-KR" dirty="0"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</a:rPr>
              <a:t>榴 → 櫻 </a:t>
            </a:r>
            <a:r>
              <a:rPr lang="en-US" altLang="ko-KR" dirty="0">
                <a:latin typeface="+mj-ea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吳越 太祖 錢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鏐</a:t>
            </a:r>
            <a:r>
              <a:rPr lang="en-US" altLang="zh-TW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zh-TW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鏐</a:t>
            </a:r>
            <a:r>
              <a:rPr lang="en-US" altLang="zh-TW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zh-TW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zh-TW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石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榴 → 金櫻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金罌 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8738" y="586604"/>
            <a:ext cx="1353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隋唐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보이는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22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464869"/>
            <a:ext cx="8229600" cy="5306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北</a:t>
            </a:r>
            <a:r>
              <a:rPr lang="ko-KR" altLang="en-US" dirty="0" smtClean="0">
                <a:latin typeface="+mj-ea"/>
                <a:ea typeface="+mj-ea"/>
              </a:rPr>
              <a:t>宋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玄 → 眞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北宋 始祖 趙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玄</a:t>
            </a:r>
            <a:r>
              <a:rPr lang="ko-KR" altLang="en-US" dirty="0" smtClean="0">
                <a:latin typeface="+mj-ea"/>
                <a:ea typeface="+mj-ea"/>
              </a:rPr>
              <a:t>朗</a:t>
            </a:r>
            <a:r>
              <a:rPr lang="en-US" altLang="ko-KR" dirty="0" smtClean="0">
                <a:latin typeface="+mj-ea"/>
                <a:ea typeface="+mj-ea"/>
              </a:rPr>
              <a:t>				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玄武湯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→ 眞武湯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敬 → 恭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北宋 太祖 趙匡胤 </a:t>
            </a:r>
            <a:r>
              <a:rPr lang="ko-KR" altLang="en-US" dirty="0">
                <a:latin typeface="+mj-ea"/>
                <a:ea typeface="+mj-ea"/>
              </a:rPr>
              <a:t>祖父 </a:t>
            </a:r>
            <a:r>
              <a:rPr lang="ko-KR" altLang="en-US" dirty="0" smtClean="0">
                <a:latin typeface="+mj-ea"/>
                <a:ea typeface="+mj-ea"/>
              </a:rPr>
              <a:t>趙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敬</a:t>
            </a:r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蘇敬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→ 蘇恭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匡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匡획생략</a:t>
            </a:r>
            <a:r>
              <a:rPr lang="en-US" altLang="ko-KR" dirty="0" smtClean="0">
                <a:latin typeface="+mj-ea"/>
                <a:ea typeface="+mj-ea"/>
              </a:rPr>
              <a:t>) : </a:t>
            </a:r>
            <a:r>
              <a:rPr lang="ko-KR" altLang="en-US" dirty="0" smtClean="0">
                <a:latin typeface="+mj-ea"/>
                <a:ea typeface="+mj-ea"/>
              </a:rPr>
              <a:t>北宋 太祖</a:t>
            </a:r>
            <a:r>
              <a:rPr lang="en-US" altLang="ko-KR" sz="1000" dirty="0" smtClean="0">
                <a:latin typeface="+mj-ea"/>
                <a:ea typeface="+mj-ea"/>
              </a:rPr>
              <a:t>(1</a:t>
            </a:r>
            <a:r>
              <a:rPr lang="ko-KR" altLang="en-US" sz="1000" dirty="0" smtClean="0">
                <a:latin typeface="+mj-ea"/>
                <a:ea typeface="+mj-ea"/>
              </a:rPr>
              <a:t>대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趙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匡胤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	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刺目匡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匡획생략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胤 </a:t>
            </a:r>
            <a:r>
              <a:rPr lang="ko-KR" altLang="en-US" dirty="0">
                <a:latin typeface="+mj-ea"/>
                <a:ea typeface="+mj-ea"/>
              </a:rPr>
              <a:t>→ 嗣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상동</a:t>
            </a:r>
            <a:r>
              <a:rPr lang="en-US" altLang="ko-KR" dirty="0" smtClean="0">
                <a:latin typeface="+mj-ea"/>
              </a:rPr>
              <a:t>								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許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胤宗 → 許嗣宗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許允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宗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癥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 err="1">
                <a:latin typeface="+mj-ea"/>
              </a:rPr>
              <a:t>획생략</a:t>
            </a:r>
            <a:r>
              <a:rPr lang="en-US" altLang="ko-KR" dirty="0" smtClean="0">
                <a:latin typeface="+mj-ea"/>
              </a:rPr>
              <a:t>)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宋 </a:t>
            </a:r>
            <a:r>
              <a:rPr lang="ko-KR" altLang="en-US" dirty="0" smtClean="0">
                <a:latin typeface="+mj-ea"/>
              </a:rPr>
              <a:t>仁宗</a:t>
            </a:r>
            <a:r>
              <a:rPr lang="en-US" altLang="ko-KR" sz="1000" dirty="0" smtClean="0">
                <a:latin typeface="+mj-ea"/>
              </a:rPr>
              <a:t>(4</a:t>
            </a:r>
            <a:r>
              <a:rPr lang="ko-KR" altLang="en-US" sz="1000" dirty="0" smtClean="0">
                <a:latin typeface="+mj-ea"/>
              </a:rPr>
              <a:t>대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dirty="0" smtClean="0">
                <a:latin typeface="+mj-ea"/>
              </a:rPr>
              <a:t> 趙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禎 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禎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癥 동음</a:t>
            </a:r>
            <a:r>
              <a:rPr lang="en-US" altLang="ko-KR" sz="1600" dirty="0" smtClean="0">
                <a:latin typeface="+mj-ea"/>
              </a:rPr>
              <a:t>)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癥瘕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癥획생략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貞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획생략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)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상동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							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堅貞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貞획생략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)</a:t>
            </a: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樹 </a:t>
            </a:r>
            <a:r>
              <a:rPr lang="ko-KR" altLang="en-US" dirty="0">
                <a:latin typeface="+mj-ea"/>
              </a:rPr>
              <a:t>→ 術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宋 </a:t>
            </a:r>
            <a:r>
              <a:rPr lang="ko-KR" altLang="en-US" dirty="0" smtClean="0">
                <a:latin typeface="+mj-ea"/>
              </a:rPr>
              <a:t>英宗</a:t>
            </a:r>
            <a:r>
              <a:rPr lang="en-US" altLang="ko-KR" sz="1000" dirty="0" smtClean="0">
                <a:latin typeface="+mj-ea"/>
              </a:rPr>
              <a:t>(5</a:t>
            </a:r>
            <a:r>
              <a:rPr lang="ko-KR" altLang="en-US" sz="1000" dirty="0" smtClean="0">
                <a:latin typeface="+mj-ea"/>
              </a:rPr>
              <a:t>대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趙</a:t>
            </a:r>
            <a:r>
              <a:rPr lang="ko-KR" altLang="en-US" b="1" dirty="0">
                <a:solidFill>
                  <a:srgbClr val="FF0000"/>
                </a:solidFill>
                <a:latin typeface="+mj-ea"/>
              </a:rPr>
              <a:t>曙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曙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樹 동음</a:t>
            </a:r>
            <a:r>
              <a:rPr lang="en-US" altLang="ko-KR" sz="1600" dirty="0" smtClean="0">
                <a:latin typeface="+mj-ea"/>
              </a:rPr>
              <a:t>)</a:t>
            </a:r>
            <a:r>
              <a:rPr lang="en-US" altLang="ko-KR" dirty="0" smtClean="0">
                <a:latin typeface="+mj-ea"/>
              </a:rPr>
              <a:t>			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眼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科龍樹論 → 眼科龍術論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丸 </a:t>
            </a:r>
            <a:r>
              <a:rPr lang="ko-KR" altLang="en-US" dirty="0">
                <a:latin typeface="+mj-ea"/>
                <a:ea typeface="+mj-ea"/>
              </a:rPr>
              <a:t>→ 圓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元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北宋 欽宗</a:t>
            </a:r>
            <a:r>
              <a:rPr lang="en-US" altLang="ko-KR" sz="1000" dirty="0" smtClean="0">
                <a:latin typeface="+mj-ea"/>
                <a:ea typeface="+mj-ea"/>
              </a:rPr>
              <a:t>(9</a:t>
            </a:r>
            <a:r>
              <a:rPr lang="ko-KR" altLang="en-US" sz="1000" dirty="0" smtClean="0">
                <a:latin typeface="+mj-ea"/>
                <a:ea typeface="+mj-ea"/>
              </a:rPr>
              <a:t>대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趙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桓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桓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丸 동음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○○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丸 → ○○圓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○○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元</a:t>
            </a:r>
            <a:endParaRPr lang="en-US" altLang="ko-KR" sz="600" dirty="0"/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ea"/>
              </a:rPr>
              <a:t>南宋</a:t>
            </a: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</a:rPr>
              <a:t>敦 → 訓 </a:t>
            </a:r>
            <a:r>
              <a:rPr lang="en-US" altLang="ko-KR" dirty="0">
                <a:latin typeface="+mj-ea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南</a:t>
            </a:r>
            <a:r>
              <a:rPr lang="ko-KR" altLang="en-US" dirty="0">
                <a:latin typeface="+mj-ea"/>
              </a:rPr>
              <a:t>宋 光宗</a:t>
            </a:r>
            <a:r>
              <a:rPr lang="en-US" altLang="ko-KR" sz="1000" dirty="0">
                <a:latin typeface="+mj-ea"/>
              </a:rPr>
              <a:t>(12</a:t>
            </a:r>
            <a:r>
              <a:rPr lang="ko-KR" altLang="en-US" sz="1000" dirty="0">
                <a:latin typeface="+mj-ea"/>
              </a:rPr>
              <a:t>대</a:t>
            </a:r>
            <a:r>
              <a:rPr lang="en-US" altLang="ko-KR" sz="1000" dirty="0">
                <a:latin typeface="+mj-ea"/>
              </a:rPr>
              <a:t>)</a:t>
            </a:r>
            <a:r>
              <a:rPr lang="ko-KR" altLang="en-US" sz="1000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趙</a:t>
            </a:r>
            <a:r>
              <a:rPr lang="ko-KR" altLang="en-US" b="1" dirty="0">
                <a:solidFill>
                  <a:srgbClr val="FF0000"/>
                </a:solidFill>
                <a:latin typeface="+mj-ea"/>
              </a:rPr>
              <a:t>惇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敦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惇 동음</a:t>
            </a:r>
            <a:r>
              <a:rPr lang="en-US" altLang="ko-KR" sz="1600" dirty="0">
                <a:latin typeface="+mj-ea"/>
              </a:rPr>
              <a:t>)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大敦 → 大訓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廣 → 衍 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南宋 寧宗</a:t>
            </a:r>
            <a:r>
              <a:rPr lang="en-US" altLang="zh-TW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(13</a:t>
            </a:r>
            <a:r>
              <a:rPr lang="ko-KR" altLang="en-US" sz="1000" dirty="0">
                <a:latin typeface="맑은 고딕" panose="020B0503020000020004" pitchFamily="50" charset="-127"/>
              </a:rPr>
              <a:t>대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r>
              <a:rPr lang="zh-TW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趙</a:t>
            </a:r>
            <a:r>
              <a:rPr lang="zh-TW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擴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本草廣義 → 本草衍義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보이는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8274" y="586604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宋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6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보이는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 latinLnBrk="1">
              <a:lnSpc>
                <a:spcPct val="150000"/>
              </a:lnSpc>
            </a:pP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淸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玄 </a:t>
            </a:r>
            <a:r>
              <a:rPr lang="ko-KR" altLang="en-US" dirty="0">
                <a:latin typeface="+mj-ea"/>
              </a:rPr>
              <a:t>→ 元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淸 </a:t>
            </a:r>
            <a:r>
              <a:rPr lang="ko-KR" altLang="en-US" dirty="0" smtClean="0">
                <a:latin typeface="+mj-ea"/>
              </a:rPr>
              <a:t>聖祖</a:t>
            </a:r>
            <a:r>
              <a:rPr lang="en-US" altLang="ko-KR" sz="1000" dirty="0" smtClean="0">
                <a:latin typeface="+mj-ea"/>
              </a:rPr>
              <a:t>(4</a:t>
            </a:r>
            <a:r>
              <a:rPr lang="ko-KR" altLang="en-US" sz="1000" dirty="0" smtClean="0">
                <a:latin typeface="+mj-ea"/>
              </a:rPr>
              <a:t>대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玄</a:t>
            </a:r>
            <a:r>
              <a:rPr lang="ko-KR" altLang="en-US" dirty="0" smtClean="0">
                <a:latin typeface="+mj-ea"/>
              </a:rPr>
              <a:t>燁</a:t>
            </a:r>
            <a:r>
              <a:rPr lang="en-US" altLang="ko-KR" dirty="0" smtClean="0">
                <a:latin typeface="+mj-ea"/>
              </a:rPr>
              <a:t>	</a:t>
            </a:r>
            <a:r>
              <a:rPr lang="en-US" altLang="ko-KR" dirty="0">
                <a:latin typeface="+mj-ea"/>
              </a:rPr>
              <a:t>	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玄蔘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元蔘</a:t>
            </a:r>
            <a:endParaRPr lang="en-US" altLang="zh-TW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胤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引 </a:t>
            </a:r>
            <a:r>
              <a:rPr lang="en-US" altLang="zh-TW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淸 世</a:t>
            </a:r>
            <a:r>
              <a:rPr lang="zh-TW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宗</a:t>
            </a:r>
            <a:r>
              <a:rPr lang="en-US" altLang="zh-TW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胤</a:t>
            </a:r>
            <a:r>
              <a:rPr lang="zh-TW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禛		</a:t>
            </a:r>
            <a:r>
              <a:rPr lang="en-US" altLang="zh-TW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許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胤宗 → 許引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宗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274" y="586604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淸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4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447</Words>
  <Application>Microsoft Office PowerPoint</Application>
  <PresentationFormat>화면 슬라이드 쇼(4:3)</PresentationFormat>
  <Paragraphs>109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等线</vt:lpstr>
      <vt:lpstr>HY견명조</vt:lpstr>
      <vt:lpstr>新細明體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고문서의 연대추정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172</cp:revision>
  <dcterms:created xsi:type="dcterms:W3CDTF">2018-02-20T23:27:27Z</dcterms:created>
  <dcterms:modified xsi:type="dcterms:W3CDTF">2018-02-27T02:42:46Z</dcterms:modified>
</cp:coreProperties>
</file>