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86" r:id="rId2"/>
    <p:sldId id="294" r:id="rId3"/>
    <p:sldId id="298" r:id="rId4"/>
    <p:sldId id="296" r:id="rId5"/>
    <p:sldId id="297" r:id="rId6"/>
    <p:sldId id="28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9" autoAdjust="0"/>
    <p:restoredTop sz="91982" autoAdjust="0"/>
  </p:normalViewPr>
  <p:slideViewPr>
    <p:cSldViewPr snapToGrid="0">
      <p:cViewPr varScale="1">
        <p:scale>
          <a:sx n="111" d="100"/>
          <a:sy n="111" d="100"/>
        </p:scale>
        <p:origin x="13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85A7D-65E5-4BB7-98F2-7FBA7B0E63B5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A706C-1F34-4615-9A13-70A98B2C8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730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A706C-1F34-4615-9A13-70A98B2C88B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307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궐획법이</a:t>
            </a:r>
            <a:r>
              <a:rPr lang="ko-KR" altLang="en-US" dirty="0" smtClean="0"/>
              <a:t> 당 고종</a:t>
            </a:r>
            <a:r>
              <a:rPr lang="ko-KR" altLang="en-US" baseline="0" dirty="0" smtClean="0"/>
              <a:t> 때부터 사용되었다는 주장이 있다</a:t>
            </a:r>
            <a:r>
              <a:rPr lang="en-US" altLang="ko-KR" baseline="0" dirty="0" smtClean="0"/>
              <a:t>. (</a:t>
            </a:r>
            <a:r>
              <a:rPr lang="ko-KR" altLang="en-US" baseline="0" dirty="0" smtClean="0"/>
              <a:t>史諱擧例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고종은 태종에 이은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대 황제이다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태종 李世民의 이름 때문이 아닐까</a:t>
            </a:r>
            <a:r>
              <a:rPr lang="en-US" altLang="ko-KR" baseline="0" dirty="0" smtClean="0"/>
              <a:t>?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唐 高祖 李淵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太宗 李世民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高宗 李治</a:t>
            </a:r>
            <a:endParaRPr lang="ko-KR" altLang="en-US" b="0" dirty="0">
              <a:latin typeface="+mn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A706C-1F34-4615-9A13-70A98B2C88B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515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당 예종 이단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A706C-1F34-4615-9A13-70A98B2C88B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044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43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76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93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59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17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71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47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10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16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23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43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16737-B9B6-40DA-8F53-7D1108B3186F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44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90336" y="1633754"/>
            <a:ext cx="6153664" cy="985878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고문서의 </a:t>
            </a:r>
            <a:r>
              <a:rPr lang="ko-KR" altLang="en-US" sz="3600" dirty="0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연대추정</a:t>
            </a:r>
            <a:endParaRPr lang="ko-KR" altLang="en-US" sz="3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990336" y="4728519"/>
            <a:ext cx="6153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오준호</a:t>
            </a:r>
            <a:endParaRPr lang="ko-KR" altLang="en-US" sz="2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2">
            <a:biLevel thresh="50000"/>
          </a:blip>
          <a:srcRect t="383" b="2790"/>
          <a:stretch/>
        </p:blipFill>
        <p:spPr>
          <a:xfrm>
            <a:off x="1161999" y="1252151"/>
            <a:ext cx="1828337" cy="41683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90336" y="2677297"/>
            <a:ext cx="615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1"/>
            <a:r>
              <a:rPr lang="ko-KR" altLang="en-US" dirty="0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피휘</a:t>
            </a:r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避諱</a:t>
            </a:r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118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Box 107"/>
          <p:cNvSpPr txBox="1"/>
          <p:nvPr/>
        </p:nvSpPr>
        <p:spPr>
          <a:xfrm>
            <a:off x="0" y="494271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atin typeface="Arial Black" panose="020B0A04020102020204" pitchFamily="34" charset="0"/>
              </a:rPr>
              <a:t>Introduction</a:t>
            </a:r>
            <a:endParaRPr lang="ko-KR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1680521"/>
            <a:ext cx="8229600" cy="472851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err="1" smtClean="0"/>
              <a:t>상한론은</a:t>
            </a:r>
            <a:r>
              <a:rPr lang="ko-KR" altLang="en-US" dirty="0" smtClean="0"/>
              <a:t> 다양한 경로로 유전되어 오늘에 이르렀다</a:t>
            </a:r>
            <a:r>
              <a:rPr lang="en-US" altLang="ko-KR" dirty="0" smtClean="0"/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장중경</a:t>
            </a:r>
            <a:r>
              <a:rPr lang="ko-KR" altLang="en-US" dirty="0" smtClean="0"/>
              <a:t> 개인의 </a:t>
            </a:r>
            <a:r>
              <a:rPr lang="ko-KR" altLang="en-US" dirty="0" err="1" smtClean="0"/>
              <a:t>저작이라기</a:t>
            </a:r>
            <a:r>
              <a:rPr lang="ko-KR" altLang="en-US" dirty="0" smtClean="0"/>
              <a:t> 보다는 역사적으로 누적된 지식의 집합이다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상한론</a:t>
            </a:r>
            <a:r>
              <a:rPr lang="ko-KR" altLang="en-US" dirty="0" smtClean="0"/>
              <a:t> 형성에는 </a:t>
            </a:r>
            <a:r>
              <a:rPr lang="ko-KR" altLang="en-US" dirty="0" err="1" smtClean="0"/>
              <a:t>장중경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왕숙화가</a:t>
            </a:r>
            <a:r>
              <a:rPr lang="ko-KR" altLang="en-US" dirty="0" smtClean="0"/>
              <a:t> 기여하였다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상한론</a:t>
            </a:r>
            <a:r>
              <a:rPr lang="ko-KR" altLang="en-US" dirty="0" smtClean="0"/>
              <a:t> 전승에는 북송 </a:t>
            </a:r>
            <a:r>
              <a:rPr lang="ko-KR" altLang="en-US" dirty="0" err="1" smtClean="0"/>
              <a:t>교정의서국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성무기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조개미가</a:t>
            </a:r>
            <a:r>
              <a:rPr lang="ko-KR" altLang="en-US" dirty="0" smtClean="0"/>
              <a:t> 기여하였다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그렇다면 현존하는 </a:t>
            </a:r>
            <a:r>
              <a:rPr lang="en-US" altLang="ko-KR" dirty="0" smtClean="0"/>
              <a:t>&lt;</a:t>
            </a:r>
            <a:r>
              <a:rPr lang="ko-KR" altLang="en-US" dirty="0" err="1" smtClean="0"/>
              <a:t>상한론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은 어떤 것들이 있는가</a:t>
            </a:r>
            <a:r>
              <a:rPr lang="en-US" altLang="ko-KR" dirty="0" smtClean="0"/>
              <a:t>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이들 가운데 무엇을 기준으로 연구하고 공부해 나가야 할까</a:t>
            </a:r>
            <a:r>
              <a:rPr lang="en-US" altLang="ko-KR" dirty="0" smtClean="0"/>
              <a:t>?</a:t>
            </a:r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032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1680521"/>
            <a:ext cx="8229600" cy="4950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j-ea"/>
              </a:rPr>
              <a:t>전통사회에서 군주</a:t>
            </a:r>
            <a:r>
              <a:rPr lang="en-US" altLang="ko-KR" dirty="0" smtClean="0">
                <a:latin typeface="+mj-ea"/>
              </a:rPr>
              <a:t>, </a:t>
            </a:r>
            <a:r>
              <a:rPr lang="ko-KR" altLang="en-US" dirty="0" smtClean="0">
                <a:latin typeface="+mj-ea"/>
              </a:rPr>
              <a:t>조상</a:t>
            </a:r>
            <a:r>
              <a:rPr lang="en-US" altLang="ko-KR" dirty="0" smtClean="0">
                <a:latin typeface="+mj-ea"/>
              </a:rPr>
              <a:t>, </a:t>
            </a:r>
            <a:r>
              <a:rPr lang="ko-KR" altLang="en-US" dirty="0" smtClean="0">
                <a:latin typeface="+mj-ea"/>
              </a:rPr>
              <a:t>부모의 이름을 피하는 관습</a:t>
            </a:r>
            <a:endParaRPr lang="en-US" altLang="ko-KR" dirty="0" smtClean="0">
              <a:latin typeface="+mj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j-ea"/>
              </a:rPr>
              <a:t>周에서 시작되어 唐</a:t>
            </a:r>
            <a:r>
              <a:rPr lang="en-US" altLang="ko-KR" dirty="0" smtClean="0">
                <a:latin typeface="+mj-ea"/>
              </a:rPr>
              <a:t>, </a:t>
            </a:r>
            <a:r>
              <a:rPr lang="ko-KR" altLang="en-US" dirty="0" smtClean="0">
                <a:latin typeface="+mj-ea"/>
              </a:rPr>
              <a:t>宋 등에서 엄격하게 적용되었다</a:t>
            </a:r>
            <a:r>
              <a:rPr lang="en-US" altLang="ko-KR" dirty="0" smtClean="0">
                <a:latin typeface="+mj-ea"/>
              </a:rPr>
              <a:t>.</a:t>
            </a: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j-ea"/>
              </a:rPr>
              <a:t>避諱의 범위 및 종류</a:t>
            </a:r>
            <a:endParaRPr lang="en-US" altLang="ko-KR" dirty="0" smtClean="0">
              <a:latin typeface="+mj-ea"/>
            </a:endParaRPr>
          </a:p>
          <a:p>
            <a:pPr marL="742950" lvl="1" indent="-285750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</a:rPr>
              <a:t>國諱 </a:t>
            </a:r>
            <a:r>
              <a:rPr lang="en-US" altLang="ko-KR" dirty="0" smtClean="0">
                <a:latin typeface="+mj-ea"/>
              </a:rPr>
              <a:t>: </a:t>
            </a:r>
            <a:r>
              <a:rPr lang="ko-KR" altLang="en-US" dirty="0" smtClean="0">
                <a:latin typeface="+mj-ea"/>
              </a:rPr>
              <a:t>국가 전체에서 행해진 </a:t>
            </a:r>
            <a:r>
              <a:rPr lang="ko-KR" altLang="en-US" dirty="0" err="1" smtClean="0">
                <a:latin typeface="+mj-ea"/>
              </a:rPr>
              <a:t>피휘</a:t>
            </a:r>
            <a:r>
              <a:rPr lang="en-US" altLang="ko-KR" dirty="0">
                <a:latin typeface="+mj-ea"/>
              </a:rPr>
              <a:t>	</a:t>
            </a:r>
            <a:r>
              <a:rPr lang="en-US" altLang="ko-KR" dirty="0" smtClean="0">
                <a:latin typeface="+mj-ea"/>
              </a:rPr>
              <a:t>	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天子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孔子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j-ea"/>
            </a:endParaRPr>
          </a:p>
          <a:p>
            <a:pPr marL="742950" lvl="1" indent="-285750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家諱 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ko-KR" altLang="en-US" dirty="0" smtClean="0">
                <a:latin typeface="+mj-ea"/>
                <a:ea typeface="+mj-ea"/>
              </a:rPr>
              <a:t>가문 내에서 행해진 </a:t>
            </a:r>
            <a:r>
              <a:rPr lang="ko-KR" altLang="en-US" dirty="0" err="1" smtClean="0">
                <a:latin typeface="+mj-ea"/>
                <a:ea typeface="+mj-ea"/>
              </a:rPr>
              <a:t>피휘</a:t>
            </a:r>
            <a:endParaRPr lang="en-US" altLang="ko-KR" dirty="0" smtClean="0">
              <a:latin typeface="+mj-ea"/>
              <a:ea typeface="+mj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j-ea"/>
                <a:ea typeface="+mj-ea"/>
              </a:rPr>
              <a:t>避諱의 방법</a:t>
            </a:r>
            <a:endParaRPr lang="ko-KR" altLang="en-US" dirty="0">
              <a:latin typeface="+mj-ea"/>
              <a:ea typeface="+mj-ea"/>
            </a:endParaRPr>
          </a:p>
          <a:p>
            <a:pPr marL="742950" lvl="1" indent="-285750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闕字 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ko-KR" altLang="en-US" dirty="0" smtClean="0">
                <a:latin typeface="+mj-ea"/>
                <a:ea typeface="+mj-ea"/>
              </a:rPr>
              <a:t>글자를 쓰지 않거나 공란으로 남겨두는 방법</a:t>
            </a:r>
            <a:endParaRPr lang="en-US" altLang="ko-KR" dirty="0" smtClean="0">
              <a:latin typeface="+mj-ea"/>
              <a:ea typeface="+mj-ea"/>
            </a:endParaRPr>
          </a:p>
          <a:p>
            <a:pPr marL="742950" lvl="1" indent="-285750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闕劃 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ko-KR" altLang="en-US" dirty="0" smtClean="0">
                <a:latin typeface="+mj-ea"/>
                <a:ea typeface="+mj-ea"/>
              </a:rPr>
              <a:t>글자의 일부 획</a:t>
            </a:r>
            <a:r>
              <a:rPr lang="en-US" altLang="ko-KR" dirty="0" smtClean="0">
                <a:latin typeface="+mj-ea"/>
                <a:ea typeface="+mj-ea"/>
              </a:rPr>
              <a:t>(</a:t>
            </a:r>
            <a:r>
              <a:rPr lang="ko-KR" altLang="en-US" dirty="0" smtClean="0">
                <a:latin typeface="+mj-ea"/>
                <a:ea typeface="+mj-ea"/>
              </a:rPr>
              <a:t>주로 마지막 획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  <a:r>
              <a:rPr lang="ko-KR" altLang="en-US" dirty="0" smtClean="0">
                <a:latin typeface="+mj-ea"/>
                <a:ea typeface="+mj-ea"/>
              </a:rPr>
              <a:t>을 생략하는 방법 </a:t>
            </a:r>
            <a:r>
              <a:rPr lang="en-US" altLang="ko-KR" sz="1600" dirty="0" smtClean="0">
                <a:latin typeface="+mj-ea"/>
                <a:ea typeface="+mj-ea"/>
              </a:rPr>
              <a:t>(</a:t>
            </a:r>
            <a:r>
              <a:rPr lang="ko-KR" altLang="en-US" sz="1600" dirty="0" smtClean="0">
                <a:latin typeface="+mj-ea"/>
                <a:ea typeface="+mj-ea"/>
              </a:rPr>
              <a:t>唐 高宗때 발생</a:t>
            </a:r>
            <a:r>
              <a:rPr lang="en-US" altLang="ko-KR" sz="1600" dirty="0" smtClean="0">
                <a:latin typeface="+mj-ea"/>
                <a:ea typeface="+mj-ea"/>
              </a:rPr>
              <a:t>?)</a:t>
            </a:r>
            <a:endParaRPr lang="en-US" altLang="ko-KR" dirty="0" smtClean="0">
              <a:latin typeface="+mj-ea"/>
              <a:ea typeface="+mj-ea"/>
            </a:endParaRPr>
          </a:p>
          <a:p>
            <a:pPr lvl="2" fontAlgn="base" latinLnBrk="1"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民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→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氏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(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唐 太宗 李世民의 諱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endParaRPr lang="en-US" altLang="ko-KR" dirty="0">
              <a:latin typeface="+mj-ea"/>
              <a:ea typeface="+mj-ea"/>
            </a:endParaRPr>
          </a:p>
          <a:p>
            <a:pPr marL="742950" lvl="1" indent="-285750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改字 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ko-KR" altLang="en-US" dirty="0" smtClean="0">
                <a:latin typeface="+mj-ea"/>
                <a:ea typeface="+mj-ea"/>
              </a:rPr>
              <a:t>동일한 의미의 글자로 바꾸는 방법</a:t>
            </a:r>
            <a:endParaRPr lang="en-US" altLang="ko-KR" dirty="0" smtClean="0">
              <a:latin typeface="+mj-ea"/>
              <a:ea typeface="+mj-ea"/>
            </a:endParaRPr>
          </a:p>
          <a:p>
            <a:pPr lvl="2" fontAlgn="base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世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→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代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唐 太宗 李世民의 諱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)</a:t>
            </a:r>
          </a:p>
          <a:p>
            <a:pPr lvl="2" fontAlgn="base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序文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 →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引文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/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敍文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(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蘇東坡 祖父 蘇序의 諱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)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 marL="742950" lvl="1" indent="-285750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4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94271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避諱</a:t>
            </a:r>
            <a:endParaRPr lang="ko-KR" altLang="en-US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2119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1680521"/>
            <a:ext cx="8229600" cy="4950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j-ea"/>
              </a:rPr>
              <a:t>南北朝</a:t>
            </a:r>
            <a:endParaRPr lang="en-US" altLang="ko-KR" dirty="0" smtClean="0">
              <a:latin typeface="+mj-ea"/>
            </a:endParaRPr>
          </a:p>
          <a:p>
            <a:pPr marL="742950" lvl="1" indent="-285750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</a:rPr>
              <a:t>順</a:t>
            </a:r>
            <a:r>
              <a:rPr lang="ko-KR" altLang="en-US" dirty="0">
                <a:latin typeface="+mj-ea"/>
              </a:rPr>
              <a:t> → </a:t>
            </a:r>
            <a:r>
              <a:rPr lang="ko-KR" altLang="en-US" dirty="0" smtClean="0">
                <a:latin typeface="+mj-ea"/>
              </a:rPr>
              <a:t>循</a:t>
            </a:r>
            <a:r>
              <a:rPr lang="en-US" altLang="ko-KR" dirty="0" smtClean="0">
                <a:latin typeface="+mj-ea"/>
              </a:rPr>
              <a:t>/</a:t>
            </a:r>
            <a:r>
              <a:rPr lang="ko-KR" altLang="en-US" dirty="0" smtClean="0">
                <a:latin typeface="+mj-ea"/>
              </a:rPr>
              <a:t>從 </a:t>
            </a:r>
            <a:r>
              <a:rPr lang="en-US" altLang="ko-KR" dirty="0" smtClean="0">
                <a:latin typeface="+mj-ea"/>
              </a:rPr>
              <a:t>: </a:t>
            </a:r>
            <a:r>
              <a:rPr lang="ko-KR" altLang="en-US" dirty="0" smtClean="0">
                <a:latin typeface="+mj-ea"/>
              </a:rPr>
              <a:t>南朝 </a:t>
            </a:r>
            <a:r>
              <a:rPr lang="ko-KR" altLang="en-US" dirty="0"/>
              <a:t>梁 武帝 蕭衍의 부친 </a:t>
            </a:r>
            <a:r>
              <a:rPr lang="ko-KR" altLang="en-US" dirty="0" smtClean="0"/>
              <a:t>蕭</a:t>
            </a:r>
            <a:r>
              <a:rPr lang="ko-KR" altLang="en-US" b="1" dirty="0" smtClean="0">
                <a:solidFill>
                  <a:srgbClr val="FF0000"/>
                </a:solidFill>
              </a:rPr>
              <a:t>順</a:t>
            </a:r>
            <a:r>
              <a:rPr lang="ko-KR" altLang="en-US" dirty="0" smtClean="0"/>
              <a:t>之의 諱</a:t>
            </a:r>
            <a:endParaRPr lang="en-US" altLang="ko-KR" dirty="0" smtClean="0">
              <a:latin typeface="+mj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j-ea"/>
              </a:rPr>
              <a:t>隋</a:t>
            </a:r>
            <a:endParaRPr lang="en-US" altLang="ko-KR" dirty="0" smtClean="0">
              <a:latin typeface="+mj-ea"/>
            </a:endParaRPr>
          </a:p>
          <a:p>
            <a:pPr marL="742950" lvl="1" indent="-285750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</a:rPr>
              <a:t>堅 → 固</a:t>
            </a:r>
            <a:r>
              <a:rPr lang="en-US" altLang="ko-KR" dirty="0" smtClean="0">
                <a:latin typeface="+mj-ea"/>
              </a:rPr>
              <a:t>/</a:t>
            </a:r>
            <a:r>
              <a:rPr lang="ko-KR" altLang="en-US" dirty="0" smtClean="0">
                <a:latin typeface="+mj-ea"/>
              </a:rPr>
              <a:t>硬</a:t>
            </a:r>
            <a:r>
              <a:rPr lang="en-US" altLang="ko-KR" dirty="0" smtClean="0">
                <a:latin typeface="+mj-ea"/>
              </a:rPr>
              <a:t>/</a:t>
            </a:r>
            <a:r>
              <a:rPr lang="ko-KR" altLang="en-US" dirty="0" smtClean="0">
                <a:latin typeface="+mj-ea"/>
              </a:rPr>
              <a:t>鞕</a:t>
            </a:r>
            <a:r>
              <a:rPr lang="en-US" altLang="ko-KR" dirty="0" smtClean="0">
                <a:latin typeface="+mj-ea"/>
              </a:rPr>
              <a:t>/</a:t>
            </a:r>
            <a:r>
              <a:rPr lang="ko-KR" altLang="en-US" dirty="0" smtClean="0">
                <a:latin typeface="+mj-ea"/>
              </a:rPr>
              <a:t>䩕 </a:t>
            </a:r>
            <a:r>
              <a:rPr lang="en-US" altLang="ko-KR" dirty="0" smtClean="0">
                <a:latin typeface="+mj-ea"/>
              </a:rPr>
              <a:t>: </a:t>
            </a:r>
            <a:r>
              <a:rPr lang="ko-KR" altLang="en-US" dirty="0" smtClean="0">
                <a:latin typeface="+mj-ea"/>
              </a:rPr>
              <a:t>隋 文帝 楊</a:t>
            </a:r>
            <a:r>
              <a:rPr lang="ko-KR" altLang="en-US" b="1" dirty="0" smtClean="0">
                <a:solidFill>
                  <a:srgbClr val="FF0000"/>
                </a:solidFill>
                <a:latin typeface="+mj-ea"/>
              </a:rPr>
              <a:t>堅</a:t>
            </a:r>
            <a:r>
              <a:rPr lang="ko-KR" altLang="en-US" dirty="0" smtClean="0">
                <a:latin typeface="+mj-ea"/>
              </a:rPr>
              <a:t>의 諱</a:t>
            </a:r>
            <a:r>
              <a:rPr lang="en-US" altLang="ko-KR" dirty="0" smtClean="0">
                <a:latin typeface="+mj-ea"/>
              </a:rPr>
              <a:t>		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腹堅 →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腹硬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  <a:latin typeface="+mj-ea"/>
            </a:endParaRPr>
          </a:p>
          <a:p>
            <a:pPr marL="742950" lvl="1" indent="-285750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忠 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</a:rPr>
              <a:t>→ 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생략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中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</a:rPr>
              <a:t> → 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內 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</a:rPr>
              <a:t>隋 文帝 楊</a:t>
            </a:r>
            <a:r>
              <a:rPr lang="ko-KR" altLang="en-US" dirty="0">
                <a:latin typeface="맑은 고딕" panose="020B0503020000020004" pitchFamily="50" charset="-127"/>
              </a:rPr>
              <a:t>堅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</a:rPr>
              <a:t>의 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부친 楊</a:t>
            </a:r>
            <a:r>
              <a:rPr lang="ko-KR" altLang="en-US" b="1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忠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의 諱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  <a:latin typeface="+mj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j-ea"/>
                <a:ea typeface="+mj-ea"/>
              </a:rPr>
              <a:t>唐</a:t>
            </a:r>
            <a:endParaRPr lang="ko-KR" altLang="en-US" dirty="0">
              <a:latin typeface="+mj-ea"/>
              <a:ea typeface="+mj-ea"/>
            </a:endParaRPr>
          </a:p>
          <a:p>
            <a:pPr marL="742950" lvl="1" indent="-285750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治 → 療</a:t>
            </a:r>
            <a:r>
              <a:rPr lang="en-US" altLang="ko-KR" dirty="0" smtClean="0">
                <a:latin typeface="+mj-ea"/>
                <a:ea typeface="+mj-ea"/>
              </a:rPr>
              <a:t>/</a:t>
            </a:r>
            <a:r>
              <a:rPr lang="ko-KR" altLang="en-US" dirty="0" smtClean="0">
                <a:latin typeface="+mj-ea"/>
                <a:ea typeface="+mj-ea"/>
              </a:rPr>
              <a:t>造</a:t>
            </a:r>
            <a:r>
              <a:rPr lang="en-US" altLang="ko-KR" dirty="0" smtClean="0">
                <a:latin typeface="+mj-ea"/>
                <a:ea typeface="+mj-ea"/>
              </a:rPr>
              <a:t>/</a:t>
            </a:r>
            <a:r>
              <a:rPr lang="ko-KR" altLang="en-US" dirty="0" smtClean="0">
                <a:latin typeface="+mj-ea"/>
                <a:ea typeface="+mj-ea"/>
              </a:rPr>
              <a:t>생략 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ko-KR" altLang="en-US" dirty="0" smtClean="0">
                <a:latin typeface="+mj-ea"/>
                <a:ea typeface="+mj-ea"/>
              </a:rPr>
              <a:t>唐 高宗 李</a:t>
            </a:r>
            <a:r>
              <a:rPr lang="ko-KR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治</a:t>
            </a:r>
            <a:r>
              <a:rPr lang="ko-KR" altLang="en-US" dirty="0" smtClean="0">
                <a:latin typeface="+mj-ea"/>
                <a:ea typeface="+mj-ea"/>
              </a:rPr>
              <a:t>의 諱</a:t>
            </a:r>
            <a:r>
              <a:rPr lang="en-US" altLang="ko-KR" dirty="0" smtClean="0">
                <a:latin typeface="+mj-ea"/>
                <a:ea typeface="+mj-ea"/>
              </a:rPr>
              <a:t>		</a:t>
            </a:r>
            <a:r>
              <a:rPr lang="en-US" altLang="ko-KR" dirty="0" smtClean="0">
                <a:latin typeface="+mj-ea"/>
                <a:ea typeface="+mj-ea"/>
              </a:rPr>
              <a:t>	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主治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→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主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 marL="742950" lvl="1" indent="-285750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旦</a:t>
            </a:r>
            <a:r>
              <a:rPr lang="en-US" altLang="ko-KR" dirty="0" smtClean="0">
                <a:latin typeface="+mj-ea"/>
                <a:ea typeface="+mj-ea"/>
              </a:rPr>
              <a:t>(</a:t>
            </a:r>
            <a:r>
              <a:rPr lang="ko-KR" altLang="en-US" dirty="0" smtClean="0">
                <a:latin typeface="+mj-ea"/>
                <a:ea typeface="+mj-ea"/>
              </a:rPr>
              <a:t>但</a:t>
            </a:r>
            <a:r>
              <a:rPr lang="en-US" altLang="ko-KR" dirty="0">
                <a:latin typeface="+mj-ea"/>
                <a:ea typeface="+mj-ea"/>
              </a:rPr>
              <a:t>)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→ </a:t>
            </a:r>
            <a:r>
              <a:rPr lang="ko-KR" altLang="en-US" dirty="0" smtClean="0">
                <a:latin typeface="+mj-ea"/>
                <a:ea typeface="+mj-ea"/>
              </a:rPr>
              <a:t>明 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</a:rPr>
              <a:t>唐 </a:t>
            </a:r>
            <a:r>
              <a:rPr lang="ko-KR" altLang="en-US" dirty="0">
                <a:latin typeface="+mj-ea"/>
              </a:rPr>
              <a:t>睿宗 李旦의 </a:t>
            </a:r>
            <a:r>
              <a:rPr lang="ko-KR" altLang="en-US" dirty="0" smtClean="0">
                <a:latin typeface="+mj-ea"/>
              </a:rPr>
              <a:t>諱</a:t>
            </a:r>
            <a:r>
              <a:rPr lang="en-US" altLang="ko-KR" dirty="0" smtClean="0">
                <a:latin typeface="+mj-ea"/>
              </a:rPr>
              <a:t>				</a:t>
            </a:r>
            <a:endParaRPr lang="en-US" altLang="ko-KR" dirty="0">
              <a:latin typeface="+mj-ea"/>
              <a:ea typeface="+mj-ea"/>
            </a:endParaRPr>
          </a:p>
          <a:p>
            <a:pPr marL="742950" lvl="1" indent="-285750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</a:rPr>
              <a:t>弘 → 생략 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ko-KR" altLang="en-US" dirty="0" smtClean="0">
                <a:latin typeface="+mj-ea"/>
                <a:ea typeface="+mj-ea"/>
              </a:rPr>
              <a:t>唐 </a:t>
            </a:r>
            <a:r>
              <a:rPr lang="ko-KR" altLang="en-US" dirty="0">
                <a:latin typeface="+mj-ea"/>
                <a:ea typeface="+mj-ea"/>
              </a:rPr>
              <a:t>高宗의 太子 李</a:t>
            </a:r>
            <a:r>
              <a:rPr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弘</a:t>
            </a:r>
            <a:r>
              <a:rPr lang="ko-KR" altLang="en-US" dirty="0">
                <a:latin typeface="+mj-ea"/>
                <a:ea typeface="+mj-ea"/>
              </a:rPr>
              <a:t>의 </a:t>
            </a:r>
            <a:r>
              <a:rPr lang="ko-KR" altLang="en-US" dirty="0" smtClean="0">
                <a:latin typeface="+mj-ea"/>
                <a:ea typeface="+mj-ea"/>
              </a:rPr>
              <a:t>諱</a:t>
            </a:r>
            <a:r>
              <a:rPr lang="en-US" altLang="ko-KR" dirty="0" smtClean="0">
                <a:latin typeface="+mj-ea"/>
                <a:ea typeface="+mj-ea"/>
              </a:rPr>
              <a:t>		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陶弘景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→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陶景 </a:t>
            </a:r>
            <a:endParaRPr lang="en-US" altLang="ko-KR" sz="4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94271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의서에 </a:t>
            </a:r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자주 등장하는 </a:t>
            </a:r>
            <a:r>
              <a:rPr lang="ko-KR" altLang="en-US" sz="4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避諱</a:t>
            </a:r>
            <a:endParaRPr lang="ko-KR" altLang="en-US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4222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1680521"/>
            <a:ext cx="8229600" cy="4950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j-ea"/>
              </a:rPr>
              <a:t>北</a:t>
            </a:r>
            <a:r>
              <a:rPr lang="ko-KR" altLang="en-US" dirty="0" smtClean="0">
                <a:latin typeface="+mj-ea"/>
                <a:ea typeface="+mj-ea"/>
              </a:rPr>
              <a:t>宋</a:t>
            </a:r>
            <a:endParaRPr lang="ko-KR" altLang="en-US" dirty="0">
              <a:latin typeface="+mj-ea"/>
              <a:ea typeface="+mj-ea"/>
            </a:endParaRPr>
          </a:p>
          <a:p>
            <a:pPr marL="742950" lvl="1" indent="-285750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</a:rPr>
              <a:t>玄 → 眞 </a:t>
            </a:r>
            <a:r>
              <a:rPr lang="en-US" altLang="ko-KR" dirty="0">
                <a:latin typeface="+mj-ea"/>
                <a:ea typeface="+mj-ea"/>
              </a:rPr>
              <a:t>: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宋 始祖 趙</a:t>
            </a:r>
            <a:r>
              <a:rPr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玄</a:t>
            </a:r>
            <a:r>
              <a:rPr lang="ko-KR" altLang="en-US" dirty="0">
                <a:latin typeface="+mj-ea"/>
                <a:ea typeface="+mj-ea"/>
              </a:rPr>
              <a:t>朗의 </a:t>
            </a:r>
            <a:r>
              <a:rPr lang="ko-KR" altLang="en-US" dirty="0" smtClean="0">
                <a:latin typeface="+mj-ea"/>
                <a:ea typeface="+mj-ea"/>
              </a:rPr>
              <a:t>諱</a:t>
            </a:r>
            <a:r>
              <a:rPr lang="en-US" altLang="ko-KR" dirty="0" smtClean="0">
                <a:latin typeface="+mj-ea"/>
                <a:ea typeface="+mj-ea"/>
              </a:rPr>
              <a:t>				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玄武湯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→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眞武湯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 marL="742950" lvl="1" indent="-285750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敬</a:t>
            </a:r>
            <a:r>
              <a:rPr lang="ko-KR" altLang="en-US" dirty="0">
                <a:latin typeface="+mj-ea"/>
              </a:rPr>
              <a:t> → </a:t>
            </a:r>
            <a:r>
              <a:rPr lang="ko-KR" altLang="en-US" dirty="0" smtClean="0"/>
              <a:t>恭 </a:t>
            </a:r>
            <a:r>
              <a:rPr lang="en-US" altLang="ko-KR" dirty="0" smtClean="0"/>
              <a:t>: </a:t>
            </a:r>
            <a:r>
              <a:rPr lang="ko-KR" altLang="en-US" dirty="0" smtClean="0"/>
              <a:t>宋 </a:t>
            </a:r>
            <a:r>
              <a:rPr lang="ko-KR" altLang="en-US" dirty="0"/>
              <a:t>趙匡胤 祖父 趙</a:t>
            </a:r>
            <a:r>
              <a:rPr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敬</a:t>
            </a:r>
            <a:r>
              <a:rPr lang="ko-KR" altLang="en-US" dirty="0"/>
              <a:t>의 </a:t>
            </a:r>
            <a:r>
              <a:rPr lang="ko-KR" altLang="en-US" dirty="0" smtClean="0"/>
              <a:t>諱</a:t>
            </a:r>
            <a:r>
              <a:rPr lang="en-US" altLang="ko-KR" dirty="0" smtClean="0"/>
              <a:t>			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蘇敬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→ 蘇恭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j-ea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j-ea"/>
              </a:rPr>
              <a:t>南宋</a:t>
            </a:r>
          </a:p>
          <a:p>
            <a:pPr marL="742950" lvl="1" indent="-285750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</a:rPr>
              <a:t>丸 </a:t>
            </a:r>
            <a:r>
              <a:rPr lang="ko-KR" altLang="en-US" dirty="0">
                <a:latin typeface="+mj-ea"/>
              </a:rPr>
              <a:t>→ 圓 </a:t>
            </a:r>
            <a:r>
              <a:rPr lang="en-US" altLang="ko-KR" dirty="0" smtClean="0">
                <a:latin typeface="+mj-ea"/>
              </a:rPr>
              <a:t>: </a:t>
            </a:r>
            <a:r>
              <a:rPr lang="ko-KR" altLang="en-US" dirty="0">
                <a:latin typeface="+mj-ea"/>
              </a:rPr>
              <a:t>南宋 欽宗 趙桓</a:t>
            </a:r>
            <a:r>
              <a:rPr lang="en-US" altLang="ko-KR" sz="1400" dirty="0">
                <a:latin typeface="+mj-ea"/>
              </a:rPr>
              <a:t>(1126-1127)</a:t>
            </a:r>
            <a:r>
              <a:rPr lang="ko-KR" altLang="en-US" dirty="0">
                <a:latin typeface="+mj-ea"/>
              </a:rPr>
              <a:t>의 </a:t>
            </a:r>
            <a:r>
              <a:rPr lang="ko-KR" altLang="en-US" dirty="0" smtClean="0">
                <a:latin typeface="+mj-ea"/>
              </a:rPr>
              <a:t>諱</a:t>
            </a:r>
            <a:endParaRPr lang="en-US" altLang="ko-KR" sz="600" dirty="0">
              <a:latin typeface="+mj-ea"/>
              <a:ea typeface="+mj-ea"/>
            </a:endParaRPr>
          </a:p>
          <a:p>
            <a:pPr marL="342900" indent="-342900" fontAlgn="base" latinLnBrk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j-ea"/>
                <a:ea typeface="+mj-ea"/>
              </a:rPr>
              <a:t>淸</a:t>
            </a:r>
          </a:p>
          <a:p>
            <a:pPr marL="742950" lvl="1" indent="-285750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</a:rPr>
              <a:t>玄 → 元 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淸代 康熙皇帝 </a:t>
            </a:r>
            <a:r>
              <a:rPr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玄</a:t>
            </a:r>
            <a:r>
              <a:rPr lang="ko-KR" altLang="en-US" dirty="0">
                <a:latin typeface="+mj-ea"/>
                <a:ea typeface="+mj-ea"/>
              </a:rPr>
              <a:t>燁의 </a:t>
            </a:r>
            <a:r>
              <a:rPr lang="ko-KR" altLang="en-US" dirty="0" smtClean="0">
                <a:latin typeface="+mj-ea"/>
                <a:ea typeface="+mj-ea"/>
              </a:rPr>
              <a:t>諱</a:t>
            </a:r>
            <a:r>
              <a:rPr lang="en-US" altLang="ko-KR" dirty="0" smtClean="0">
                <a:latin typeface="+mj-ea"/>
                <a:ea typeface="+mj-ea"/>
              </a:rPr>
              <a:t>			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玄蔘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→ 元蔘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94271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의서에 </a:t>
            </a:r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자주 등장하는 </a:t>
            </a:r>
            <a:r>
              <a:rPr lang="ko-KR" altLang="en-US" sz="4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避諱</a:t>
            </a:r>
            <a:endParaRPr lang="ko-KR" altLang="en-US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996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0746" y="2931019"/>
            <a:ext cx="8122508" cy="7927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base" latinLnBrk="1">
              <a:lnSpc>
                <a:spcPct val="150000"/>
              </a:lnSpc>
            </a:pPr>
            <a:r>
              <a:rPr lang="ko-KR" altLang="en-US" sz="1600" dirty="0"/>
              <a:t>张灿玾</a:t>
            </a:r>
            <a:r>
              <a:rPr lang="en-US" altLang="zh-CN" sz="1600" dirty="0"/>
              <a:t>. </a:t>
            </a:r>
            <a:r>
              <a:rPr lang="zh-CN" altLang="en-US" sz="1600" dirty="0"/>
              <a:t>中医古籍文献</a:t>
            </a:r>
            <a:r>
              <a:rPr lang="zh-CN" altLang="en-US" sz="1600" dirty="0"/>
              <a:t>学</a:t>
            </a:r>
            <a:r>
              <a:rPr lang="en-US" altLang="zh-CN" sz="1600" dirty="0"/>
              <a:t>(</a:t>
            </a:r>
            <a:r>
              <a:rPr lang="ko-KR" altLang="en-US" sz="1600" dirty="0"/>
              <a:t>修订版</a:t>
            </a:r>
            <a:r>
              <a:rPr lang="en-US" altLang="ko-KR" sz="1600" dirty="0"/>
              <a:t>)</a:t>
            </a:r>
            <a:r>
              <a:rPr lang="en-US" altLang="zh-CN" sz="1600" dirty="0"/>
              <a:t>. </a:t>
            </a:r>
            <a:r>
              <a:rPr lang="ko-KR" altLang="en-US" sz="1600" dirty="0"/>
              <a:t>科学出版社</a:t>
            </a:r>
            <a:r>
              <a:rPr lang="en-US" altLang="zh-CN" sz="1600" dirty="0"/>
              <a:t>. </a:t>
            </a:r>
            <a:r>
              <a:rPr lang="en-US" altLang="zh-CN" sz="1600" dirty="0" smtClean="0"/>
              <a:t>2013</a:t>
            </a:r>
          </a:p>
          <a:p>
            <a:pPr fontAlgn="base" latinLnBrk="1">
              <a:lnSpc>
                <a:spcPct val="150000"/>
              </a:lnSpc>
            </a:pPr>
            <a:r>
              <a:rPr lang="ko-KR" altLang="en-US" sz="1600" dirty="0" err="1" smtClean="0"/>
              <a:t>박시덕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신상우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박종현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돈황본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상한론에</a:t>
            </a:r>
            <a:r>
              <a:rPr lang="ko-KR" altLang="en-US" sz="1600" dirty="0" smtClean="0"/>
              <a:t> 관한 연구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대한한의학원전학회지</a:t>
            </a:r>
            <a:r>
              <a:rPr lang="en-US" altLang="ko-KR" sz="1600" dirty="0" smtClean="0"/>
              <a:t>. 21(1):27-42.</a:t>
            </a:r>
            <a:endParaRPr lang="en-US" altLang="zh-CN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94271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atin typeface="Arial Black" panose="020B0A04020102020204" pitchFamily="34" charset="0"/>
              </a:rPr>
              <a:t>Reference</a:t>
            </a:r>
            <a:endParaRPr lang="ko-KR" altLang="en-US" sz="4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516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1013</TotalTime>
  <Words>208</Words>
  <Application>Microsoft Office PowerPoint</Application>
  <PresentationFormat>화면 슬라이드 쇼(4:3)</PresentationFormat>
  <Paragraphs>52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等线</vt:lpstr>
      <vt:lpstr>HY견명조</vt:lpstr>
      <vt:lpstr>맑은 고딕</vt:lpstr>
      <vt:lpstr>Arial</vt:lpstr>
      <vt:lpstr>Arial Black</vt:lpstr>
      <vt:lpstr>Calibri</vt:lpstr>
      <vt:lpstr>Calibri Light</vt:lpstr>
      <vt:lpstr>Wingdings</vt:lpstr>
      <vt:lpstr>Office 테마</vt:lpstr>
      <vt:lpstr>고문서의 연대추정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108</cp:revision>
  <dcterms:created xsi:type="dcterms:W3CDTF">2018-02-20T23:27:27Z</dcterms:created>
  <dcterms:modified xsi:type="dcterms:W3CDTF">2018-02-26T03:59:53Z</dcterms:modified>
</cp:coreProperties>
</file>