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62" r:id="rId3"/>
  </p:sldIdLst>
  <p:sldSz cx="6858000" cy="9906000" type="A4"/>
  <p:notesSz cx="6797675" cy="9926638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Bodoni MT Black" panose="02070A03080606020203" pitchFamily="18" charset="0"/>
      <p:bold r:id="rId8"/>
      <p:boldItalic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HY견명조" panose="02030600000101010101" pitchFamily="18" charset="-127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200" d="100"/>
          <a:sy n="200" d="100"/>
        </p:scale>
        <p:origin x="24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3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6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5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2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3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4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5A1B-6AF1-490A-B94B-2C51CA3265B8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B5B2-5258-4B0E-9D93-DB6C802F2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9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605086" y="1640047"/>
            <a:ext cx="2160000" cy="46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傷寒雜病論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05090" y="2398816"/>
            <a:ext cx="216000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王叔和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張仲景方</a:t>
            </a:r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論</a:t>
            </a:r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36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97148" y="2294605"/>
            <a:ext cx="730529" cy="511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王叔和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脈經</a:t>
            </a:r>
            <a:endParaRPr lang="en-US" altLang="ko-KR" sz="9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7-9)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05089" y="1035739"/>
            <a:ext cx="2160000" cy="4333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伊尹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湯液經法三十二卷</a:t>
            </a:r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漢志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78072" y="3061781"/>
            <a:ext cx="1816463" cy="81813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金匱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肘</a:t>
            </a:r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後備急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方序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金匱玉函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方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)”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證</a:t>
            </a:r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類本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草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19283" y="5249281"/>
            <a:ext cx="775253" cy="505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校正醫書局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金匱玉函經</a:t>
            </a:r>
            <a:endParaRPr lang="en-US" altLang="ko-KR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endParaRPr lang="ko-KR" altLang="en-US" sz="7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8073" y="5250642"/>
            <a:ext cx="926981" cy="511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校正醫書局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</a:t>
            </a:r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匱要略方論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endParaRPr lang="ko-KR" altLang="en-US" sz="7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8073" y="4266433"/>
            <a:ext cx="1179302" cy="51186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金匱玉函要略方論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44735" y="5252373"/>
            <a:ext cx="775253" cy="4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校正醫書局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傷</a:t>
            </a:r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寒論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endParaRPr lang="en-US" altLang="zh-TW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876700" y="6283324"/>
            <a:ext cx="775253" cy="5118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成無己</a:t>
            </a: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注解傷寒論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42969" y="4230179"/>
            <a:ext cx="1177019" cy="51186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荊南國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高繼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沖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編錄進上本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08841" y="5029556"/>
            <a:ext cx="775253" cy="43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太平聖惠方</a:t>
            </a:r>
            <a:endParaRPr lang="en-US" altLang="ko-KR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8&gt;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2221999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2863028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0" y="3523492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4841502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221" y="6141738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1719283" y="7805388"/>
            <a:ext cx="775253" cy="652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金匱玉函經</a:t>
            </a:r>
            <a:endParaRPr lang="en-US" altLang="ko-KR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08842" y="7812728"/>
            <a:ext cx="775253" cy="652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淳化本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44735" y="7805388"/>
            <a:ext cx="775253" cy="652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宋本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76700" y="7805388"/>
            <a:ext cx="775253" cy="652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注解傷寒論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69153" y="7805386"/>
            <a:ext cx="775253" cy="652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敦煌本</a:t>
            </a:r>
            <a:endParaRPr lang="en-US" altLang="ko-KR" sz="9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殘本</a:t>
            </a:r>
            <a:endParaRPr lang="en-US" altLang="zh-TW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044735" y="7019678"/>
            <a:ext cx="1607220" cy="511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趙開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美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仲景全書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1" name="직선 화살표 연결선 40"/>
          <p:cNvCxnSpPr>
            <a:stCxn id="11" idx="2"/>
            <a:endCxn id="32" idx="0"/>
          </p:cNvCxnSpPr>
          <p:nvPr/>
        </p:nvCxnSpPr>
        <p:spPr>
          <a:xfrm>
            <a:off x="2106910" y="5754550"/>
            <a:ext cx="0" cy="205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5426520" y="5684373"/>
            <a:ext cx="5842" cy="133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5" idx="0"/>
          </p:cNvCxnSpPr>
          <p:nvPr/>
        </p:nvCxnSpPr>
        <p:spPr>
          <a:xfrm>
            <a:off x="5432360" y="7531542"/>
            <a:ext cx="2" cy="27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8" idx="2"/>
          </p:cNvCxnSpPr>
          <p:nvPr/>
        </p:nvCxnSpPr>
        <p:spPr>
          <a:xfrm flipH="1">
            <a:off x="6259216" y="6795188"/>
            <a:ext cx="5111" cy="22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6" idx="0"/>
          </p:cNvCxnSpPr>
          <p:nvPr/>
        </p:nvCxnSpPr>
        <p:spPr>
          <a:xfrm>
            <a:off x="6259216" y="7531542"/>
            <a:ext cx="5111" cy="27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106869" y="3878710"/>
            <a:ext cx="0" cy="137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4" idx="2"/>
          </p:cNvCxnSpPr>
          <p:nvPr/>
        </p:nvCxnSpPr>
        <p:spPr>
          <a:xfrm>
            <a:off x="1267724" y="4778297"/>
            <a:ext cx="0" cy="47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550240" y="4033840"/>
            <a:ext cx="775253" cy="51186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寫本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564529" y="7805042"/>
            <a:ext cx="775253" cy="30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康治本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4529" y="8152232"/>
            <a:ext cx="775253" cy="305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康平本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0" name="직선 화살표 연결선 59"/>
          <p:cNvCxnSpPr>
            <a:stCxn id="55" idx="2"/>
            <a:endCxn id="56" idx="0"/>
          </p:cNvCxnSpPr>
          <p:nvPr/>
        </p:nvCxnSpPr>
        <p:spPr>
          <a:xfrm>
            <a:off x="2937867" y="4545704"/>
            <a:ext cx="14289" cy="325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" idx="2"/>
            <a:endCxn id="8" idx="0"/>
          </p:cNvCxnSpPr>
          <p:nvPr/>
        </p:nvCxnSpPr>
        <p:spPr>
          <a:xfrm rot="5400000">
            <a:off x="2484215" y="1860905"/>
            <a:ext cx="302965" cy="2098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" idx="2"/>
            <a:endCxn id="13" idx="0"/>
          </p:cNvCxnSpPr>
          <p:nvPr/>
        </p:nvCxnSpPr>
        <p:spPr>
          <a:xfrm rot="16200000" flipH="1">
            <a:off x="3790078" y="2653827"/>
            <a:ext cx="303196" cy="513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" idx="2"/>
            <a:endCxn id="2" idx="0"/>
          </p:cNvCxnSpPr>
          <p:nvPr/>
        </p:nvCxnSpPr>
        <p:spPr>
          <a:xfrm flipH="1">
            <a:off x="3685086" y="1469058"/>
            <a:ext cx="3" cy="17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" idx="2"/>
            <a:endCxn id="4" idx="0"/>
          </p:cNvCxnSpPr>
          <p:nvPr/>
        </p:nvCxnSpPr>
        <p:spPr>
          <a:xfrm>
            <a:off x="3685086" y="2108047"/>
            <a:ext cx="4" cy="29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" idx="2"/>
            <a:endCxn id="6" idx="0"/>
          </p:cNvCxnSpPr>
          <p:nvPr/>
        </p:nvCxnSpPr>
        <p:spPr>
          <a:xfrm rot="16200000" flipH="1">
            <a:off x="4880470" y="912662"/>
            <a:ext cx="186558" cy="2577327"/>
          </a:xfrm>
          <a:prstGeom prst="bentConnector3">
            <a:avLst>
              <a:gd name="adj1" fmla="val 32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672616" y="5737916"/>
            <a:ext cx="932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상한부분만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존재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978984" y="498034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刪去傷寒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999083" y="8470795"/>
            <a:ext cx="10631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※ 3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 </a:t>
            </a:r>
            <a:r>
              <a:rPr lang="ko-KR" altLang="en-US" sz="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상한론</a:t>
            </a:r>
            <a:r>
              <a:rPr lang="ko-KR" altLang="en-US" sz="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간본</a:t>
            </a:r>
            <a:endParaRPr lang="ko-KR" altLang="en-US" sz="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2" name="직선 화살표 연결선 111"/>
          <p:cNvCxnSpPr>
            <a:stCxn id="20" idx="2"/>
            <a:endCxn id="34" idx="0"/>
          </p:cNvCxnSpPr>
          <p:nvPr/>
        </p:nvCxnSpPr>
        <p:spPr>
          <a:xfrm>
            <a:off x="4596468" y="5461556"/>
            <a:ext cx="1" cy="235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직사각형 126"/>
          <p:cNvSpPr/>
          <p:nvPr/>
        </p:nvSpPr>
        <p:spPr>
          <a:xfrm>
            <a:off x="3372946" y="4033840"/>
            <a:ext cx="775253" cy="511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孫思邈</a:t>
            </a:r>
          </a:p>
          <a:p>
            <a:pPr algn="ctr"/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千金要方</a:t>
            </a:r>
            <a:endParaRPr lang="en-US" altLang="zh-TW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千金翼方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379324" y="5258803"/>
            <a:ext cx="775253" cy="6945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校正醫書</a:t>
            </a:r>
            <a:r>
              <a:rPr lang="zh-TW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局</a:t>
            </a:r>
            <a:endParaRPr lang="en-US" altLang="zh-TW" sz="7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千金要方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9-10&gt;</a:t>
            </a:r>
            <a:endParaRPr lang="en-US" altLang="zh-TW" sz="7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千金翼方</a:t>
            </a:r>
            <a:endParaRPr lang="en-US" altLang="ko-KR" sz="9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권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9-10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379325" y="7805387"/>
            <a:ext cx="775253" cy="652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唐本</a:t>
            </a:r>
            <a:endParaRPr lang="ko-KR" altLang="en-US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0" name="직선 화살표 연결선 129"/>
          <p:cNvCxnSpPr>
            <a:stCxn id="128" idx="2"/>
            <a:endCxn id="129" idx="0"/>
          </p:cNvCxnSpPr>
          <p:nvPr/>
        </p:nvCxnSpPr>
        <p:spPr>
          <a:xfrm>
            <a:off x="3766951" y="5953360"/>
            <a:ext cx="1" cy="18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27" idx="2"/>
            <a:endCxn id="128" idx="0"/>
          </p:cNvCxnSpPr>
          <p:nvPr/>
        </p:nvCxnSpPr>
        <p:spPr>
          <a:xfrm>
            <a:off x="3760573" y="4545704"/>
            <a:ext cx="6378" cy="71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839041" y="5156256"/>
            <a:ext cx="4392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1068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782124" y="6070721"/>
            <a:ext cx="77272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1172(1144)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641064" y="5062171"/>
            <a:ext cx="461042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1066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172311" y="4852855"/>
            <a:ext cx="3728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992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970397" y="6836217"/>
            <a:ext cx="437453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1599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-6341" y="6922248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endCxn id="18" idx="0"/>
          </p:cNvCxnSpPr>
          <p:nvPr/>
        </p:nvCxnSpPr>
        <p:spPr>
          <a:xfrm>
            <a:off x="5432360" y="6089445"/>
            <a:ext cx="831967" cy="19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4984094" y="3878710"/>
            <a:ext cx="0" cy="35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3763154" y="3878710"/>
            <a:ext cx="0" cy="15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H="1">
            <a:off x="2938464" y="3878710"/>
            <a:ext cx="0" cy="16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endCxn id="14" idx="0"/>
          </p:cNvCxnSpPr>
          <p:nvPr/>
        </p:nvCxnSpPr>
        <p:spPr>
          <a:xfrm>
            <a:off x="1267724" y="3878710"/>
            <a:ext cx="0" cy="38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5897148" y="5331163"/>
            <a:ext cx="730529" cy="43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校正醫書局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脈經</a:t>
            </a:r>
            <a:endParaRPr lang="en-US" altLang="ko-KR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7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9" name="직선 화살표 연결선 88"/>
          <p:cNvCxnSpPr>
            <a:stCxn id="6" idx="2"/>
            <a:endCxn id="86" idx="0"/>
          </p:cNvCxnSpPr>
          <p:nvPr/>
        </p:nvCxnSpPr>
        <p:spPr>
          <a:xfrm>
            <a:off x="6262413" y="2806469"/>
            <a:ext cx="0" cy="252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72517" y="5060655"/>
            <a:ext cx="821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1065 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大字本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0" y="7686336"/>
            <a:ext cx="6858000" cy="39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41289" y="1755876"/>
            <a:ext cx="546378" cy="6513823"/>
            <a:chOff x="41289" y="1755876"/>
            <a:chExt cx="546378" cy="6513823"/>
          </a:xfrm>
        </p:grpSpPr>
        <p:grpSp>
          <p:nvGrpSpPr>
            <p:cNvPr id="40" name="그룹 39"/>
            <p:cNvGrpSpPr/>
            <p:nvPr/>
          </p:nvGrpSpPr>
          <p:grpSpPr>
            <a:xfrm>
              <a:off x="41289" y="1755876"/>
              <a:ext cx="546378" cy="5727328"/>
              <a:chOff x="41289" y="1755876"/>
              <a:chExt cx="546378" cy="5727328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409" y="1755876"/>
                <a:ext cx="54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後漢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289" y="2421006"/>
                <a:ext cx="54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三國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630" y="2979790"/>
                <a:ext cx="54000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晋</a:t>
                </a:r>
                <a:endParaRPr lang="en-US" altLang="ko-KR" sz="1100" dirty="0" smtClean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  <a:p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六朝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289" y="3951305"/>
                <a:ext cx="54000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隋</a:t>
                </a:r>
                <a:endParaRPr lang="en-US" altLang="ko-KR" sz="1100" dirty="0" smtClean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唐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667" y="5371795"/>
                <a:ext cx="54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宋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1289" y="6358992"/>
                <a:ext cx="54000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金元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289" y="7052317"/>
                <a:ext cx="54000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明</a:t>
                </a:r>
                <a:endParaRPr lang="en-US" altLang="ko-KR" sz="1100" dirty="0" smtClean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  <a:p>
                <a:pPr fontAlgn="base" latinLnBrk="1"/>
                <a:r>
                  <a:rPr lang="ko-KR" altLang="en-US" sz="1100" dirty="0" smtClean="0">
                    <a:solidFill>
                      <a:schemeClr val="accent5"/>
                    </a:solidFill>
                    <a:latin typeface="궁서" panose="02030600000101010101" pitchFamily="18" charset="-127"/>
                    <a:ea typeface="궁서" panose="02030600000101010101" pitchFamily="18" charset="-127"/>
                  </a:rPr>
                  <a:t>淸</a:t>
                </a:r>
                <a:endParaRPr lang="ko-KR" altLang="en-US" sz="1100" dirty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1289" y="8008089"/>
              <a:ext cx="5400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base" latinLnBrk="1"/>
              <a:r>
                <a:rPr lang="ko-KR" altLang="en-US" sz="1100" dirty="0" smtClean="0">
                  <a:solidFill>
                    <a:schemeClr val="accent5"/>
                  </a:solidFill>
                  <a:latin typeface="궁서" panose="02030600000101010101" pitchFamily="18" charset="-127"/>
                  <a:ea typeface="궁서" panose="02030600000101010101" pitchFamily="18" charset="-127"/>
                </a:rPr>
                <a:t>現代</a:t>
              </a:r>
              <a:endParaRPr lang="ko-KR" altLang="en-US" sz="1100" dirty="0">
                <a:solidFill>
                  <a:schemeClr val="accent5"/>
                </a:solidFill>
                <a:latin typeface="궁서" panose="02030600000101010101" pitchFamily="18" charset="-127"/>
                <a:ea typeface="궁서" panose="02030600000101010101" pitchFamily="18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-1" y="149094"/>
            <a:ext cx="68516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상한잡병론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판본 전승 계통도</a:t>
            </a:r>
            <a:endParaRPr lang="en-US" altLang="ko-KR" sz="24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3723" y="568102"/>
            <a:ext cx="894797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050" dirty="0"/>
              <a:t>2018 </a:t>
            </a:r>
            <a:r>
              <a:rPr lang="ko-KR" altLang="en-US" sz="1050" dirty="0"/>
              <a:t>오준호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33349" y="8773917"/>
            <a:ext cx="6619877" cy="1076736"/>
            <a:chOff x="133349" y="8773917"/>
            <a:chExt cx="6619877" cy="1076736"/>
          </a:xfrm>
        </p:grpSpPr>
        <p:sp>
          <p:nvSpPr>
            <p:cNvPr id="49" name="TextBox 48"/>
            <p:cNvSpPr txBox="1"/>
            <p:nvPr/>
          </p:nvSpPr>
          <p:spPr>
            <a:xfrm>
              <a:off x="133349" y="8777282"/>
              <a:ext cx="3404721" cy="107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일러두기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현존 </a:t>
              </a:r>
              <a:r>
                <a:rPr lang="ko-KR" altLang="en-US" sz="800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상한론의</a:t>
              </a:r>
              <a:r>
                <a:rPr lang="ko-KR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 주요 판본의 기원을 간략히 </a:t>
              </a:r>
              <a:r>
                <a:rPr lang="ko-KR" altLang="en-US" sz="800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도표화한</a:t>
              </a:r>
              <a:r>
                <a:rPr lang="ko-KR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 것이다</a:t>
              </a:r>
              <a:r>
                <a:rPr lang="en-US" altLang="ko-KR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漢志</a:t>
              </a:r>
              <a:r>
                <a:rPr lang="en-US" altLang="ko-KR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(=</a:t>
              </a:r>
              <a:r>
                <a:rPr lang="ko-KR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漢書 藝文志</a:t>
              </a:r>
              <a:r>
                <a:rPr lang="en-US" altLang="ko-KR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), </a:t>
              </a:r>
              <a:r>
                <a:rPr lang="zh-TW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隋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志</a:t>
              </a:r>
              <a:r>
                <a:rPr lang="en-US" altLang="zh-TW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(=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隋書 經籍志</a:t>
              </a:r>
              <a:r>
                <a:rPr lang="en-US" altLang="zh-TW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), </a:t>
              </a:r>
              <a:endParaRPr lang="en-US" altLang="zh-TW" sz="800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     舊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唐志</a:t>
              </a:r>
              <a:r>
                <a:rPr lang="en-US" altLang="zh-TW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(=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舊唐書 經籍志</a:t>
              </a:r>
              <a:r>
                <a:rPr lang="en-US" altLang="zh-TW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), 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新唐志</a:t>
              </a:r>
              <a:r>
                <a:rPr lang="en-US" altLang="zh-TW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(=</a:t>
              </a:r>
              <a:r>
                <a:rPr lang="zh-TW" altLang="en-US" sz="800" dirty="0">
                  <a:latin typeface="굴림" panose="020B0600000101010101" pitchFamily="50" charset="-127"/>
                  <a:ea typeface="굴림" panose="020B0600000101010101" pitchFamily="50" charset="-127"/>
                </a:rPr>
                <a:t>新唐書 藝文志</a:t>
              </a:r>
              <a:r>
                <a:rPr lang="en-US" altLang="zh-TW" sz="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endParaRPr lang="ko-KR" altLang="en-US" sz="8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51200" y="8773917"/>
              <a:ext cx="3502026" cy="81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Reference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馬繼興</a:t>
              </a:r>
              <a:r>
                <a:rPr lang="en-US" altLang="zh-TW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zh-TW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中醫文獻學</a:t>
              </a:r>
              <a:r>
                <a:rPr lang="en-US" altLang="zh-TW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zh-TW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上海科學技術出版社</a:t>
              </a:r>
              <a:r>
                <a:rPr lang="en-US" altLang="zh-TW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en-US" altLang="zh-TW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1990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李顺保</a:t>
              </a:r>
              <a:r>
                <a:rPr lang="en-US" altLang="zh-CN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zh-CN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伤寒论版本大全</a:t>
              </a:r>
              <a:r>
                <a:rPr lang="en-US" altLang="zh-CN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2000.</a:t>
              </a:r>
              <a:endParaRPr lang="en-US" altLang="zh-TW" sz="700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钱超尘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温长路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张仲景生平暨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『</a:t>
              </a:r>
              <a:r>
                <a:rPr lang="ko-KR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伤寒论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』</a:t>
              </a:r>
              <a:r>
                <a:rPr lang="ko-KR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版本流传考略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ko-KR" altLang="en-US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河南中医</a:t>
              </a:r>
              <a:r>
                <a:rPr lang="en-US" altLang="ko-KR" sz="700" dirty="0">
                  <a:latin typeface="굴림" panose="020B0600000101010101" pitchFamily="50" charset="-127"/>
                  <a:ea typeface="굴림" panose="020B0600000101010101" pitchFamily="50" charset="-127"/>
                </a:rPr>
                <a:t>. </a:t>
              </a:r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2005;25(1)</a:t>
              </a:r>
              <a:endParaRPr lang="ko-KR" altLang="en-US" sz="7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1201029" y="402605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要略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378724" y="1054270"/>
            <a:ext cx="1273229" cy="400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陶弘景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456-536)</a:t>
            </a:r>
          </a:p>
          <a:p>
            <a:pPr algn="ctr"/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輔</a:t>
            </a:r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行</a:t>
            </a:r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訣</a:t>
            </a:r>
            <a:r>
              <a:rPr lang="ko-KR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臟腑</a:t>
            </a:r>
            <a:r>
              <a:rPr lang="zh-TW" altLang="en-US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用</a:t>
            </a:r>
            <a:r>
              <a:rPr lang="zh-TW" altLang="en-US" sz="9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藥法要</a:t>
            </a:r>
            <a:endParaRPr lang="en-US" altLang="ko-KR" sz="9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98" name="직선 화살표 연결선 97"/>
          <p:cNvCxnSpPr>
            <a:stCxn id="7" idx="3"/>
            <a:endCxn id="96" idx="1"/>
          </p:cNvCxnSpPr>
          <p:nvPr/>
        </p:nvCxnSpPr>
        <p:spPr>
          <a:xfrm>
            <a:off x="4765089" y="1252399"/>
            <a:ext cx="613635" cy="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66832" y="709272"/>
            <a:ext cx="1981841" cy="2160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 自序</a:t>
            </a:r>
            <a:r>
              <a:rPr lang="ko-KR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zh-TW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勤求古訓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博采衆方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撰用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素問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九卷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八十一難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陰陽大論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胎臚藥錄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》,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幷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平脉辨證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》,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爲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傷寒雜病論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合十六卷</a:t>
            </a:r>
            <a:r>
              <a:rPr lang="zh-TW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en-US" altLang="zh-TW" sz="6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6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 自序</a:t>
            </a:r>
            <a:r>
              <a:rPr lang="ko-KR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建安紀元年以來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猶未十稔”</a:t>
            </a:r>
            <a:endParaRPr lang="en-US" altLang="ko-KR" sz="6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※</a:t>
            </a:r>
            <a:r>
              <a:rPr lang="ko-KR" altLang="en-US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建安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(196-219) vs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建寧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(168-171) </a:t>
            </a:r>
          </a:p>
          <a:p>
            <a:endParaRPr lang="en-US" altLang="ko-KR" sz="6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6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甲乙經序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약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259)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伊尹以亞聖之才，撰用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神農本草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，以爲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湯液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。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……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仲景論廣伊尹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湯液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爲十數卷，用之多驗。近代太醫令王叔和撰次仲景遺論甚精，皆可施用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</a:p>
          <a:p>
            <a:endParaRPr lang="en-US" altLang="ko-KR" sz="6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600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醫說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1224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en-US" altLang="zh-TW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王叔和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高平人也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博好經方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尤精診處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洞識攝養之道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深曉療病之源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采摭群論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撰成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脈經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十卷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篇次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張仲景方論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》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爲三十六卷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大行于世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出張湛養生方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)” </a:t>
            </a:r>
            <a:endParaRPr lang="en-US" altLang="zh-TW" sz="6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※</a:t>
            </a:r>
            <a:r>
              <a:rPr lang="en-US" altLang="zh-TW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zh-TW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張湛養生方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晋代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6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6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太平御覽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ko-KR" altLang="en-US" sz="6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북송초</a:t>
            </a:r>
            <a:r>
              <a:rPr lang="en-US" altLang="ko-KR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“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《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張仲景方</a:t>
            </a:r>
            <a:r>
              <a:rPr lang="en-US" altLang="zh-TW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》 </a:t>
            </a:r>
            <a:r>
              <a:rPr lang="ko-KR" altLang="en-US" sz="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三十六卷 王叔和編集</a:t>
            </a:r>
            <a:r>
              <a:rPr lang="en-US" altLang="ko-KR" sz="6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endParaRPr lang="ko-KR" altLang="en-US" sz="6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564528" y="2209487"/>
            <a:ext cx="6866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242? 260?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427354" y="3062012"/>
            <a:ext cx="3449346" cy="851104"/>
            <a:chOff x="2427354" y="3062012"/>
            <a:chExt cx="3449346" cy="851104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550241" y="3062012"/>
              <a:ext cx="3296044" cy="81669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89469" y="3243135"/>
              <a:ext cx="33872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“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張仲景方十五卷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”, “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張仲景療婦人方二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卷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@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隋志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zh-TW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“</a:t>
              </a:r>
              <a:r>
                <a:rPr lang="zh-TW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醫</a:t>
              </a:r>
              <a:r>
                <a:rPr lang="zh-TW" altLang="en-US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方論七卷</a:t>
              </a:r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zh-TW" altLang="en-US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梁有張仲景辨傷寒十卷</a:t>
              </a:r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…… </a:t>
              </a:r>
              <a:r>
                <a:rPr lang="zh-TW" altLang="en-US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張仲景評病要方一卷</a:t>
              </a:r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…… </a:t>
              </a:r>
              <a:r>
                <a:rPr lang="zh-TW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亡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@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隋志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75235" y="3497618"/>
              <a:ext cx="333638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“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張仲景藥方十五卷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王叔和撰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@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舊唐志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“</a:t>
              </a:r>
              <a:r>
                <a: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王叔和張仲景藥方十五卷</a:t>
              </a:r>
              <a:r>
                <a:rPr lang="en-US" altLang="zh-TW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又傷寒卒病論十</a:t>
              </a:r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卷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@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新唐志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27354" y="3067307"/>
              <a:ext cx="344934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“張仲景辨傷寒幷方有九卷</a:t>
              </a:r>
              <a:r>
                <a:rPr lang="zh-TW" altLang="en-US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” </a:t>
              </a:r>
              <a:r>
                <a:rPr lang="en-US" altLang="zh-TW" sz="800" dirty="0" smtClean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,“</a:t>
              </a:r>
              <a:r>
                <a:rPr lang="zh-TW" altLang="en-US" sz="8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張仲景雜方有八卷”</a:t>
              </a:r>
              <a:r>
                <a:rPr lang="en-US" altLang="zh-TW" sz="6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@</a:t>
              </a:r>
              <a:r>
                <a:rPr lang="zh-TW" altLang="en-US" sz="600" dirty="0">
                  <a:solidFill>
                    <a:schemeClr val="bg1">
                      <a:lumMod val="50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小品方序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328622" y="7484793"/>
            <a:ext cx="1015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 존재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790731" y="4730567"/>
            <a:ext cx="246696" cy="298989"/>
            <a:chOff x="4790731" y="4730567"/>
            <a:chExt cx="246696" cy="298989"/>
          </a:xfrm>
        </p:grpSpPr>
        <p:cxnSp>
          <p:nvCxnSpPr>
            <p:cNvPr id="61" name="직선 화살표 연결선 60"/>
            <p:cNvCxnSpPr/>
            <p:nvPr/>
          </p:nvCxnSpPr>
          <p:spPr>
            <a:xfrm>
              <a:off x="4817479" y="4744856"/>
              <a:ext cx="0" cy="284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90731" y="4730567"/>
              <a:ext cx="246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Bodoni MT Black" panose="02070A03080606020203" pitchFamily="18" charset="0"/>
                  <a:ea typeface="+mj-ea"/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  <a:latin typeface="Bodoni MT Black" panose="02070A03080606020203" pitchFamily="18" charset="0"/>
                <a:ea typeface="+mj-ea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384035" y="4720703"/>
            <a:ext cx="246696" cy="538101"/>
            <a:chOff x="5345931" y="4720703"/>
            <a:chExt cx="246696" cy="538101"/>
          </a:xfrm>
        </p:grpSpPr>
        <p:cxnSp>
          <p:nvCxnSpPr>
            <p:cNvPr id="132" name="직선 화살표 연결선 131"/>
            <p:cNvCxnSpPr/>
            <p:nvPr/>
          </p:nvCxnSpPr>
          <p:spPr>
            <a:xfrm flipH="1">
              <a:off x="5385439" y="4734128"/>
              <a:ext cx="0" cy="52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345931" y="4720703"/>
              <a:ext cx="246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Bodoni MT Black" panose="02070A03080606020203" pitchFamily="18" charset="0"/>
                  <a:ea typeface="+mj-ea"/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  <a:latin typeface="Bodoni MT Black" panose="02070A03080606020203" pitchFamily="18" charset="0"/>
                <a:ea typeface="+mj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452020" y="3878708"/>
            <a:ext cx="246696" cy="1150846"/>
            <a:chOff x="4452020" y="3889275"/>
            <a:chExt cx="246696" cy="1140281"/>
          </a:xfrm>
        </p:grpSpPr>
        <p:cxnSp>
          <p:nvCxnSpPr>
            <p:cNvPr id="101" name="직선 화살표 연결선 100"/>
            <p:cNvCxnSpPr/>
            <p:nvPr/>
          </p:nvCxnSpPr>
          <p:spPr>
            <a:xfrm>
              <a:off x="4505325" y="3889275"/>
              <a:ext cx="650" cy="1140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452020" y="4722030"/>
              <a:ext cx="246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Bodoni MT Black" panose="02070A03080606020203" pitchFamily="18" charset="0"/>
                  <a:ea typeface="+mj-ea"/>
                </a:rPr>
                <a:t>?</a:t>
              </a:r>
              <a:endParaRPr lang="ko-KR" altLang="en-US" sz="1200" b="1" dirty="0">
                <a:solidFill>
                  <a:srgbClr val="FF0000"/>
                </a:solidFill>
                <a:latin typeface="Bodoni MT Black" panose="02070A03080606020203" pitchFamily="18" charset="0"/>
                <a:ea typeface="+mj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024887" y="5721015"/>
            <a:ext cx="1067667" cy="338463"/>
            <a:chOff x="4994529" y="5729424"/>
            <a:chExt cx="1069944" cy="338463"/>
          </a:xfrm>
        </p:grpSpPr>
        <p:sp>
          <p:nvSpPr>
            <p:cNvPr id="157" name="TextBox 156"/>
            <p:cNvSpPr txBox="1"/>
            <p:nvPr/>
          </p:nvSpPr>
          <p:spPr>
            <a:xfrm>
              <a:off x="4996805" y="5867832"/>
              <a:ext cx="106766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1088 </a:t>
              </a:r>
              <a:r>
                <a:rPr lang="ko-KR" altLang="en-US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小字本</a:t>
              </a:r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國子監</a:t>
              </a:r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7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994529" y="5729424"/>
              <a:ext cx="9249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???? </a:t>
              </a:r>
              <a:r>
                <a:rPr lang="ko-KR" altLang="en-US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小字本</a:t>
              </a:r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浙路</a:t>
              </a:r>
              <a:r>
                <a:rPr lang="en-US" altLang="ko-KR" sz="7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7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66832" y="5066753"/>
            <a:ext cx="461042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1066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3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94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628</Words>
  <Application>Microsoft Office PowerPoint</Application>
  <PresentationFormat>A4 용지(210x297mm)</PresentationFormat>
  <Paragraphs>107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궁서</vt:lpstr>
      <vt:lpstr>굴림</vt:lpstr>
      <vt:lpstr>Calibri</vt:lpstr>
      <vt:lpstr>Bodoni MT Black</vt:lpstr>
      <vt:lpstr>맑은 고딕</vt:lpstr>
      <vt:lpstr>Arial</vt:lpstr>
      <vt:lpstr>Calibri Light</vt:lpstr>
      <vt:lpstr>HY견명조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127</cp:revision>
  <cp:lastPrinted>2018-01-31T07:27:22Z</cp:lastPrinted>
  <dcterms:created xsi:type="dcterms:W3CDTF">2018-01-03T02:10:36Z</dcterms:created>
  <dcterms:modified xsi:type="dcterms:W3CDTF">2018-02-26T04:41:31Z</dcterms:modified>
</cp:coreProperties>
</file>