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6" r:id="rId2"/>
    <p:sldId id="309" r:id="rId3"/>
    <p:sldId id="310" r:id="rId4"/>
    <p:sldId id="311" r:id="rId5"/>
    <p:sldId id="306" r:id="rId6"/>
    <p:sldId id="307" r:id="rId7"/>
    <p:sldId id="30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3653" autoAdjust="0"/>
  </p:normalViewPr>
  <p:slideViewPr>
    <p:cSldViewPr snapToGrid="0">
      <p:cViewPr varScale="1">
        <p:scale>
          <a:sx n="113" d="100"/>
          <a:sy n="113" d="100"/>
        </p:scale>
        <p:origin x="1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85A7D-65E5-4BB7-98F2-7FBA7B0E63B5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A706C-1F34-4615-9A13-70A98B2C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3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2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229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644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13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62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43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6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3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59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17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1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7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0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16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3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3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16737-B9B6-40DA-8F53-7D1108B3186F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44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nedance.github.io/shanghanlun/lecture/2018/03/schedu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nedance.github.io/shanghanlun/lecture/2018/textboo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5578" y="1633754"/>
            <a:ext cx="6318422" cy="985878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상한론</a:t>
            </a:r>
            <a:r>
              <a:rPr lang="ko-KR" altLang="en-US" sz="3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강의 소개</a:t>
            </a:r>
            <a:endParaRPr lang="ko-KR" altLang="en-US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25578" y="4728519"/>
            <a:ext cx="631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오준호</a:t>
            </a:r>
            <a:endParaRPr lang="ko-KR" altLang="en-US" sz="2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biLevel thresh="50000"/>
          </a:blip>
          <a:srcRect t="383" b="2790"/>
          <a:stretch/>
        </p:blipFill>
        <p:spPr>
          <a:xfrm>
            <a:off x="1161999" y="1252151"/>
            <a:ext cx="1828337" cy="416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8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y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094" y="1889442"/>
            <a:ext cx="2607945" cy="260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27094" y="5232400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반갑습니다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19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208"/>
          <p:cNvSpPr txBox="1"/>
          <p:nvPr/>
        </p:nvSpPr>
        <p:spPr>
          <a:xfrm>
            <a:off x="0" y="4448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수업의 목적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680521"/>
            <a:ext cx="8229600" cy="50555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상한론을</a:t>
            </a:r>
            <a:r>
              <a:rPr lang="ko-KR" altLang="en-US" dirty="0" smtClean="0"/>
              <a:t> 공부하고 싶을 때 스스로 공부해 나갈 수 있도록 기초를 쌓는다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상한론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원문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보았다는 경험을 만든다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상한론</a:t>
            </a:r>
            <a:r>
              <a:rPr lang="ko-KR" altLang="en-US" dirty="0" smtClean="0"/>
              <a:t> 처방 이름에 익숙해지고 약재 구성을 암기한다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상한론</a:t>
            </a:r>
            <a:r>
              <a:rPr lang="ko-KR" altLang="en-US" dirty="0" smtClean="0"/>
              <a:t> 주요 약재에 대한 대략적인 느낌을 만들어 본다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상한론</a:t>
            </a:r>
            <a:r>
              <a:rPr lang="ko-KR" altLang="en-US" dirty="0" smtClean="0"/>
              <a:t> 주요 병증을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한의학적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설명할 수 있다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상한론</a:t>
            </a:r>
            <a:r>
              <a:rPr lang="ko-KR" altLang="en-US" dirty="0" smtClean="0"/>
              <a:t> 이야기가 나왔을 때 아는 척하며 대화에 끼어들 수 있다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강평본이니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당본이니</a:t>
            </a:r>
            <a:r>
              <a:rPr lang="ko-KR" altLang="en-US" dirty="0" smtClean="0"/>
              <a:t> 판본 이야기에 주눅들지 않는다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육경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표증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부증 등 </a:t>
            </a:r>
            <a:r>
              <a:rPr lang="ko-KR" altLang="en-US" dirty="0" err="1" smtClean="0"/>
              <a:t>상한론</a:t>
            </a:r>
            <a:r>
              <a:rPr lang="ko-KR" altLang="en-US" dirty="0" smtClean="0"/>
              <a:t> 관련 개념에 대해 대화할 수 있다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무엇보다도 한의학은 성인의 창작물이 아니라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사람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만들고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숙성시킨 결과라는 사실을 이해한다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5976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208"/>
          <p:cNvSpPr txBox="1"/>
          <p:nvPr/>
        </p:nvSpPr>
        <p:spPr>
          <a:xfrm>
            <a:off x="0" y="4448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수업의 한계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680521"/>
            <a:ext cx="8229600" cy="50555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최고의 선생은 책이나 강사가 아니고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환자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설명 없이 자료만 나열하는 경우가 많다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텍스트 자체의 의미가 모호한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임상 기록에 </a:t>
            </a:r>
            <a:r>
              <a:rPr lang="ko-KR" altLang="en-US" dirty="0" smtClean="0"/>
              <a:t>가까운 경우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설명이 가능한 경우도 있다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주로 </a:t>
            </a:r>
            <a:r>
              <a:rPr lang="ko-KR" altLang="en-US" dirty="0" err="1" smtClean="0"/>
              <a:t>다수설에</a:t>
            </a:r>
            <a:r>
              <a:rPr lang="ko-KR" altLang="en-US" dirty="0" smtClean="0"/>
              <a:t> 의거하여 설명함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다수설이</a:t>
            </a:r>
            <a:r>
              <a:rPr lang="ko-KR" altLang="en-US" dirty="0" smtClean="0"/>
              <a:t> </a:t>
            </a:r>
            <a:r>
              <a:rPr lang="ko-KR" altLang="en-US" dirty="0" smtClean="0"/>
              <a:t>없는 경우 강사의 </a:t>
            </a:r>
            <a:r>
              <a:rPr lang="ko-KR" altLang="en-US" dirty="0" smtClean="0"/>
              <a:t>사견에 의거해 설명함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질문은 자유이나 만족스러운 답변을 담보할 수 없다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몰라도 괜찮다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1436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208"/>
          <p:cNvSpPr txBox="1"/>
          <p:nvPr/>
        </p:nvSpPr>
        <p:spPr>
          <a:xfrm>
            <a:off x="0" y="4448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수업에서 다루는 것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680521"/>
            <a:ext cx="8229600" cy="50555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/>
              <a:t>상한론</a:t>
            </a:r>
            <a:r>
              <a:rPr lang="ko-KR" altLang="en-US" dirty="0"/>
              <a:t> 텍스트의 중요 판본과 </a:t>
            </a:r>
            <a:r>
              <a:rPr lang="ko-KR" altLang="en-US" dirty="0" smtClean="0"/>
              <a:t>유전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상한론</a:t>
            </a:r>
            <a:r>
              <a:rPr lang="ko-KR" altLang="en-US" dirty="0" smtClean="0"/>
              <a:t> 텍스트의 내용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주교재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상한론</a:t>
            </a:r>
            <a:r>
              <a:rPr lang="ko-KR" altLang="en-US" dirty="0" smtClean="0"/>
              <a:t> </a:t>
            </a:r>
            <a:r>
              <a:rPr lang="ko-KR" altLang="en-US" dirty="0"/>
              <a:t>주요 </a:t>
            </a:r>
            <a:r>
              <a:rPr lang="ko-KR" altLang="en-US" dirty="0" smtClean="0"/>
              <a:t>처방의 내용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주교재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상한론</a:t>
            </a:r>
            <a:r>
              <a:rPr lang="ko-KR" altLang="en-US" dirty="0" smtClean="0"/>
              <a:t> 주요 본초 </a:t>
            </a:r>
            <a:r>
              <a:rPr lang="en-US" altLang="ko-KR" dirty="0" smtClean="0"/>
              <a:t>(1</a:t>
            </a:r>
            <a:r>
              <a:rPr lang="ko-KR" altLang="en-US" dirty="0" smtClean="0"/>
              <a:t>학기</a:t>
            </a:r>
            <a:r>
              <a:rPr lang="en-US" altLang="ko-KR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藥徵</a:t>
            </a:r>
            <a:r>
              <a:rPr lang="en-US" altLang="ko-KR" dirty="0" smtClean="0"/>
              <a:t>, </a:t>
            </a:r>
            <a:r>
              <a:rPr lang="ko-KR" altLang="en-US" dirty="0" smtClean="0"/>
              <a:t>本經疏證 </a:t>
            </a:r>
            <a:r>
              <a:rPr lang="en-US" altLang="ko-KR" dirty="0" smtClean="0"/>
              <a:t>/ </a:t>
            </a:r>
            <a:r>
              <a:rPr lang="ko-KR" altLang="en-US" dirty="0" smtClean="0"/>
              <a:t>東醫寶鑑</a:t>
            </a:r>
            <a:r>
              <a:rPr lang="en-US" altLang="ko-KR" dirty="0" smtClean="0"/>
              <a:t>(</a:t>
            </a:r>
            <a:r>
              <a:rPr lang="ko-KR" altLang="en-US" dirty="0" smtClean="0"/>
              <a:t>湯液</a:t>
            </a:r>
            <a:r>
              <a:rPr lang="en-US" altLang="ko-KR" dirty="0" smtClean="0"/>
              <a:t>), </a:t>
            </a:r>
            <a:r>
              <a:rPr lang="ko-KR" altLang="en-US" dirty="0" smtClean="0"/>
              <a:t>本草綱目</a:t>
            </a:r>
            <a:r>
              <a:rPr lang="en-US" altLang="ko-KR" dirty="0" smtClean="0"/>
              <a:t>(</a:t>
            </a:r>
            <a:r>
              <a:rPr lang="ko-KR" altLang="en-US" dirty="0" smtClean="0"/>
              <a:t>附方</a:t>
            </a:r>
            <a:r>
              <a:rPr lang="en-US" altLang="ko-KR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상한론</a:t>
            </a:r>
            <a:r>
              <a:rPr lang="ko-KR" altLang="en-US" dirty="0" smtClean="0"/>
              <a:t> 주요 병증 </a:t>
            </a:r>
            <a:r>
              <a:rPr lang="en-US" altLang="ko-KR" dirty="0" smtClean="0"/>
              <a:t>(2</a:t>
            </a:r>
            <a:r>
              <a:rPr lang="ko-KR" altLang="en-US" dirty="0" smtClean="0"/>
              <a:t>학기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傷寒明理論 </a:t>
            </a:r>
            <a:r>
              <a:rPr lang="en-US" altLang="ko-KR" dirty="0" smtClean="0"/>
              <a:t>/ </a:t>
            </a:r>
            <a:r>
              <a:rPr lang="ko-KR" altLang="en-US" dirty="0" smtClean="0"/>
              <a:t>東醫寶鑑</a:t>
            </a:r>
            <a:endParaRPr lang="en-US" altLang="ko-KR" sz="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/>
          </a:p>
        </p:txBody>
      </p:sp>
    </p:spTree>
    <p:extLst>
      <p:ext uri="{BB962C8B-B14F-4D97-AF65-F5344CB8AC3E}">
        <p14:creationId xmlns:p14="http://schemas.microsoft.com/office/powerpoint/2010/main" val="265187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208"/>
          <p:cNvSpPr txBox="1"/>
          <p:nvPr/>
        </p:nvSpPr>
        <p:spPr>
          <a:xfrm>
            <a:off x="0" y="4448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수업에서 다루지 않는 것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680521"/>
            <a:ext cx="8229600" cy="4728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/>
              <a:t>상한론</a:t>
            </a:r>
            <a:r>
              <a:rPr lang="ko-KR" altLang="en-US" dirty="0"/>
              <a:t> 처방에 대한 현대 이화학적 연구 결과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/>
              <a:t>상한론</a:t>
            </a:r>
            <a:r>
              <a:rPr lang="ko-KR" altLang="en-US" dirty="0"/>
              <a:t> 처방에 대한 현대 </a:t>
            </a:r>
            <a:r>
              <a:rPr lang="en-US" altLang="ko-KR" dirty="0"/>
              <a:t> </a:t>
            </a:r>
            <a:r>
              <a:rPr lang="ko-KR" altLang="en-US" dirty="0"/>
              <a:t>임상적 연구 </a:t>
            </a:r>
            <a:r>
              <a:rPr lang="ko-KR" altLang="en-US" dirty="0" smtClean="0"/>
              <a:t>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982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208"/>
          <p:cNvSpPr txBox="1"/>
          <p:nvPr/>
        </p:nvSpPr>
        <p:spPr>
          <a:xfrm>
            <a:off x="0" y="4448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강의 계획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680521"/>
            <a:ext cx="8229600" cy="4728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강의 계획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3"/>
              </a:rPr>
              <a:t>2018</a:t>
            </a:r>
            <a:r>
              <a:rPr lang="ko-KR" altLang="en-US" dirty="0">
                <a:hlinkClick r:id="rId3"/>
              </a:rPr>
              <a:t>년 </a:t>
            </a:r>
            <a:r>
              <a:rPr lang="en-US" altLang="ko-KR" dirty="0">
                <a:hlinkClick r:id="rId3"/>
              </a:rPr>
              <a:t>1</a:t>
            </a:r>
            <a:r>
              <a:rPr lang="ko-KR" altLang="en-US" dirty="0">
                <a:hlinkClick r:id="rId3"/>
              </a:rPr>
              <a:t>학기 </a:t>
            </a:r>
            <a:r>
              <a:rPr lang="ko-KR" altLang="en-US" dirty="0" err="1">
                <a:hlinkClick r:id="rId3"/>
              </a:rPr>
              <a:t>상한론</a:t>
            </a:r>
            <a:r>
              <a:rPr lang="ko-KR" altLang="en-US" dirty="0">
                <a:hlinkClick r:id="rId3"/>
              </a:rPr>
              <a:t> 강의 </a:t>
            </a:r>
            <a:r>
              <a:rPr lang="ko-KR" altLang="en-US" dirty="0" smtClean="0">
                <a:hlinkClick r:id="rId3"/>
              </a:rPr>
              <a:t>계획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6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강의 자료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Lecture </a:t>
            </a:r>
            <a:r>
              <a:rPr lang="en-US" altLang="ko-KR" dirty="0" smtClean="0">
                <a:hlinkClick r:id="rId3"/>
              </a:rPr>
              <a:t>Homepage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주교재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상한론</a:t>
            </a:r>
            <a:r>
              <a:rPr lang="ko-KR" altLang="en-US" dirty="0" smtClean="0"/>
              <a:t> </a:t>
            </a:r>
            <a:r>
              <a:rPr lang="ko-KR" altLang="en-US" dirty="0" smtClean="0">
                <a:hlinkClick r:id="rId4"/>
              </a:rPr>
              <a:t>원문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조문번호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i="1" dirty="0" err="1" smtClean="0">
                <a:solidFill>
                  <a:schemeClr val="accent2"/>
                </a:solidFill>
              </a:rPr>
              <a:t>상한론수책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lnSpc>
                <a:spcPct val="200000"/>
              </a:lnSpc>
            </a:pP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조문내용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i="1" dirty="0" err="1" smtClean="0">
                <a:solidFill>
                  <a:schemeClr val="accent2"/>
                </a:solidFill>
              </a:rPr>
              <a:t>송본</a:t>
            </a:r>
            <a:r>
              <a:rPr lang="en-US" altLang="ko-KR" sz="1400" i="1" dirty="0" smtClean="0">
                <a:solidFill>
                  <a:schemeClr val="accent2"/>
                </a:solidFill>
              </a:rPr>
              <a:t>, </a:t>
            </a:r>
            <a:r>
              <a:rPr lang="ko-KR" altLang="en-US" sz="1400" i="1" dirty="0" err="1" smtClean="0">
                <a:solidFill>
                  <a:schemeClr val="accent2"/>
                </a:solidFill>
              </a:rPr>
              <a:t>강평본</a:t>
            </a:r>
            <a:endParaRPr lang="en-US" altLang="ko-KR" sz="1400" i="1" dirty="0" smtClean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보조교재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동의보감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334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1286</TotalTime>
  <Words>266</Words>
  <Application>Microsoft Office PowerPoint</Application>
  <PresentationFormat>화면 슬라이드 쇼(4:3)</PresentationFormat>
  <Paragraphs>59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HY견명조</vt:lpstr>
      <vt:lpstr>맑은 고딕</vt:lpstr>
      <vt:lpstr>Arial</vt:lpstr>
      <vt:lpstr>Calibri</vt:lpstr>
      <vt:lpstr>Calibri Light</vt:lpstr>
      <vt:lpstr>Wingdings</vt:lpstr>
      <vt:lpstr>Office 테마</vt:lpstr>
      <vt:lpstr>상한론 강의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133</cp:revision>
  <dcterms:created xsi:type="dcterms:W3CDTF">2018-02-20T23:27:27Z</dcterms:created>
  <dcterms:modified xsi:type="dcterms:W3CDTF">2018-03-06T23:44:49Z</dcterms:modified>
</cp:coreProperties>
</file>