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86" r:id="rId2"/>
    <p:sldId id="319" r:id="rId3"/>
    <p:sldId id="313" r:id="rId4"/>
    <p:sldId id="318" r:id="rId5"/>
    <p:sldId id="320" r:id="rId6"/>
    <p:sldId id="315" r:id="rId7"/>
    <p:sldId id="314" r:id="rId8"/>
    <p:sldId id="312" r:id="rId9"/>
    <p:sldId id="307" r:id="rId10"/>
    <p:sldId id="308" r:id="rId11"/>
    <p:sldId id="311" r:id="rId12"/>
    <p:sldId id="309" r:id="rId13"/>
    <p:sldId id="310" r:id="rId14"/>
    <p:sldId id="303" r:id="rId15"/>
    <p:sldId id="302" r:id="rId16"/>
    <p:sldId id="301" r:id="rId17"/>
    <p:sldId id="304" r:id="rId18"/>
    <p:sldId id="30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3764" autoAdjust="0"/>
  </p:normalViewPr>
  <p:slideViewPr>
    <p:cSldViewPr snapToGrid="0">
      <p:cViewPr varScale="1">
        <p:scale>
          <a:sx n="113" d="100"/>
          <a:sy n="113" d="100"/>
        </p:scale>
        <p:origin x="13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85A7D-65E5-4BB7-98F2-7FBA7B0E63B5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A706C-1F34-4615-9A13-70A98B2C8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730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A706C-1F34-4615-9A13-70A98B2C88B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845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A706C-1F34-4615-9A13-70A98B2C88B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671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A706C-1F34-4615-9A13-70A98B2C88B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51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A706C-1F34-4615-9A13-70A98B2C88B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335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A706C-1F34-4615-9A13-70A98B2C88B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006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A706C-1F34-4615-9A13-70A98B2C88B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038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A706C-1F34-4615-9A13-70A98B2C88B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90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43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76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93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59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17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71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47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10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16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3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3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16737-B9B6-40DA-8F53-7D1108B3186F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44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nedance.github.io/shanghanlun/reference/Formulas/%EC%82%BC%EB%AC%BC%EB%B0%B1%EC%82%B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classics.kr/books/4/volume/3#content_517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classics.kr/books/8/volume/18#content_709" TargetMode="External"/><Relationship Id="rId2" Type="http://schemas.openxmlformats.org/officeDocument/2006/relationships/hyperlink" Target="https://pinedance.github.io/shanghanlun/reference/Formulas/%EB%8C%80%EC%8A%B9%EA%B8%B0%ED%83%9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classics.kr/books/8/volume/15#content_75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classics.kr/books/108/volume/11/#content_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classics.kr/books/108/volume/1/#content_1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adin.co.kr/shop/wproduct.aspx?ItemId=98775245" TargetMode="External"/><Relationship Id="rId2" Type="http://schemas.openxmlformats.org/officeDocument/2006/relationships/hyperlink" Target="https://pinedance.github.io/shanghanlun/reference/Formulas/%EB%8C%80%EC%8A%B9%EA%B8%B0%ED%83%9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5578" y="1633754"/>
            <a:ext cx="6318422" cy="985878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>
                <a:solidFill>
                  <a:schemeClr val="accent5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상한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과 </a:t>
            </a:r>
            <a:r>
              <a:rPr lang="ko-KR" altLang="en-US" sz="3600" dirty="0" err="1">
                <a:solidFill>
                  <a:schemeClr val="accent5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상한론</a:t>
            </a:r>
            <a:endParaRPr lang="ko-KR" altLang="en-US" sz="3600" dirty="0">
              <a:solidFill>
                <a:schemeClr val="accent5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25578" y="4728519"/>
            <a:ext cx="6318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오준호</a:t>
            </a:r>
            <a:endParaRPr lang="ko-KR" altLang="en-US" sz="2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biLevel thresh="50000"/>
          </a:blip>
          <a:srcRect t="383" b="2790"/>
          <a:stretch/>
        </p:blipFill>
        <p:spPr>
          <a:xfrm>
            <a:off x="1161999" y="1252151"/>
            <a:ext cx="1828337" cy="416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88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63879" y="2205893"/>
            <a:ext cx="8239760" cy="442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다시 진맥을 해보니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양 </a:t>
            </a:r>
            <a:r>
              <a:rPr lang="ko-KR" altLang="en-US" sz="1600" kern="0" dirty="0" err="1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척맥에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600" kern="0" dirty="0" err="1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활삭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滑數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한 기미가 있었다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내가 “숨어 있는 열을 아직 다 없애지 못했습니다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dirty="0" err="1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흉격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사이도 </a:t>
            </a:r>
            <a:r>
              <a:rPr lang="ko-KR" altLang="en-US" sz="1600" kern="0" dirty="0" err="1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열담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熱痰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 풀리지 않았으니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3"/>
              </a:rPr>
              <a:t>삼백산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3"/>
              </a:rPr>
              <a:t>(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3"/>
              </a:rPr>
              <a:t>三白散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3"/>
              </a:rPr>
              <a:t>)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을 복용하여 남은 독을 </a:t>
            </a:r>
            <a:r>
              <a:rPr lang="ko-KR" altLang="en-US" sz="1600" kern="0" dirty="0" err="1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씻어내어야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합니다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.”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하고 말하였으나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u="sng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주인 집안의 지친</a:t>
            </a:r>
            <a:r>
              <a:rPr lang="en-US" altLang="ko-KR" sz="1600" u="sng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u="sng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至親</a:t>
            </a:r>
            <a:r>
              <a:rPr lang="en-US" altLang="ko-KR" sz="1600" u="sng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 </a:t>
            </a:r>
            <a:r>
              <a:rPr lang="ko-KR" altLang="en-US" sz="1600" u="sng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중 의술을 아는 자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가 가벼운 병에 </a:t>
            </a:r>
            <a:r>
              <a:rPr lang="ko-KR" altLang="en-US" sz="1600" kern="0" dirty="0" err="1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약기운이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센 약은 절대 쓸 수 없다고 하였다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다시 다른 의원을 불러 가볍고 맑은 성질로 조리해주는 약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輕淸調理劑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]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를 썼더니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환자의 안색이 처참해지고 밤낮으로 통증을 호소하였다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여러 의원들이 변함없이 모시며 모두 “맥도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脈度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 보자면 삭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數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하지 않으니 반드시 열이 없을 것이고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눌러보아도 힘이 없으니 필시 기가 허한 것입니다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.” 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하고는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u="sng" kern="0" dirty="0" err="1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육군자탕</a:t>
            </a:r>
            <a:r>
              <a:rPr lang="en-US" altLang="ko-KR" sz="1600" u="sng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u="sng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六君子湯</a:t>
            </a:r>
            <a:r>
              <a:rPr lang="en-US" altLang="ko-KR" sz="1600" u="sng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4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첩을 지어 썼더니 아파하는 소리가 더욱 크게 나오고 미음도 먹을 수 없게 되었다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한 의원이 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4"/>
              </a:rPr>
              <a:t>월경수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4"/>
              </a:rPr>
              <a:t>(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4"/>
              </a:rPr>
              <a:t>月經水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4"/>
              </a:rPr>
              <a:t>)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를 썼지만 </a:t>
            </a:r>
            <a:r>
              <a:rPr lang="ko-KR" altLang="en-US" sz="1600" kern="0" dirty="0" err="1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흉격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사이가 답답하게 막혀 내려가지 않자 온 집안사람들이 손쓸 바를 몰랐다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3879" y="648766"/>
            <a:ext cx="8239760" cy="1423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更診則兩尺有滑數之意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余曰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“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隱熱猶未盡祛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膈間亦不得利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及服三白散以滌餘毒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.”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主家至親有知醫者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以爲病輕藥重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決不可用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更邀他醫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用輕淸調理之劑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病人顔色悽慘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晝夜叫痛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諸醫不移侍之皆曰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“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以脈度言之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不數必無熱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而按之無力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必是氣虛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.”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製用六君子湯四貼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痛聲尤出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粥飮亦廢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一醫用月經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膈間煩滯而不下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擧家罔措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5553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63879" y="1851615"/>
            <a:ext cx="82397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내가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진맥을 해보니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촌맥과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관맥이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삽삭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澁數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하고 때로 결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結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의 기운이 있었으며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양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척맥이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침소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沈小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하고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활실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滑實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하였다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내가 “이 병은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하초에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숨어 있는 열을 다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씻어내리지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못하여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열담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熱痰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흉격에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가득 차 막힌 것이니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맥이 색소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濇小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한 것은 열이 원기를 상하게 했기 때문입니다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.”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하니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여러 의원들이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“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누가 장부를 꿰뚫어 볼 수 있단 말인가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?”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하며 서로 비웃었다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3879" y="887348"/>
            <a:ext cx="823976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余診之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寸關澁數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時有結氣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兩尺沈小滑實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余曰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“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此病下焦隱熱未能滌下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熱痰窒滿胸膈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而脈之濇小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熱傷元氣故也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.”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諸醫曰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“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誰能洞見臟腑乎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?” </a:t>
            </a:r>
            <a:r>
              <a:rPr lang="ko-KR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相與哂笑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29574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63879" y="2318975"/>
            <a:ext cx="8239760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내가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“조만간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배성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背城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의 전투를 치르지 않으면 기혈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氣血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 모두 고갈되어 손을 쓰기 어려울 것입니다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.”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하니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환자의 온 집안사람들이 비로소 놀라 간절히 처방을 구하였다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때문에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2"/>
              </a:rPr>
              <a:t>대승기탕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2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2"/>
              </a:rPr>
              <a:t>大承氣湯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2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에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생지황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냥을 더하여 하루에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차례 먹이고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아울러 </a:t>
            </a:r>
            <a:r>
              <a:rPr lang="ko-KR" altLang="en-US" sz="1600" u="sng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지렁이 즙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에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3"/>
              </a:rPr>
              <a:t>우황고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3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3"/>
              </a:rPr>
              <a:t>牛黃膏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3"/>
              </a:rPr>
              <a:t>)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10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환을 타서 낮에는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그릇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밤에는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그릇을 먹이라는 뜻을 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신신당부하여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일러주었다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환자의 집안에서 내 말대로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일 동안 약을 썼더니 환자가 이윽고 편히 자고 밥을 먹고 싶은 생각이 들었으며 대변이 줄줄 나왔다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en-US" altLang="ko-KR" sz="1600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내가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또 진맥을 해보니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맥이 처음에는 지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遲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했으나 삭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數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해지고 힘이 생겼다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또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일 동안 더 권하여 썼더니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크게 설사하고는 여러 증세가 점점 사라졌다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다시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4"/>
              </a:rPr>
              <a:t>시호사물탕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4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4"/>
              </a:rPr>
              <a:t>柴胡四物湯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4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에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대황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돈을 더하여 하루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차례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일을 먹이니 나았다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3879" y="645462"/>
            <a:ext cx="8239760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“</a:t>
            </a:r>
            <a:r>
              <a:rPr lang="ko-KR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今明間如不用背城之戰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氣血俱竭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難可下手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.”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病人一家始驚動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懇求藥方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以大承氣湯加生地黃 一兩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日再服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兼以地龍汁調牛黃膏數十丸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日用二器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夜服一器之意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申申叮囑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病家依余言用之二日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病人仍得穩睡有食念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大便滑泄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余又診之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脈始遲而數有力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又勸用二日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大泄之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諸症漸退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改以柴胡四物湯加大黃 二戔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日再服三日而差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4384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63879" y="1951893"/>
            <a:ext cx="8239760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환자의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동생이 하례하며 “이 병에서 살려내지 못했다면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우리 형수가 이미 칼을 갈고 기다리고 있어 필시 약을 처방한 의원을 찌르고자 하였을 터라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우리들은 매우 걱정되었습니다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지금 마침내 효험을 보았으니 양가의 다행입니다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.”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하였다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 말을 들으니 나도 모르게 가슴이 서늘해졌다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en-US" altLang="ko-KR" sz="1600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만약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열이 심하고 기가 약하여 </a:t>
            </a:r>
            <a:r>
              <a:rPr lang="ko-KR" altLang="en-US" sz="1600" u="sng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양기가 소모되고 음기가 고갈되어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살릴 수 없게 되었다면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이것이 어찌 의원의 죄란 말인가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?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의술의 이치를 알지 못하는 부인이 약을 사용하는 시기가 늦어졌음을 생각지 않고 칼을 들고 튀어나왔다면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그 놀라움이 어떠했겠는가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?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내가 상한의 중병을 고쳐서 기사회생시킨 것이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헤일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수 없지만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대략 가장 놀라운 경험이기에 후인들의 경계로 삼고자 한다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3879" y="633250"/>
            <a:ext cx="8239760" cy="10783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病人之弟賀曰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“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此病若不救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吾嫂氏已磨劍待之矣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必欲刺用藥醫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故吾輩深憂之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今果收效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兩家之多幸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.”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余聞此言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不覺心悚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如或熱重氣弱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已成陽耗陰渴而不救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則此豈醫罪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?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不知醫理之婦人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不思用藥之晩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持刀突出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其驚爲如何哉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?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余治傷寒重病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起死回生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未知幾許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而略服最駭處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以戒後人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5343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208"/>
          <p:cNvSpPr txBox="1"/>
          <p:nvPr/>
        </p:nvSpPr>
        <p:spPr>
          <a:xfrm>
            <a:off x="0" y="44484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傷寒과 雜病</a:t>
            </a: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812800" y="2468880"/>
            <a:ext cx="1767840" cy="2631440"/>
          </a:xfrm>
          <a:prstGeom prst="roundRect">
            <a:avLst>
              <a:gd name="adj" fmla="val 10345"/>
            </a:avLst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內景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672080" y="2468880"/>
            <a:ext cx="1767840" cy="2631440"/>
          </a:xfrm>
          <a:prstGeom prst="roundRect">
            <a:avLst>
              <a:gd name="adj" fmla="val 9770"/>
            </a:avLst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外形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4531360" y="2468880"/>
            <a:ext cx="4104640" cy="2631440"/>
          </a:xfrm>
          <a:prstGeom prst="roundRect">
            <a:avLst>
              <a:gd name="adj" fmla="val 8173"/>
            </a:avLst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219873" y="265340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雜病</a:t>
            </a:r>
            <a:endParaRPr lang="en-US" altLang="ko-KR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735536" y="3207266"/>
            <a:ext cx="1807503" cy="1771134"/>
          </a:xfrm>
          <a:prstGeom prst="roundRect">
            <a:avLst>
              <a:gd name="adj" fmla="val 1035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六氣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34479" y="3207266"/>
            <a:ext cx="1807503" cy="1771134"/>
          </a:xfrm>
          <a:prstGeom prst="roundRect">
            <a:avLst>
              <a:gd name="adj" fmla="val 1150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其他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320760" y="4368800"/>
            <a:ext cx="637053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寒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46400" y="5466080"/>
            <a:ext cx="327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동의보감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8239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922089" y="1424048"/>
            <a:ext cx="1767840" cy="2580640"/>
          </a:xfrm>
          <a:prstGeom prst="roundRect">
            <a:avLst>
              <a:gd name="adj" fmla="val 1034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傷寒</a:t>
            </a:r>
            <a:endParaRPr lang="en-US" altLang="ko-KR" dirty="0" smtClean="0"/>
          </a:p>
          <a:p>
            <a:pPr algn="ctr"/>
            <a:endParaRPr lang="en-US" altLang="ko-KR" sz="600" dirty="0" smtClean="0"/>
          </a:p>
          <a:p>
            <a:pPr algn="ctr"/>
            <a:r>
              <a:rPr lang="en-US" altLang="zh-TW" sz="1200" dirty="0" smtClean="0"/>
              <a:t>“</a:t>
            </a:r>
            <a:r>
              <a:rPr lang="zh-TW" altLang="en-US" sz="1200" dirty="0" smtClean="0"/>
              <a:t>仲</a:t>
            </a:r>
            <a:r>
              <a:rPr lang="zh-TW" altLang="en-US" sz="1200" dirty="0"/>
              <a:t>景張先生傷寒纂</a:t>
            </a:r>
            <a:r>
              <a:rPr lang="zh-TW" altLang="en-US" sz="1200" dirty="0" smtClean="0"/>
              <a:t>要</a:t>
            </a:r>
            <a:r>
              <a:rPr lang="en-US" altLang="zh-TW" sz="1200" dirty="0" smtClean="0"/>
              <a:t>”</a:t>
            </a:r>
            <a:endParaRPr lang="ko-KR" altLang="en-US" sz="1200" dirty="0"/>
          </a:p>
        </p:txBody>
      </p:sp>
      <p:sp>
        <p:nvSpPr>
          <p:cNvPr id="5" name="타원 4"/>
          <p:cNvSpPr/>
          <p:nvPr/>
        </p:nvSpPr>
        <p:spPr>
          <a:xfrm>
            <a:off x="1544389" y="3279209"/>
            <a:ext cx="647700" cy="436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寒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781369" y="1424048"/>
            <a:ext cx="1767840" cy="2580640"/>
          </a:xfrm>
          <a:prstGeom prst="roundRect">
            <a:avLst>
              <a:gd name="adj" fmla="val 1034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溫暑</a:t>
            </a:r>
            <a:endParaRPr lang="en-US" altLang="ko-KR" dirty="0" smtClean="0"/>
          </a:p>
          <a:p>
            <a:pPr algn="ctr"/>
            <a:endParaRPr lang="en-US" altLang="ko-KR" sz="600" dirty="0" smtClean="0"/>
          </a:p>
          <a:p>
            <a:pPr algn="ctr"/>
            <a:r>
              <a:rPr lang="en-US" altLang="zh-TW" sz="1200" dirty="0" smtClean="0"/>
              <a:t>“</a:t>
            </a:r>
            <a:r>
              <a:rPr lang="zh-TW" altLang="en-US" sz="1200" dirty="0" smtClean="0"/>
              <a:t>河</a:t>
            </a:r>
            <a:r>
              <a:rPr lang="zh-TW" altLang="en-US" sz="1200" dirty="0"/>
              <a:t>間劉先生溫暑纂</a:t>
            </a:r>
            <a:r>
              <a:rPr lang="zh-TW" altLang="en-US" sz="1200" dirty="0" smtClean="0"/>
              <a:t>要</a:t>
            </a:r>
            <a:r>
              <a:rPr lang="en-US" altLang="zh-TW" sz="1200" dirty="0" smtClean="0"/>
              <a:t>”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640649" y="1424048"/>
            <a:ext cx="1767840" cy="2580640"/>
          </a:xfrm>
          <a:prstGeom prst="roundRect">
            <a:avLst>
              <a:gd name="adj" fmla="val 97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內傷</a:t>
            </a:r>
            <a:endParaRPr lang="en-US" altLang="ko-KR" dirty="0" smtClean="0"/>
          </a:p>
          <a:p>
            <a:pPr algn="ctr"/>
            <a:endParaRPr lang="en-US" altLang="ko-KR" sz="600" dirty="0" smtClean="0"/>
          </a:p>
          <a:p>
            <a:r>
              <a:rPr lang="en-US" altLang="zh-TW" sz="1200" dirty="0" smtClean="0"/>
              <a:t>“</a:t>
            </a:r>
            <a:r>
              <a:rPr lang="zh-TW" altLang="en-US" sz="1200" dirty="0" smtClean="0"/>
              <a:t>東</a:t>
            </a:r>
            <a:r>
              <a:rPr lang="zh-TW" altLang="en-US" sz="1200" dirty="0"/>
              <a:t>垣李先生內傷纂</a:t>
            </a:r>
            <a:r>
              <a:rPr lang="zh-TW" altLang="en-US" sz="1200" dirty="0" smtClean="0"/>
              <a:t>要</a:t>
            </a:r>
            <a:r>
              <a:rPr lang="en-US" altLang="zh-TW" sz="1200" dirty="0" smtClean="0"/>
              <a:t>”</a:t>
            </a:r>
            <a:endParaRPr lang="zh-TW" altLang="en-US" sz="1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499929" y="1424048"/>
            <a:ext cx="1767840" cy="2580640"/>
          </a:xfrm>
          <a:prstGeom prst="roundRect">
            <a:avLst>
              <a:gd name="adj" fmla="val 804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雜病</a:t>
            </a:r>
            <a:endParaRPr lang="en-US" altLang="ko-KR" dirty="0" smtClean="0"/>
          </a:p>
          <a:p>
            <a:pPr algn="ctr"/>
            <a:endParaRPr lang="en-US" altLang="ko-KR" sz="600" dirty="0" smtClean="0"/>
          </a:p>
          <a:p>
            <a:r>
              <a:rPr lang="en-US" altLang="zh-TW" sz="1200" dirty="0" smtClean="0"/>
              <a:t>“</a:t>
            </a:r>
            <a:r>
              <a:rPr lang="zh-TW" altLang="en-US" sz="1200" dirty="0" smtClean="0"/>
              <a:t>丹溪朱先生雜</a:t>
            </a:r>
            <a:r>
              <a:rPr lang="zh-TW" altLang="en-US" sz="1200" dirty="0"/>
              <a:t>病纂</a:t>
            </a:r>
            <a:r>
              <a:rPr lang="zh-TW" altLang="en-US" sz="1200" dirty="0" smtClean="0"/>
              <a:t>要</a:t>
            </a:r>
            <a:r>
              <a:rPr lang="en-US" altLang="zh-TW" sz="1200" dirty="0" smtClean="0"/>
              <a:t>”</a:t>
            </a:r>
            <a:endParaRPr lang="zh-TW" altLang="en-US" sz="1200" dirty="0"/>
          </a:p>
        </p:txBody>
      </p:sp>
      <p:sp>
        <p:nvSpPr>
          <p:cNvPr id="12" name="타원 11"/>
          <p:cNvSpPr/>
          <p:nvPr/>
        </p:nvSpPr>
        <p:spPr>
          <a:xfrm>
            <a:off x="7070159" y="3279209"/>
            <a:ext cx="647700" cy="436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寒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03912" y="4312783"/>
            <a:ext cx="327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금원사대가</a:t>
            </a:r>
            <a:r>
              <a:rPr lang="ko-KR" altLang="en-US" dirty="0" smtClean="0"/>
              <a:t> 이후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의학입문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922089" y="5572460"/>
            <a:ext cx="7345680" cy="3889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故曰外感法仲景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內傷法東垣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熱病用河間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雜病用丹溪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一以貫之</a:t>
            </a:r>
            <a:r>
              <a:rPr lang="en-US" altLang="zh-TW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zh-TW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斯醫道之大全矣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。</a:t>
            </a:r>
            <a:endParaRPr lang="en-US" altLang="zh-TW" sz="1400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22089" y="5263473"/>
            <a:ext cx="1157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accent5"/>
                </a:solidFill>
              </a:rPr>
              <a:t>《 </a:t>
            </a:r>
            <a:r>
              <a:rPr lang="ko-KR" altLang="en-US" sz="1400" dirty="0">
                <a:solidFill>
                  <a:schemeClr val="accent5"/>
                </a:solidFill>
              </a:rPr>
              <a:t>明醫雜著</a:t>
            </a:r>
            <a:r>
              <a:rPr lang="en-US" altLang="ko-KR" sz="1400" dirty="0">
                <a:solidFill>
                  <a:schemeClr val="accent5"/>
                </a:solidFill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1906518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769909" y="1631091"/>
            <a:ext cx="1767840" cy="2639678"/>
          </a:xfrm>
          <a:prstGeom prst="roundRect">
            <a:avLst>
              <a:gd name="adj" fmla="val 9196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六氣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270289" y="3417329"/>
            <a:ext cx="767080" cy="568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寒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629189" y="1631091"/>
            <a:ext cx="1767840" cy="2639678"/>
          </a:xfrm>
          <a:prstGeom prst="roundRect">
            <a:avLst>
              <a:gd name="adj" fmla="val 8046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雜病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61730" y="4955334"/>
            <a:ext cx="327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금원사대가</a:t>
            </a:r>
            <a:r>
              <a:rPr lang="ko-KR" altLang="en-US" dirty="0" smtClean="0"/>
              <a:t> 이전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태평성혜방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910629" y="1631091"/>
            <a:ext cx="1767840" cy="2639678"/>
          </a:xfrm>
          <a:prstGeom prst="roundRect">
            <a:avLst>
              <a:gd name="adj" fmla="val 9196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五臟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463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885531" y="1397486"/>
            <a:ext cx="1767840" cy="2131678"/>
          </a:xfrm>
          <a:prstGeom prst="roundRect">
            <a:avLst>
              <a:gd name="adj" fmla="val 9196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傷寒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452095" y="1397486"/>
            <a:ext cx="1767840" cy="2131678"/>
          </a:xfrm>
          <a:prstGeom prst="roundRect">
            <a:avLst>
              <a:gd name="adj" fmla="val 8046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雜病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280500" y="4344845"/>
            <a:ext cx="22710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5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張</a:t>
            </a:r>
            <a:r>
              <a:rPr lang="zh-TW" altLang="en-US" sz="1600" dirty="0">
                <a:solidFill>
                  <a:schemeClr val="accent5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仲景雜方有八</a:t>
            </a:r>
            <a:r>
              <a:rPr lang="zh-TW" altLang="en-US" sz="1600" dirty="0" smtClean="0">
                <a:solidFill>
                  <a:schemeClr val="accent5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卷</a:t>
            </a:r>
            <a:endParaRPr lang="en-US" altLang="zh-TW" sz="1600" dirty="0" smtClean="0">
              <a:solidFill>
                <a:schemeClr val="accent5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zh-TW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小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品方序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9451" y="3991062"/>
            <a:ext cx="267729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5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張</a:t>
            </a:r>
            <a:r>
              <a:rPr lang="zh-TW" altLang="en-US" sz="1600" dirty="0">
                <a:solidFill>
                  <a:schemeClr val="accent5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仲景辨傷寒幷方有九</a:t>
            </a:r>
            <a:r>
              <a:rPr lang="zh-TW" altLang="en-US" sz="1600" dirty="0" smtClean="0">
                <a:solidFill>
                  <a:schemeClr val="accent5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卷</a:t>
            </a:r>
            <a:endParaRPr lang="en-US" altLang="zh-TW" sz="1600" dirty="0" smtClean="0">
              <a:solidFill>
                <a:schemeClr val="accent5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小品方序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01032" y="1090225"/>
            <a:ext cx="20635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accent5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張仲景方十五卷</a:t>
            </a:r>
            <a:endParaRPr lang="en-US" altLang="ko-KR" sz="1600" dirty="0" smtClean="0">
              <a:solidFill>
                <a:schemeClr val="accent5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隋書 經籍志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60289" y="4917470"/>
            <a:ext cx="25115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accent5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張仲景療婦人方二卷</a:t>
            </a:r>
            <a:endParaRPr lang="en-US" altLang="ko-KR" sz="1600" dirty="0" smtClean="0">
              <a:solidFill>
                <a:schemeClr val="accent5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隋書 經籍志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6162" y="4655860"/>
            <a:ext cx="22238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5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張</a:t>
            </a:r>
            <a:r>
              <a:rPr lang="zh-TW" altLang="en-US" sz="1600" dirty="0">
                <a:solidFill>
                  <a:schemeClr val="accent5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仲景辨傷寒十</a:t>
            </a:r>
            <a:r>
              <a:rPr lang="zh-TW" altLang="en-US" sz="1600" dirty="0" smtClean="0">
                <a:solidFill>
                  <a:schemeClr val="accent5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卷</a:t>
            </a:r>
            <a:endParaRPr lang="en-US" altLang="zh-TW" sz="1600" dirty="0" smtClean="0">
              <a:solidFill>
                <a:schemeClr val="accent5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隋書 經籍志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30323" y="1658846"/>
            <a:ext cx="22049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5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張</a:t>
            </a:r>
            <a:r>
              <a:rPr lang="zh-TW" altLang="en-US" sz="1600" dirty="0">
                <a:solidFill>
                  <a:schemeClr val="accent5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仲景評病要方一</a:t>
            </a:r>
            <a:r>
              <a:rPr lang="zh-TW" altLang="en-US" sz="1600" dirty="0" smtClean="0">
                <a:solidFill>
                  <a:schemeClr val="accent5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卷</a:t>
            </a:r>
            <a:endParaRPr lang="en-US" altLang="zh-TW" sz="1600" dirty="0" smtClean="0">
              <a:solidFill>
                <a:schemeClr val="accent5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隋書 經籍志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6782" y="2224186"/>
            <a:ext cx="29120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accent5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張仲景藥方十五卷</a:t>
            </a:r>
            <a:r>
              <a:rPr lang="en-US" altLang="ko-KR" sz="1600" dirty="0" smtClean="0">
                <a:solidFill>
                  <a:schemeClr val="accent5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accent5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王叔和撰</a:t>
            </a:r>
            <a:r>
              <a:rPr lang="en-US" altLang="ko-KR" sz="1600" dirty="0" smtClean="0">
                <a:solidFill>
                  <a:schemeClr val="accent5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舊唐書 經籍志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22090" y="2996661"/>
            <a:ext cx="282146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600" dirty="0">
                <a:solidFill>
                  <a:schemeClr val="accent5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王叔和張仲景藥方十五</a:t>
            </a:r>
            <a:r>
              <a:rPr lang="zh-TW" altLang="en-US" sz="1600" dirty="0" smtClean="0">
                <a:solidFill>
                  <a:schemeClr val="accent5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卷</a:t>
            </a:r>
            <a:endParaRPr lang="en-US" altLang="zh-TW" sz="1600" dirty="0" smtClean="0">
              <a:solidFill>
                <a:schemeClr val="accent5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新唐書 藝文志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55030" y="5300794"/>
            <a:ext cx="1826141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5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又</a:t>
            </a:r>
            <a:r>
              <a:rPr lang="zh-TW" altLang="en-US" sz="1600" dirty="0">
                <a:solidFill>
                  <a:schemeClr val="accent5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傷寒卒病論十</a:t>
            </a:r>
            <a:r>
              <a:rPr lang="zh-TW" altLang="en-US" sz="1600" dirty="0" smtClean="0">
                <a:solidFill>
                  <a:schemeClr val="accent5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卷</a:t>
            </a:r>
            <a:endParaRPr lang="en-US" altLang="zh-TW" sz="1600" dirty="0" smtClean="0">
              <a:solidFill>
                <a:schemeClr val="accent5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新唐書 藝文志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63630" y="3929172"/>
            <a:ext cx="110799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accent5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金匱</a:t>
            </a:r>
            <a:endParaRPr lang="en-US" altLang="ko-KR" sz="1600" dirty="0" smtClean="0">
              <a:solidFill>
                <a:schemeClr val="accent5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肘後備急方序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17757" y="4563527"/>
            <a:ext cx="139974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accent5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金匱玉函</a:t>
            </a:r>
            <a:r>
              <a:rPr lang="en-US" altLang="ko-KR" sz="1600" dirty="0">
                <a:solidFill>
                  <a:schemeClr val="accent5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1600" dirty="0">
                <a:solidFill>
                  <a:schemeClr val="accent5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方</a:t>
            </a:r>
            <a:r>
              <a:rPr lang="en-US" altLang="ko-KR" sz="1600" dirty="0" smtClean="0">
                <a:solidFill>
                  <a:schemeClr val="accent5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證類本草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8185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208"/>
          <p:cNvSpPr txBox="1"/>
          <p:nvPr/>
        </p:nvSpPr>
        <p:spPr>
          <a:xfrm>
            <a:off x="0" y="44484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Arial Black" panose="020B0A04020102020204" pitchFamily="34" charset="0"/>
              </a:rPr>
              <a:t>Summary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130821" y="3330694"/>
            <a:ext cx="1056640" cy="1087120"/>
          </a:xfrm>
          <a:prstGeom prst="roundRect">
            <a:avLst>
              <a:gd name="adj" fmla="val 9196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傷寒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694910" y="2645859"/>
            <a:ext cx="1518808" cy="1360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寒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422122" y="4203382"/>
            <a:ext cx="1087120" cy="1056640"/>
            <a:chOff x="6422122" y="4203382"/>
            <a:chExt cx="1087120" cy="1056640"/>
          </a:xfrm>
        </p:grpSpPr>
        <p:sp>
          <p:nvSpPr>
            <p:cNvPr id="8" name="모서리가 둥근 직사각형 7"/>
            <p:cNvSpPr/>
            <p:nvPr/>
          </p:nvSpPr>
          <p:spPr>
            <a:xfrm rot="2770309">
              <a:off x="6437362" y="4188142"/>
              <a:ext cx="1056640" cy="1087120"/>
            </a:xfrm>
            <a:prstGeom prst="roundRect">
              <a:avLst>
                <a:gd name="adj" fmla="val 9196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6636823" y="4554806"/>
              <a:ext cx="64633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溫病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모서리가 둥근 직사각형 3"/>
          <p:cNvSpPr/>
          <p:nvPr/>
        </p:nvSpPr>
        <p:spPr>
          <a:xfrm>
            <a:off x="3918633" y="2668894"/>
            <a:ext cx="3955367" cy="2969905"/>
          </a:xfrm>
          <a:prstGeom prst="round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44281" y="2140574"/>
            <a:ext cx="3955367" cy="296990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48865" y="1726146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寒邪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20189" y="2220068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열성 전염병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28541" y="2985393"/>
            <a:ext cx="94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熱病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09479" y="3256194"/>
            <a:ext cx="94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時氣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97877" y="4870889"/>
            <a:ext cx="94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瘟疫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735781" y="382772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疫癘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83005" y="439849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四時傷寒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28465" y="223143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內傷挾外感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909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허준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593" y="2821851"/>
            <a:ext cx="1609142" cy="190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http://www.newscj.com/news/photo/201106/84868_67783_41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862" y="3093609"/>
            <a:ext cx="1782527" cy="137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ever에 대한 이미지 검색결과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1" r="16530"/>
          <a:stretch/>
        </p:blipFill>
        <p:spPr bwMode="auto">
          <a:xfrm>
            <a:off x="816772" y="2993866"/>
            <a:ext cx="1470612" cy="138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16772" y="2426906"/>
            <a:ext cx="1521222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Real </a:t>
            </a:r>
            <a:r>
              <a:rPr lang="en-US" altLang="ko-KR" dirty="0"/>
              <a:t>world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765553" y="2421741"/>
            <a:ext cx="1521222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Observer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815554" y="2421741"/>
            <a:ext cx="1521222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Record</a:t>
            </a:r>
            <a:endParaRPr lang="ko-KR" altLang="en-US" dirty="0"/>
          </a:p>
        </p:txBody>
      </p:sp>
      <p:sp>
        <p:nvSpPr>
          <p:cNvPr id="12" name="순서도: 대체 처리 11"/>
          <p:cNvSpPr/>
          <p:nvPr/>
        </p:nvSpPr>
        <p:spPr>
          <a:xfrm>
            <a:off x="816772" y="4668275"/>
            <a:ext cx="1521222" cy="442674"/>
          </a:xfrm>
          <a:prstGeom prst="flowChartAlternate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傷寒</a:t>
            </a:r>
            <a:endParaRPr lang="ko-KR" altLang="en-US" dirty="0"/>
          </a:p>
        </p:txBody>
      </p:sp>
      <p:sp>
        <p:nvSpPr>
          <p:cNvPr id="13" name="순서도: 대체 처리 12"/>
          <p:cNvSpPr/>
          <p:nvPr/>
        </p:nvSpPr>
        <p:spPr>
          <a:xfrm>
            <a:off x="3721593" y="4667557"/>
            <a:ext cx="1521222" cy="442674"/>
          </a:xfrm>
          <a:prstGeom prst="flowChartAlternate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仲景</a:t>
            </a:r>
            <a:endParaRPr lang="ko-KR" altLang="en-US" dirty="0"/>
          </a:p>
        </p:txBody>
      </p:sp>
      <p:sp>
        <p:nvSpPr>
          <p:cNvPr id="14" name="순서도: 대체 처리 13"/>
          <p:cNvSpPr/>
          <p:nvPr/>
        </p:nvSpPr>
        <p:spPr>
          <a:xfrm>
            <a:off x="6815554" y="4667557"/>
            <a:ext cx="1521222" cy="442674"/>
          </a:xfrm>
          <a:prstGeom prst="flowChartAlternate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傷寒論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>
            <a:off x="2943335" y="3621576"/>
            <a:ext cx="403723" cy="486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5705270" y="3621576"/>
            <a:ext cx="403723" cy="486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0" y="44484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傷寒 </a:t>
            </a:r>
            <a:r>
              <a:rPr lang="en-US" altLang="ko-KR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vs </a:t>
            </a:r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傷寒論</a:t>
            </a: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13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7200" y="1680521"/>
            <a:ext cx="8229600" cy="47285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傷寒學 </a:t>
            </a:r>
            <a:r>
              <a:rPr lang="en-US" altLang="ko-KR" dirty="0" smtClean="0"/>
              <a:t>: ‘</a:t>
            </a:r>
            <a:r>
              <a:rPr lang="ko-KR" altLang="en-US" dirty="0" smtClean="0"/>
              <a:t>傷寒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이라는 질병에 대한 탐구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상한론이</a:t>
            </a:r>
            <a:r>
              <a:rPr lang="ko-KR" altLang="en-US" dirty="0" smtClean="0"/>
              <a:t> 상한을 치료하는 유일한 해결책은 아니었다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 smtClean="0"/>
              <a:t>Ex) </a:t>
            </a:r>
            <a:r>
              <a:rPr lang="ko-KR" altLang="en-US" sz="1600" dirty="0" err="1" smtClean="0"/>
              <a:t>태평성혜방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100</a:t>
            </a:r>
            <a:r>
              <a:rPr lang="ko-KR" altLang="en-US" sz="1600" dirty="0" smtClean="0"/>
              <a:t>권 中 傷寒은 </a:t>
            </a:r>
            <a:r>
              <a:rPr lang="en-US" altLang="ko-KR" sz="1600" dirty="0" smtClean="0"/>
              <a:t>08-14, </a:t>
            </a:r>
            <a:r>
              <a:rPr lang="ko-KR" altLang="en-US" sz="1600" dirty="0" smtClean="0"/>
              <a:t>이 가운데순화본은 </a:t>
            </a:r>
            <a:r>
              <a:rPr lang="en-US" altLang="ko-KR" sz="1600" dirty="0" smtClean="0"/>
              <a:t>08</a:t>
            </a:r>
            <a:r>
              <a:rPr lang="ko-KR" altLang="en-US" sz="1600" dirty="0" smtClean="0"/>
              <a:t>권만 해당함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傷寒論學 </a:t>
            </a:r>
            <a:r>
              <a:rPr lang="en-US" altLang="ko-KR" dirty="0" smtClean="0"/>
              <a:t>: ‘</a:t>
            </a:r>
            <a:r>
              <a:rPr lang="ko-KR" altLang="en-US" dirty="0" smtClean="0"/>
              <a:t>傷寒論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이라는 텍스트에 대한 탐구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텍스트 자체에 대한 이해</a:t>
            </a:r>
            <a:r>
              <a:rPr lang="en-US" altLang="ko-KR" dirty="0" smtClean="0"/>
              <a:t>		( </a:t>
            </a:r>
            <a:r>
              <a:rPr lang="ko-KR" altLang="en-US" dirty="0" err="1" smtClean="0"/>
              <a:t>서지적</a:t>
            </a:r>
            <a:r>
              <a:rPr lang="ko-KR" altLang="en-US" dirty="0" smtClean="0"/>
              <a:t> 접근</a:t>
            </a:r>
            <a:r>
              <a:rPr lang="en-US" altLang="ko-KR" dirty="0" smtClean="0"/>
              <a:t> 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텍스트 내용의 해석</a:t>
            </a:r>
            <a:r>
              <a:rPr lang="en-US" altLang="ko-KR" dirty="0" smtClean="0"/>
              <a:t>			</a:t>
            </a:r>
            <a:r>
              <a:rPr lang="ko-KR" altLang="en-US" i="1" dirty="0" smtClean="0">
                <a:solidFill>
                  <a:schemeClr val="accent2"/>
                </a:solidFill>
              </a:rPr>
              <a:t>注解傷寒論</a:t>
            </a:r>
            <a:endParaRPr lang="en-US" altLang="ko-KR" i="1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질병과 병증에 대한 이해 </a:t>
            </a:r>
            <a:r>
              <a:rPr lang="en-US" altLang="ko-KR" dirty="0"/>
              <a:t>	</a:t>
            </a:r>
            <a:r>
              <a:rPr lang="ko-KR" altLang="en-US" i="1" dirty="0" smtClean="0">
                <a:solidFill>
                  <a:schemeClr val="accent2"/>
                </a:solidFill>
              </a:rPr>
              <a:t>傷寒明理論</a:t>
            </a:r>
            <a:endParaRPr lang="en-US" altLang="ko-KR" i="1" dirty="0" smtClean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처방에 대한 이해</a:t>
            </a:r>
            <a:r>
              <a:rPr lang="en-US" altLang="ko-KR" dirty="0" smtClean="0"/>
              <a:t>			</a:t>
            </a:r>
            <a:r>
              <a:rPr lang="ko-KR" altLang="en-US" i="1" dirty="0" smtClean="0">
                <a:solidFill>
                  <a:schemeClr val="accent2"/>
                </a:solidFill>
              </a:rPr>
              <a:t>傷寒類方</a:t>
            </a:r>
            <a:r>
              <a:rPr lang="en-US" altLang="ko-KR" i="1" dirty="0" smtClean="0">
                <a:solidFill>
                  <a:schemeClr val="accent2"/>
                </a:solidFill>
              </a:rPr>
              <a:t>, </a:t>
            </a:r>
            <a:r>
              <a:rPr lang="ko-KR" altLang="en-US" i="1" dirty="0">
                <a:solidFill>
                  <a:schemeClr val="accent2"/>
                </a:solidFill>
              </a:rPr>
              <a:t>類聚方</a:t>
            </a:r>
            <a:endParaRPr lang="en-US" altLang="ko-KR" i="1" dirty="0" smtClean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본초에 대한 이해</a:t>
            </a:r>
            <a:r>
              <a:rPr lang="en-US" altLang="ko-KR" dirty="0" smtClean="0"/>
              <a:t>			</a:t>
            </a:r>
            <a:r>
              <a:rPr lang="ko-KR" altLang="en-US" i="1" dirty="0" smtClean="0">
                <a:solidFill>
                  <a:schemeClr val="accent2"/>
                </a:solidFill>
              </a:rPr>
              <a:t>藥徵</a:t>
            </a:r>
            <a:r>
              <a:rPr lang="en-US" altLang="ko-KR" i="1" dirty="0" smtClean="0">
                <a:solidFill>
                  <a:schemeClr val="accent2"/>
                </a:solidFill>
              </a:rPr>
              <a:t>, </a:t>
            </a:r>
            <a:r>
              <a:rPr lang="ko-KR" altLang="en-US" i="1" dirty="0">
                <a:solidFill>
                  <a:schemeClr val="accent2"/>
                </a:solidFill>
              </a:rPr>
              <a:t>本經疏證</a:t>
            </a:r>
            <a:endParaRPr lang="en-US" altLang="ko-KR" i="1" dirty="0" smtClean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600" dirty="0"/>
          </a:p>
        </p:txBody>
      </p:sp>
    </p:spTree>
    <p:extLst>
      <p:ext uri="{BB962C8B-B14F-4D97-AF65-F5344CB8AC3E}">
        <p14:creationId xmlns:p14="http://schemas.microsoft.com/office/powerpoint/2010/main" val="2335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6692180" y="2145775"/>
            <a:ext cx="1940493" cy="1346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/>
              <a:t>현상으로서</a:t>
            </a:r>
            <a:endParaRPr lang="en-US" altLang="ko-KR" sz="1100" dirty="0"/>
          </a:p>
          <a:p>
            <a:pPr algn="ctr">
              <a:lnSpc>
                <a:spcPct val="150000"/>
              </a:lnSpc>
            </a:pPr>
            <a:r>
              <a:rPr lang="ko-KR" altLang="en-US" sz="1100" dirty="0"/>
              <a:t>傷寒이라는</a:t>
            </a:r>
            <a:endParaRPr lang="en-US" altLang="ko-KR" sz="1100" dirty="0"/>
          </a:p>
          <a:p>
            <a:pPr algn="ctr">
              <a:lnSpc>
                <a:spcPct val="150000"/>
              </a:lnSpc>
            </a:pPr>
            <a:r>
              <a:rPr lang="ko-KR" altLang="en-US" sz="1100" dirty="0"/>
              <a:t>疾病에 대한 </a:t>
            </a:r>
            <a:r>
              <a:rPr lang="ko-KR" altLang="en-US" sz="1100" dirty="0" smtClean="0"/>
              <a:t>고찰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1990061" y="1342767"/>
            <a:ext cx="2059459" cy="4135395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182842" y="1342767"/>
            <a:ext cx="2059459" cy="413539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6835" y="2145775"/>
            <a:ext cx="5756477" cy="134688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82842" y="5253660"/>
            <a:ext cx="2059459" cy="1353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100"/>
            </a:lvl1pPr>
          </a:lstStyle>
          <a:p>
            <a:r>
              <a:rPr lang="ko-KR" altLang="en-US" dirty="0"/>
              <a:t>史料로서의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傷寒論</a:t>
            </a:r>
            <a:r>
              <a:rPr lang="en-US" altLang="ko-KR" dirty="0"/>
              <a:t>”</a:t>
            </a:r>
            <a:r>
              <a:rPr lang="ko-KR" altLang="en-US" dirty="0"/>
              <a:t>이라는 </a:t>
            </a:r>
            <a:endParaRPr lang="en-US" altLang="ko-KR" dirty="0"/>
          </a:p>
          <a:p>
            <a:r>
              <a:rPr lang="ko-KR" altLang="en-US" dirty="0"/>
              <a:t>書物에 대한 고찰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6692731" y="5321566"/>
            <a:ext cx="22365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일반적으로</a:t>
            </a:r>
            <a:endParaRPr lang="en-US" altLang="ko-KR" sz="1400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생각하는</a:t>
            </a:r>
            <a:endParaRPr lang="en-US" altLang="ko-KR" sz="1400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상한론</a:t>
            </a:r>
            <a:r>
              <a:rPr lang="ko-KR" altLang="en-US" sz="1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학습의</a:t>
            </a:r>
            <a:endParaRPr lang="en-US" altLang="ko-KR" sz="1400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범위</a:t>
            </a:r>
            <a:endParaRPr lang="ko-KR" altLang="en-US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70580" y="2172406"/>
            <a:ext cx="461665" cy="12936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dirty="0" smtClean="0"/>
              <a:t>傷寒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82841" y="1547007"/>
            <a:ext cx="205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傷寒論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206834" y="3579304"/>
            <a:ext cx="5756477" cy="1346887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692179" y="3593682"/>
            <a:ext cx="1940494" cy="1343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100"/>
            </a:lvl1pPr>
          </a:lstStyle>
          <a:p>
            <a:r>
              <a:rPr lang="ko-KR" altLang="en-US" dirty="0"/>
              <a:t>현상으로서</a:t>
            </a:r>
            <a:endParaRPr lang="en-US" altLang="ko-KR" dirty="0"/>
          </a:p>
          <a:p>
            <a:r>
              <a:rPr lang="ko-KR" altLang="en-US" dirty="0"/>
              <a:t>傷寒 이외의 </a:t>
            </a:r>
            <a:endParaRPr lang="en-US" altLang="ko-KR" dirty="0"/>
          </a:p>
          <a:p>
            <a:r>
              <a:rPr lang="ko-KR" altLang="en-US" dirty="0"/>
              <a:t>疾病에 대한 고찰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275431" y="2240476"/>
            <a:ext cx="1879288" cy="2570206"/>
          </a:xfrm>
          <a:prstGeom prst="roundRect">
            <a:avLst>
              <a:gd name="adj" fmla="val 9662"/>
            </a:avLst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516878" y="2779759"/>
            <a:ext cx="14386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상한론</a:t>
            </a:r>
            <a:r>
              <a:rPr lang="ko-KR" altLang="en-US" sz="1100" dirty="0" smtClean="0"/>
              <a:t> 처방으로 상한을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치료하는 방법</a:t>
            </a:r>
            <a:endParaRPr lang="ko-KR" alt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4516878" y="3624825"/>
            <a:ext cx="14386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상한론</a:t>
            </a:r>
            <a:r>
              <a:rPr lang="ko-KR" altLang="en-US" sz="1100" dirty="0" smtClean="0"/>
              <a:t> 처방으로 상한 이외의 질병을 치료하는 방법</a:t>
            </a:r>
            <a:endParaRPr lang="ko-KR" altLang="en-US" sz="1100" dirty="0"/>
          </a:p>
        </p:txBody>
      </p:sp>
      <p:pic>
        <p:nvPicPr>
          <p:cNvPr id="1028" name="Picture 4" descr="arrow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1112" flipV="1">
            <a:off x="5676352" y="4229908"/>
            <a:ext cx="1557624" cy="172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990061" y="5253660"/>
            <a:ext cx="2059459" cy="1353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100"/>
            </a:lvl1pPr>
          </a:lstStyle>
          <a:p>
            <a:r>
              <a:rPr lang="ko-KR" altLang="en-US" dirty="0"/>
              <a:t>史料로서의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傷寒論</a:t>
            </a:r>
            <a:r>
              <a:rPr lang="en-US" altLang="ko-KR" dirty="0"/>
              <a:t>” </a:t>
            </a:r>
            <a:r>
              <a:rPr lang="ko-KR" altLang="en-US" dirty="0"/>
              <a:t>이외 </a:t>
            </a:r>
            <a:endParaRPr lang="en-US" altLang="ko-KR" dirty="0"/>
          </a:p>
          <a:p>
            <a:r>
              <a:rPr lang="ko-KR" altLang="en-US" dirty="0"/>
              <a:t>書物에 대한 고찰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1990061" y="678067"/>
            <a:ext cx="425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관찰 기록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959" y="2172406"/>
            <a:ext cx="615553" cy="27537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질병 치료</a:t>
            </a:r>
            <a:endParaRPr lang="ko-KR" altLang="en-US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67575" y="3605935"/>
            <a:ext cx="461665" cy="12936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dirty="0" smtClean="0"/>
              <a:t>雜病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070687" y="2238655"/>
            <a:ext cx="1879288" cy="1141268"/>
          </a:xfrm>
          <a:prstGeom prst="roundRect">
            <a:avLst>
              <a:gd name="adj" fmla="val 9662"/>
            </a:avLst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4" descr="arrow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22361" flipV="1">
            <a:off x="1614634" y="1454712"/>
            <a:ext cx="1156234" cy="128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760091" y="854510"/>
            <a:ext cx="11182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흔히 </a:t>
            </a:r>
            <a:endParaRPr lang="en-US" altLang="ko-KR" sz="1400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간과되는</a:t>
            </a:r>
            <a:endParaRPr lang="en-US" altLang="ko-KR" sz="1400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부분</a:t>
            </a:r>
            <a:endParaRPr lang="ko-KR" altLang="en-US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409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484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傷寒 인식</a:t>
            </a: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8365" y="1691097"/>
            <a:ext cx="8138983" cy="781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1400" b="1" u="sng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小品曰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古今相傳. 稱傷寒爲難治之疾. 時行溫疫是毒病之氣. 而論治者. 不判傷寒與時行溫疫爲異氣耳. 云</a:t>
            </a:r>
            <a:r>
              <a:rPr lang="ko-KR" altLang="en-US" sz="1400" u="sng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傷寒是雅士之辭. 天行溫疫是田舍間號耳. 不說病之異同也.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8365" y="1383320"/>
            <a:ext cx="35381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chemeClr val="accent5"/>
                </a:solidFill>
                <a:hlinkClick r:id="rId2"/>
              </a:rPr>
              <a:t>備急千金要方卷第九傷寒上 &gt; 傷寒例第一 1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8365" y="2567204"/>
            <a:ext cx="8138983" cy="33424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1400" u="sng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考之衆經. 其實殊矣. 所宜不同. </a:t>
            </a:r>
            <a:r>
              <a:rPr lang="ko-KR" altLang="en-US" sz="1400" u="sng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方說宜辨. </a:t>
            </a:r>
            <a:endParaRPr lang="en-US" altLang="ko-KR" sz="1400" u="sng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… …</a:t>
            </a: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1400" u="sng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冬時嚴寒</a:t>
            </a:r>
            <a:r>
              <a:rPr lang="ko-KR" altLang="en-US" sz="1400" u="sng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萬類深藏. 君子周密. 則不傷於寒. 或觸冒之者. 乃爲傷寒耳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其傷於四時之氣. 皆能爲病. 而以傷寒爲毒者. 以其最爲殺厲之氣也. </a:t>
            </a:r>
            <a:endParaRPr lang="en-US" altLang="ko-KR" sz="1400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1400" u="sng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中而即病</a:t>
            </a:r>
            <a:r>
              <a:rPr lang="ko-KR" altLang="en-US" sz="1400" u="sng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名曰傷寒.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en-US" altLang="ko-KR" sz="1400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1400" u="sng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不即病者</a:t>
            </a:r>
            <a:r>
              <a:rPr lang="ko-KR" altLang="en-US" sz="1400" u="sng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其寒毒藏於肌骨中. 至春變爲溫病. 至夏變爲暑病. 暑病熱極. 重於溫也. 是以辛苦之人. 春夏多溫病熱病者. 皆由冬時觸冒寒冷之所致. </a:t>
            </a:r>
            <a:r>
              <a:rPr lang="ko-KR" altLang="en-US" sz="1400" u="sng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非時行之氣也.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en-US" altLang="ko-KR" sz="1400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endParaRPr lang="en-US" altLang="ko-KR" sz="600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1400" u="sng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凡時行者</a:t>
            </a:r>
            <a:r>
              <a:rPr lang="ko-KR" altLang="en-US" sz="1400" u="sng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是春時應暖而反大寒. 夏時應熱而反大冷. 秋時應涼而反大熱. 冬時應寒而反大溫. </a:t>
            </a:r>
            <a:r>
              <a:rPr lang="ko-KR" altLang="en-US" sz="1400" u="sng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此非其時而有其氣. 是以一歲之中. 病無長少. 多相似者. 此則時行之氣也.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8365" y="5909657"/>
            <a:ext cx="5339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※ </a:t>
            </a:r>
            <a:r>
              <a:rPr lang="en-US" altLang="ko-KR" sz="1050" dirty="0" smtClean="0"/>
              <a:t>“</a:t>
            </a:r>
            <a:r>
              <a:rPr lang="ko-KR" altLang="en-US" sz="1050" dirty="0" smtClean="0"/>
              <a:t>冬時嚴寒</a:t>
            </a:r>
            <a:r>
              <a:rPr lang="en-US" altLang="ko-KR" sz="1050" dirty="0" smtClean="0"/>
              <a:t>” </a:t>
            </a:r>
            <a:r>
              <a:rPr lang="ko-KR" altLang="en-US" sz="1050" dirty="0" smtClean="0"/>
              <a:t>이하는 ［</a:t>
            </a:r>
            <a:r>
              <a:rPr lang="ko-KR" altLang="en-US" sz="1050" dirty="0" err="1" smtClean="0"/>
              <a:t>송본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상한론</a:t>
            </a:r>
            <a:r>
              <a:rPr lang="ko-KR" altLang="en-US" sz="1050" dirty="0" smtClean="0"/>
              <a:t> </a:t>
            </a:r>
            <a:r>
              <a:rPr lang="zh-TW" altLang="en-US" sz="1050" dirty="0" smtClean="0"/>
              <a:t>第</a:t>
            </a:r>
            <a:r>
              <a:rPr lang="zh-TW" altLang="en-US" sz="1050" dirty="0"/>
              <a:t>二 </a:t>
            </a:r>
            <a:r>
              <a:rPr lang="en-US" altLang="zh-TW" sz="1050" dirty="0"/>
              <a:t>&gt; </a:t>
            </a:r>
            <a:r>
              <a:rPr lang="zh-TW" altLang="en-US" sz="1050" dirty="0"/>
              <a:t>傷寒例第三 </a:t>
            </a:r>
            <a:r>
              <a:rPr lang="en-US" altLang="zh-TW" sz="1050" dirty="0" smtClean="0"/>
              <a:t>1</a:t>
            </a:r>
            <a:r>
              <a:rPr lang="ko-KR" altLang="en-US" sz="1050" dirty="0" smtClean="0"/>
              <a:t>］의 내용과 같음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16933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94496" y="2918893"/>
            <a:ext cx="8138984" cy="14711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加以古之經方言多雅奧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以利爲滯下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以蹶爲腳氣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以淋爲癃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以實爲秘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zh-TW" altLang="en-US" sz="1400" u="sng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以天行爲傷寒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以白虎爲歷節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以膈氣爲膏肓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以喘嗽爲咳逆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以強直爲痙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以不語爲癔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以緩縱爲痱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以怔忪爲悸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以痰爲飲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以黃爲癉諸如此類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而況病有數候相類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二病同名有者哉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宜其視</a:t>
            </a:r>
            <a:r>
              <a:rPr lang="ko-KR" altLang="en-US" sz="1400" u="sng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傷寒ㆍ中風ㆍ熱病ㆍ溫疫</a:t>
            </a:r>
            <a:r>
              <a:rPr lang="en-US" altLang="ko-KR" sz="1400" u="sng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u="sng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通曰傷寒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膚脹ㆍ鼓脹ㆍ腸覃ㆍ石瘕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率爲水氣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4496" y="2635267"/>
            <a:ext cx="40254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備急千金要方卷第一序例 </a:t>
            </a:r>
            <a:r>
              <a:rPr lang="en-US" altLang="zh-TW" sz="1400" dirty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&gt; </a:t>
            </a:r>
            <a:r>
              <a:rPr lang="zh-TW" altLang="en-US" sz="1400" dirty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新校備急千金要方例</a:t>
            </a:r>
            <a:endParaRPr lang="ko-KR" altLang="en-US" sz="1400" dirty="0">
              <a:solidFill>
                <a:schemeClr val="accent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496" y="4390065"/>
            <a:ext cx="5339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※ </a:t>
            </a:r>
            <a:r>
              <a:rPr lang="ko-KR" altLang="en-US" sz="1050" dirty="0" smtClean="0"/>
              <a:t>宋 </a:t>
            </a:r>
            <a:r>
              <a:rPr lang="ko-KR" altLang="en-US" sz="1050" dirty="0" err="1" smtClean="0"/>
              <a:t>교정의서국</a:t>
            </a:r>
            <a:r>
              <a:rPr lang="ko-KR" altLang="en-US" sz="1050" dirty="0" smtClean="0"/>
              <a:t> 교정 時 삽입 내용</a:t>
            </a:r>
            <a:endParaRPr lang="ko-KR" altLang="en-US" sz="1050" dirty="0"/>
          </a:p>
        </p:txBody>
      </p:sp>
      <p:sp>
        <p:nvSpPr>
          <p:cNvPr id="5" name="직사각형 4"/>
          <p:cNvSpPr/>
          <p:nvPr/>
        </p:nvSpPr>
        <p:spPr>
          <a:xfrm>
            <a:off x="494496" y="1034252"/>
            <a:ext cx="8138983" cy="1423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（</a:t>
            </a:r>
            <a:r>
              <a:rPr lang="zh-TW" altLang="en-US" sz="1400" u="sng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此方兼療傷寒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，爲題</a:t>
            </a:r>
            <a:r>
              <a:rPr lang="ko-KR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云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天行，所以入天行部）</a:t>
            </a:r>
            <a:endParaRPr lang="en-US" altLang="zh-TW" sz="1400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許仁則</a:t>
            </a:r>
            <a:r>
              <a:rPr lang="ko-KR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云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，</a:t>
            </a:r>
            <a:r>
              <a:rPr lang="zh-TW" altLang="en-US" sz="1400" u="sng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此病方家呼爲傷寒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，有二種，有陰有陽，陰傷寒者反於陽是也。陽傷寒狀，表裏相應，心熱則口幹苦，</a:t>
            </a:r>
            <a:r>
              <a:rPr lang="en-US" altLang="zh-TW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… … </a:t>
            </a:r>
            <a:r>
              <a:rPr lang="zh-TW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反此者，乃陰傷寒。夫傷寒者，則爲寒所傷也，寒生陰，陰主殺，凡人陰陽調則無病。氣旣爲寒所傷，便致斯疾也。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4496" y="726475"/>
            <a:ext cx="27286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5"/>
                </a:solidFill>
              </a:rPr>
              <a:t>外臺秘要 卷第三 &gt; 天行病方七首</a:t>
            </a:r>
          </a:p>
        </p:txBody>
      </p:sp>
    </p:spTree>
    <p:extLst>
      <p:ext uri="{BB962C8B-B14F-4D97-AF65-F5344CB8AC3E}">
        <p14:creationId xmlns:p14="http://schemas.microsoft.com/office/powerpoint/2010/main" val="3218691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57200" y="1680521"/>
            <a:ext cx="8229600" cy="47285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 傷寒과 天行病이 같은 것인지 아닌지 학설이 </a:t>
            </a:r>
            <a:r>
              <a:rPr lang="ko-KR" altLang="en-US" dirty="0" smtClean="0"/>
              <a:t>나뉘지만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小品方</a:t>
            </a:r>
            <a:r>
              <a:rPr lang="en-US" altLang="ko-KR" dirty="0"/>
              <a:t>(4C)</a:t>
            </a:r>
            <a:r>
              <a:rPr lang="ko-KR" altLang="en-US" dirty="0"/>
              <a:t>에서는 傷寒과 天行溫疫을 동일한 것으로 인식함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千金要方</a:t>
            </a:r>
            <a:r>
              <a:rPr lang="en-US" altLang="ko-KR" dirty="0"/>
              <a:t>(7C)</a:t>
            </a:r>
            <a:r>
              <a:rPr lang="ko-KR" altLang="en-US" dirty="0"/>
              <a:t>에서는 양자를 구분하여 설명함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外臺秘要</a:t>
            </a:r>
            <a:r>
              <a:rPr lang="en-US" altLang="ko-KR" dirty="0"/>
              <a:t>(8C), </a:t>
            </a:r>
            <a:r>
              <a:rPr lang="ko-KR" altLang="en-US" dirty="0"/>
              <a:t>許仁則</a:t>
            </a:r>
            <a:r>
              <a:rPr lang="en-US" altLang="ko-KR" dirty="0"/>
              <a:t>(8C)</a:t>
            </a:r>
            <a:r>
              <a:rPr lang="ko-KR" altLang="en-US" dirty="0"/>
              <a:t>는 天行病을 傷寒과 동일시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다음과 같은 이유로 天行病과의 비교 속에서 인식됨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집단발병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높은 </a:t>
            </a:r>
            <a:r>
              <a:rPr lang="ko-KR" altLang="en-US" dirty="0" smtClean="0"/>
              <a:t>치사율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sz="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치료 방법에서도 분명한 차이가 없었던 것으로 보임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998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44484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상한의 풍경</a:t>
            </a: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66" y="3689521"/>
            <a:ext cx="7524267" cy="31037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7"/>
          <a:stretch/>
        </p:blipFill>
        <p:spPr>
          <a:xfrm>
            <a:off x="809866" y="1851428"/>
            <a:ext cx="3918087" cy="16817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9" r="5553"/>
          <a:stretch/>
        </p:blipFill>
        <p:spPr>
          <a:xfrm>
            <a:off x="4852258" y="1851428"/>
            <a:ext cx="3481875" cy="16749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1503173"/>
            <a:ext cx="338554" cy="521890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000" dirty="0" smtClean="0"/>
              <a:t>Ref: </a:t>
            </a:r>
            <a:r>
              <a:rPr lang="ko-KR" altLang="en-US" sz="1000" dirty="0" smtClean="0"/>
              <a:t>영화 </a:t>
            </a:r>
            <a:r>
              <a:rPr lang="ko-KR" altLang="en-US" sz="1000" dirty="0" err="1" smtClean="0"/>
              <a:t>적벽대전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中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5303249" y="1604511"/>
            <a:ext cx="741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화타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163646" y="1602933"/>
            <a:ext cx="741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조조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8334133" y="5033484"/>
            <a:ext cx="369332" cy="10297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j-ea"/>
                <a:ea typeface="+mj-ea"/>
              </a:rPr>
              <a:t>竄視 </a:t>
            </a:r>
            <a:r>
              <a:rPr lang="en-US" altLang="ko-KR" sz="1200" dirty="0" smtClean="0">
                <a:latin typeface="+mj-ea"/>
                <a:ea typeface="+mj-ea"/>
              </a:rPr>
              <a:t>/ </a:t>
            </a:r>
            <a:r>
              <a:rPr lang="ko-KR" altLang="en-US" sz="1200" dirty="0" smtClean="0">
                <a:latin typeface="+mj-ea"/>
                <a:ea typeface="+mj-ea"/>
              </a:rPr>
              <a:t>直視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9865" y="1602934"/>
            <a:ext cx="3918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altLang="ko-KR" dirty="0"/>
              <a:t>AD 208</a:t>
            </a:r>
            <a:r>
              <a:rPr lang="ko-KR" altLang="en-US" dirty="0"/>
              <a:t>년 경</a:t>
            </a:r>
            <a:r>
              <a:rPr lang="en-US" altLang="ko-KR" dirty="0"/>
              <a:t>, </a:t>
            </a:r>
            <a:r>
              <a:rPr lang="ko-KR" altLang="en-US" dirty="0" err="1"/>
              <a:t>적벽대전</a:t>
            </a:r>
            <a:r>
              <a:rPr lang="ko-KR" altLang="en-US" dirty="0"/>
              <a:t> </a:t>
            </a:r>
            <a:r>
              <a:rPr lang="ko-KR" altLang="en-US" dirty="0" smtClean="0"/>
              <a:t>즈음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역병에 걸린 병사들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34133" y="3682775"/>
            <a:ext cx="369332" cy="10297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j-ea"/>
                <a:ea typeface="+mj-ea"/>
              </a:rPr>
              <a:t>發熱   神昏</a:t>
            </a:r>
            <a:endParaRPr lang="ko-KR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6879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15155" y="1538501"/>
            <a:ext cx="3377848" cy="516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상한조열흉만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傷寒潮熱胸滿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2000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4199" y="2475227"/>
            <a:ext cx="8239760" cy="7336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一官人得傷寒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諸醫多用發表之劑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潮熱升降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胸滿不睡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召我診之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脈沈伏緩滑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此未及治挾痰之毒熱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用大承氣湯加生地黃 三戔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日再服五貼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大勢似歇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主家甚喜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4199" y="3394613"/>
            <a:ext cx="8239760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어떤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관리가 상한을 앓게 되어 </a:t>
            </a:r>
            <a:r>
              <a:rPr lang="ko-KR" altLang="en-US" u="sng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여러 의원들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 땀내는 약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發表劑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]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을 많이 썼더니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조열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潮熱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 오르내리고 가슴이 그득하며 잠을 이루지 못하였다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en-US" altLang="ko-KR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나를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부르기에 진맥을 해보니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맥이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침복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沈伏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하고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완활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緩滑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하였다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이것은 담을 끼고 있는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독열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毒熱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을 제때 치료하지 않았기 때문이었다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2"/>
              </a:rPr>
              <a:t>대승기탕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2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2"/>
              </a:rPr>
              <a:t>大承氣湯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hlinkClick r:id="rId2"/>
              </a:rPr>
              <a:t>)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에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생지황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돈을 더하여 하루에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차례 먹여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5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첩을 썼더니 대세가 멎은 듯하였고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주인 집안에서는 매우 기뻐하였다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4484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상한의 풍경</a:t>
            </a: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79967" y="1553924"/>
            <a:ext cx="1914307" cy="474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hlinkClick r:id="rId3"/>
              </a:rPr>
              <a:t>《</a:t>
            </a: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  <a:hlinkClick r:id="rId3"/>
              </a:rPr>
              <a:t>傷寒經驗方</a:t>
            </a: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hlinkClick r:id="rId3"/>
              </a:rPr>
              <a:t>》</a:t>
            </a: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  <a:hlinkClick r:id="rId3"/>
              </a:rPr>
              <a:t> 中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1461</TotalTime>
  <Words>1612</Words>
  <Application>Microsoft Office PowerPoint</Application>
  <PresentationFormat>화면 슬라이드 쇼(4:3)</PresentationFormat>
  <Paragraphs>172</Paragraphs>
  <Slides>18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HY견명조</vt:lpstr>
      <vt:lpstr>HY신명조</vt:lpstr>
      <vt:lpstr>新細明體</vt:lpstr>
      <vt:lpstr>맑은 고딕</vt:lpstr>
      <vt:lpstr>함초롬바탕</vt:lpstr>
      <vt:lpstr>Arial</vt:lpstr>
      <vt:lpstr>Arial Black</vt:lpstr>
      <vt:lpstr>Calibri</vt:lpstr>
      <vt:lpstr>Calibri Light</vt:lpstr>
      <vt:lpstr>Wingdings</vt:lpstr>
      <vt:lpstr>Office 테마</vt:lpstr>
      <vt:lpstr>상한과 상한론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246</cp:revision>
  <dcterms:created xsi:type="dcterms:W3CDTF">2018-02-20T23:27:27Z</dcterms:created>
  <dcterms:modified xsi:type="dcterms:W3CDTF">2018-03-19T00:47:54Z</dcterms:modified>
</cp:coreProperties>
</file>