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23"/>
  </p:notesMasterIdLst>
  <p:sldIdLst>
    <p:sldId id="256" r:id="rId2"/>
    <p:sldId id="257" r:id="rId3"/>
    <p:sldId id="265" r:id="rId4"/>
    <p:sldId id="266" r:id="rId5"/>
    <p:sldId id="258" r:id="rId6"/>
    <p:sldId id="267" r:id="rId7"/>
    <p:sldId id="259" r:id="rId8"/>
    <p:sldId id="271" r:id="rId9"/>
    <p:sldId id="272" r:id="rId10"/>
    <p:sldId id="273" r:id="rId11"/>
    <p:sldId id="260" r:id="rId12"/>
    <p:sldId id="261" r:id="rId13"/>
    <p:sldId id="262" r:id="rId14"/>
    <p:sldId id="275" r:id="rId15"/>
    <p:sldId id="263" r:id="rId16"/>
    <p:sldId id="268" r:id="rId17"/>
    <p:sldId id="269" r:id="rId18"/>
    <p:sldId id="274" r:id="rId19"/>
    <p:sldId id="270"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016DB-02D4-420A-9ADF-A50F98894B3E}" v="1535" dt="2023-04-20T16:21:18.989"/>
    <p1510:client id="{A1292A0E-E0C6-4D36-AF9A-7E6BEDA6D66F}" v="599" dt="2023-04-20T15:29:20.721"/>
    <p1510:client id="{A4924C7F-B396-45C9-8C3D-47948A6371A7}" v="1" dt="2023-04-20T14:38:05.149"/>
    <p1510:client id="{C1CAF357-2297-4F5D-97C3-8F3905A38148}" v="12" dt="2023-04-20T17:11:53.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8A104-2F7B-40F9-8279-C9008D9BB97E}" type="datetimeFigureOut">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ECAE0-27BF-41ED-862C-C7343AD71387}" type="slidenum">
              <a:t>‹#›</a:t>
            </a:fld>
            <a:endParaRPr lang="en-US"/>
          </a:p>
        </p:txBody>
      </p:sp>
    </p:spTree>
    <p:extLst>
      <p:ext uri="{BB962C8B-B14F-4D97-AF65-F5344CB8AC3E}">
        <p14:creationId xmlns:p14="http://schemas.microsoft.com/office/powerpoint/2010/main" val="120270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Meer</a:t>
            </a:r>
          </a:p>
        </p:txBody>
      </p:sp>
      <p:sp>
        <p:nvSpPr>
          <p:cNvPr id="4" name="Slide Number Placeholder 3"/>
          <p:cNvSpPr>
            <a:spLocks noGrp="1"/>
          </p:cNvSpPr>
          <p:nvPr>
            <p:ph type="sldNum" sz="quarter" idx="5"/>
          </p:nvPr>
        </p:nvSpPr>
        <p:spPr/>
        <p:txBody>
          <a:bodyPr/>
          <a:lstStyle/>
          <a:p>
            <a:fld id="{791ECAE0-27BF-41ED-862C-C7343AD71387}" type="slidenum">
              <a:t>2</a:t>
            </a:fld>
            <a:endParaRPr lang="en-US"/>
          </a:p>
        </p:txBody>
      </p:sp>
    </p:spTree>
    <p:extLst>
      <p:ext uri="{BB962C8B-B14F-4D97-AF65-F5344CB8AC3E}">
        <p14:creationId xmlns:p14="http://schemas.microsoft.com/office/powerpoint/2010/main" val="22605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skip</a:t>
            </a:r>
          </a:p>
        </p:txBody>
      </p:sp>
      <p:sp>
        <p:nvSpPr>
          <p:cNvPr id="4" name="Slide Number Placeholder 3"/>
          <p:cNvSpPr>
            <a:spLocks noGrp="1"/>
          </p:cNvSpPr>
          <p:nvPr>
            <p:ph type="sldNum" sz="quarter" idx="5"/>
          </p:nvPr>
        </p:nvSpPr>
        <p:spPr/>
        <p:txBody>
          <a:bodyPr/>
          <a:lstStyle/>
          <a:p>
            <a:fld id="{791ECAE0-27BF-41ED-862C-C7343AD71387}" type="slidenum">
              <a:t>11</a:t>
            </a:fld>
            <a:endParaRPr lang="en-US"/>
          </a:p>
        </p:txBody>
      </p:sp>
    </p:spTree>
    <p:extLst>
      <p:ext uri="{BB962C8B-B14F-4D97-AF65-F5344CB8AC3E}">
        <p14:creationId xmlns:p14="http://schemas.microsoft.com/office/powerpoint/2010/main" val="202895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skip</a:t>
            </a:r>
          </a:p>
        </p:txBody>
      </p:sp>
      <p:sp>
        <p:nvSpPr>
          <p:cNvPr id="4" name="Slide Number Placeholder 3"/>
          <p:cNvSpPr>
            <a:spLocks noGrp="1"/>
          </p:cNvSpPr>
          <p:nvPr>
            <p:ph type="sldNum" sz="quarter" idx="5"/>
          </p:nvPr>
        </p:nvSpPr>
        <p:spPr/>
        <p:txBody>
          <a:bodyPr/>
          <a:lstStyle/>
          <a:p>
            <a:fld id="{791ECAE0-27BF-41ED-862C-C7343AD71387}" type="slidenum">
              <a:t>12</a:t>
            </a:fld>
            <a:endParaRPr lang="en-US"/>
          </a:p>
        </p:txBody>
      </p:sp>
    </p:spTree>
    <p:extLst>
      <p:ext uri="{BB962C8B-B14F-4D97-AF65-F5344CB8AC3E}">
        <p14:creationId xmlns:p14="http://schemas.microsoft.com/office/powerpoint/2010/main" val="224266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Meer</a:t>
            </a:r>
            <a:endParaRPr lang="en-US" dirty="0"/>
          </a:p>
        </p:txBody>
      </p:sp>
      <p:sp>
        <p:nvSpPr>
          <p:cNvPr id="4" name="Slide Number Placeholder 3"/>
          <p:cNvSpPr>
            <a:spLocks noGrp="1"/>
          </p:cNvSpPr>
          <p:nvPr>
            <p:ph type="sldNum" sz="quarter" idx="5"/>
          </p:nvPr>
        </p:nvSpPr>
        <p:spPr/>
        <p:txBody>
          <a:bodyPr/>
          <a:lstStyle/>
          <a:p>
            <a:fld id="{791ECAE0-27BF-41ED-862C-C7343AD71387}" type="slidenum">
              <a:t>13</a:t>
            </a:fld>
            <a:endParaRPr lang="en-US"/>
          </a:p>
        </p:txBody>
      </p:sp>
    </p:spTree>
    <p:extLst>
      <p:ext uri="{BB962C8B-B14F-4D97-AF65-F5344CB8AC3E}">
        <p14:creationId xmlns:p14="http://schemas.microsoft.com/office/powerpoint/2010/main" val="2140697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Meer</a:t>
            </a:r>
          </a:p>
        </p:txBody>
      </p:sp>
      <p:sp>
        <p:nvSpPr>
          <p:cNvPr id="4" name="Slide Number Placeholder 3"/>
          <p:cNvSpPr>
            <a:spLocks noGrp="1"/>
          </p:cNvSpPr>
          <p:nvPr>
            <p:ph type="sldNum" sz="quarter" idx="5"/>
          </p:nvPr>
        </p:nvSpPr>
        <p:spPr/>
        <p:txBody>
          <a:bodyPr/>
          <a:lstStyle/>
          <a:p>
            <a:fld id="{791ECAE0-27BF-41ED-862C-C7343AD71387}" type="slidenum">
              <a:t>14</a:t>
            </a:fld>
            <a:endParaRPr lang="en-US"/>
          </a:p>
        </p:txBody>
      </p:sp>
    </p:spTree>
    <p:extLst>
      <p:ext uri="{BB962C8B-B14F-4D97-AF65-F5344CB8AC3E}">
        <p14:creationId xmlns:p14="http://schemas.microsoft.com/office/powerpoint/2010/main" val="196557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Utsav</a:t>
            </a:r>
          </a:p>
        </p:txBody>
      </p:sp>
      <p:sp>
        <p:nvSpPr>
          <p:cNvPr id="4" name="Slide Number Placeholder 3"/>
          <p:cNvSpPr>
            <a:spLocks noGrp="1"/>
          </p:cNvSpPr>
          <p:nvPr>
            <p:ph type="sldNum" sz="quarter" idx="5"/>
          </p:nvPr>
        </p:nvSpPr>
        <p:spPr/>
        <p:txBody>
          <a:bodyPr/>
          <a:lstStyle/>
          <a:p>
            <a:fld id="{791ECAE0-27BF-41ED-862C-C7343AD71387}" type="slidenum">
              <a:t>15</a:t>
            </a:fld>
            <a:endParaRPr lang="en-US"/>
          </a:p>
        </p:txBody>
      </p:sp>
    </p:spTree>
    <p:extLst>
      <p:ext uri="{BB962C8B-B14F-4D97-AF65-F5344CB8AC3E}">
        <p14:creationId xmlns:p14="http://schemas.microsoft.com/office/powerpoint/2010/main" val="478196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Utsav</a:t>
            </a:r>
          </a:p>
          <a:p>
            <a:endParaRPr lang="en-US" dirty="0">
              <a:cs typeface="Calibri"/>
            </a:endParaRPr>
          </a:p>
        </p:txBody>
      </p:sp>
      <p:sp>
        <p:nvSpPr>
          <p:cNvPr id="4" name="Slide Number Placeholder 3"/>
          <p:cNvSpPr>
            <a:spLocks noGrp="1"/>
          </p:cNvSpPr>
          <p:nvPr>
            <p:ph type="sldNum" sz="quarter" idx="5"/>
          </p:nvPr>
        </p:nvSpPr>
        <p:spPr/>
        <p:txBody>
          <a:bodyPr/>
          <a:lstStyle/>
          <a:p>
            <a:fld id="{791ECAE0-27BF-41ED-862C-C7343AD71387}" type="slidenum">
              <a:t>16</a:t>
            </a:fld>
            <a:endParaRPr lang="en-US"/>
          </a:p>
        </p:txBody>
      </p:sp>
    </p:spTree>
    <p:extLst>
      <p:ext uri="{BB962C8B-B14F-4D97-AF65-F5344CB8AC3E}">
        <p14:creationId xmlns:p14="http://schemas.microsoft.com/office/powerpoint/2010/main" val="2213729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Utsav</a:t>
            </a:r>
          </a:p>
          <a:p>
            <a:endParaRPr lang="en-US" dirty="0">
              <a:cs typeface="Calibri"/>
            </a:endParaRPr>
          </a:p>
        </p:txBody>
      </p:sp>
      <p:sp>
        <p:nvSpPr>
          <p:cNvPr id="4" name="Slide Number Placeholder 3"/>
          <p:cNvSpPr>
            <a:spLocks noGrp="1"/>
          </p:cNvSpPr>
          <p:nvPr>
            <p:ph type="sldNum" sz="quarter" idx="5"/>
          </p:nvPr>
        </p:nvSpPr>
        <p:spPr/>
        <p:txBody>
          <a:bodyPr/>
          <a:lstStyle/>
          <a:p>
            <a:fld id="{791ECAE0-27BF-41ED-862C-C7343AD71387}" type="slidenum">
              <a:t>17</a:t>
            </a:fld>
            <a:endParaRPr lang="en-US"/>
          </a:p>
        </p:txBody>
      </p:sp>
    </p:spTree>
    <p:extLst>
      <p:ext uri="{BB962C8B-B14F-4D97-AF65-F5344CB8AC3E}">
        <p14:creationId xmlns:p14="http://schemas.microsoft.com/office/powerpoint/2010/main" val="632423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Utsav</a:t>
            </a:r>
          </a:p>
          <a:p>
            <a:endParaRPr lang="en-US" dirty="0">
              <a:cs typeface="Calibri"/>
            </a:endParaRPr>
          </a:p>
        </p:txBody>
      </p:sp>
      <p:sp>
        <p:nvSpPr>
          <p:cNvPr id="4" name="Slide Number Placeholder 3"/>
          <p:cNvSpPr>
            <a:spLocks noGrp="1"/>
          </p:cNvSpPr>
          <p:nvPr>
            <p:ph type="sldNum" sz="quarter" idx="5"/>
          </p:nvPr>
        </p:nvSpPr>
        <p:spPr/>
        <p:txBody>
          <a:bodyPr/>
          <a:lstStyle/>
          <a:p>
            <a:fld id="{791ECAE0-27BF-41ED-862C-C7343AD71387}" type="slidenum">
              <a:t>18</a:t>
            </a:fld>
            <a:endParaRPr lang="en-US"/>
          </a:p>
        </p:txBody>
      </p:sp>
    </p:spTree>
    <p:extLst>
      <p:ext uri="{BB962C8B-B14F-4D97-AF65-F5344CB8AC3E}">
        <p14:creationId xmlns:p14="http://schemas.microsoft.com/office/powerpoint/2010/main" val="3980474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Utsav</a:t>
            </a:r>
          </a:p>
          <a:p>
            <a:endParaRPr lang="en-US" dirty="0">
              <a:cs typeface="Calibri"/>
            </a:endParaRPr>
          </a:p>
        </p:txBody>
      </p:sp>
      <p:sp>
        <p:nvSpPr>
          <p:cNvPr id="4" name="Slide Number Placeholder 3"/>
          <p:cNvSpPr>
            <a:spLocks noGrp="1"/>
          </p:cNvSpPr>
          <p:nvPr>
            <p:ph type="sldNum" sz="quarter" idx="5"/>
          </p:nvPr>
        </p:nvSpPr>
        <p:spPr/>
        <p:txBody>
          <a:bodyPr/>
          <a:lstStyle/>
          <a:p>
            <a:fld id="{791ECAE0-27BF-41ED-862C-C7343AD71387}" type="slidenum">
              <a:t>19</a:t>
            </a:fld>
            <a:endParaRPr lang="en-US"/>
          </a:p>
        </p:txBody>
      </p:sp>
    </p:spTree>
    <p:extLst>
      <p:ext uri="{BB962C8B-B14F-4D97-AF65-F5344CB8AC3E}">
        <p14:creationId xmlns:p14="http://schemas.microsoft.com/office/powerpoint/2010/main" val="427854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Jason</a:t>
            </a:r>
          </a:p>
        </p:txBody>
      </p:sp>
      <p:sp>
        <p:nvSpPr>
          <p:cNvPr id="4" name="Slide Number Placeholder 3"/>
          <p:cNvSpPr>
            <a:spLocks noGrp="1"/>
          </p:cNvSpPr>
          <p:nvPr>
            <p:ph type="sldNum" sz="quarter" idx="5"/>
          </p:nvPr>
        </p:nvSpPr>
        <p:spPr/>
        <p:txBody>
          <a:bodyPr/>
          <a:lstStyle/>
          <a:p>
            <a:fld id="{791ECAE0-27BF-41ED-862C-C7343AD71387}" type="slidenum">
              <a:t>20</a:t>
            </a:fld>
            <a:endParaRPr lang="en-US"/>
          </a:p>
        </p:txBody>
      </p:sp>
    </p:spTree>
    <p:extLst>
      <p:ext uri="{BB962C8B-B14F-4D97-AF65-F5344CB8AC3E}">
        <p14:creationId xmlns:p14="http://schemas.microsoft.com/office/powerpoint/2010/main" val="336202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Jason</a:t>
            </a:r>
          </a:p>
        </p:txBody>
      </p:sp>
      <p:sp>
        <p:nvSpPr>
          <p:cNvPr id="4" name="Slide Number Placeholder 3"/>
          <p:cNvSpPr>
            <a:spLocks noGrp="1"/>
          </p:cNvSpPr>
          <p:nvPr>
            <p:ph type="sldNum" sz="quarter" idx="5"/>
          </p:nvPr>
        </p:nvSpPr>
        <p:spPr/>
        <p:txBody>
          <a:bodyPr/>
          <a:lstStyle/>
          <a:p>
            <a:fld id="{791ECAE0-27BF-41ED-862C-C7343AD71387}" type="slidenum">
              <a:t>3</a:t>
            </a:fld>
            <a:endParaRPr lang="en-US"/>
          </a:p>
        </p:txBody>
      </p:sp>
    </p:spTree>
    <p:extLst>
      <p:ext uri="{BB962C8B-B14F-4D97-AF65-F5344CB8AC3E}">
        <p14:creationId xmlns:p14="http://schemas.microsoft.com/office/powerpoint/2010/main" val="3419455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Jason</a:t>
            </a:r>
          </a:p>
        </p:txBody>
      </p:sp>
      <p:sp>
        <p:nvSpPr>
          <p:cNvPr id="4" name="Slide Number Placeholder 3"/>
          <p:cNvSpPr>
            <a:spLocks noGrp="1"/>
          </p:cNvSpPr>
          <p:nvPr>
            <p:ph type="sldNum" sz="quarter" idx="5"/>
          </p:nvPr>
        </p:nvSpPr>
        <p:spPr/>
        <p:txBody>
          <a:bodyPr/>
          <a:lstStyle/>
          <a:p>
            <a:fld id="{791ECAE0-27BF-41ED-862C-C7343AD71387}" type="slidenum">
              <a:t>21</a:t>
            </a:fld>
            <a:endParaRPr lang="en-US"/>
          </a:p>
        </p:txBody>
      </p:sp>
    </p:spTree>
    <p:extLst>
      <p:ext uri="{BB962C8B-B14F-4D97-AF65-F5344CB8AC3E}">
        <p14:creationId xmlns:p14="http://schemas.microsoft.com/office/powerpoint/2010/main" val="1769565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Jason</a:t>
            </a:r>
            <a:endParaRPr lang="en-US" dirty="0">
              <a:cs typeface="Calibri"/>
            </a:endParaRPr>
          </a:p>
        </p:txBody>
      </p:sp>
      <p:sp>
        <p:nvSpPr>
          <p:cNvPr id="4" name="Slide Number Placeholder 3"/>
          <p:cNvSpPr>
            <a:spLocks noGrp="1"/>
          </p:cNvSpPr>
          <p:nvPr>
            <p:ph type="sldNum" sz="quarter" idx="5"/>
          </p:nvPr>
        </p:nvSpPr>
        <p:spPr/>
        <p:txBody>
          <a:bodyPr/>
          <a:lstStyle/>
          <a:p>
            <a:fld id="{791ECAE0-27BF-41ED-862C-C7343AD71387}" type="slidenum">
              <a:t>4</a:t>
            </a:fld>
            <a:endParaRPr lang="en-US"/>
          </a:p>
        </p:txBody>
      </p:sp>
    </p:spTree>
    <p:extLst>
      <p:ext uri="{BB962C8B-B14F-4D97-AF65-F5344CB8AC3E}">
        <p14:creationId xmlns:p14="http://schemas.microsoft.com/office/powerpoint/2010/main" val="2374983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Jason</a:t>
            </a:r>
          </a:p>
        </p:txBody>
      </p:sp>
      <p:sp>
        <p:nvSpPr>
          <p:cNvPr id="4" name="Slide Number Placeholder 3"/>
          <p:cNvSpPr>
            <a:spLocks noGrp="1"/>
          </p:cNvSpPr>
          <p:nvPr>
            <p:ph type="sldNum" sz="quarter" idx="5"/>
          </p:nvPr>
        </p:nvSpPr>
        <p:spPr/>
        <p:txBody>
          <a:bodyPr/>
          <a:lstStyle/>
          <a:p>
            <a:fld id="{791ECAE0-27BF-41ED-862C-C7343AD71387}" type="slidenum">
              <a:t>5</a:t>
            </a:fld>
            <a:endParaRPr lang="en-US"/>
          </a:p>
        </p:txBody>
      </p:sp>
    </p:spTree>
    <p:extLst>
      <p:ext uri="{BB962C8B-B14F-4D97-AF65-F5344CB8AC3E}">
        <p14:creationId xmlns:p14="http://schemas.microsoft.com/office/powerpoint/2010/main" val="291785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Jason</a:t>
            </a:r>
          </a:p>
        </p:txBody>
      </p:sp>
      <p:sp>
        <p:nvSpPr>
          <p:cNvPr id="4" name="Slide Number Placeholder 3"/>
          <p:cNvSpPr>
            <a:spLocks noGrp="1"/>
          </p:cNvSpPr>
          <p:nvPr>
            <p:ph type="sldNum" sz="quarter" idx="5"/>
          </p:nvPr>
        </p:nvSpPr>
        <p:spPr/>
        <p:txBody>
          <a:bodyPr/>
          <a:lstStyle/>
          <a:p>
            <a:fld id="{791ECAE0-27BF-41ED-862C-C7343AD71387}" type="slidenum">
              <a:t>6</a:t>
            </a:fld>
            <a:endParaRPr lang="en-US"/>
          </a:p>
        </p:txBody>
      </p:sp>
    </p:spTree>
    <p:extLst>
      <p:ext uri="{BB962C8B-B14F-4D97-AF65-F5344CB8AC3E}">
        <p14:creationId xmlns:p14="http://schemas.microsoft.com/office/powerpoint/2010/main" val="1707864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Vikram</a:t>
            </a:r>
          </a:p>
        </p:txBody>
      </p:sp>
      <p:sp>
        <p:nvSpPr>
          <p:cNvPr id="4" name="Slide Number Placeholder 3"/>
          <p:cNvSpPr>
            <a:spLocks noGrp="1"/>
          </p:cNvSpPr>
          <p:nvPr>
            <p:ph type="sldNum" sz="quarter" idx="5"/>
          </p:nvPr>
        </p:nvSpPr>
        <p:spPr/>
        <p:txBody>
          <a:bodyPr/>
          <a:lstStyle/>
          <a:p>
            <a:fld id="{791ECAE0-27BF-41ED-862C-C7343AD71387}" type="slidenum">
              <a:t>7</a:t>
            </a:fld>
            <a:endParaRPr lang="en-US"/>
          </a:p>
        </p:txBody>
      </p:sp>
    </p:spTree>
    <p:extLst>
      <p:ext uri="{BB962C8B-B14F-4D97-AF65-F5344CB8AC3E}">
        <p14:creationId xmlns:p14="http://schemas.microsoft.com/office/powerpoint/2010/main" val="26612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Vikram</a:t>
            </a:r>
          </a:p>
        </p:txBody>
      </p:sp>
      <p:sp>
        <p:nvSpPr>
          <p:cNvPr id="4" name="Slide Number Placeholder 3"/>
          <p:cNvSpPr>
            <a:spLocks noGrp="1"/>
          </p:cNvSpPr>
          <p:nvPr>
            <p:ph type="sldNum" sz="quarter" idx="5"/>
          </p:nvPr>
        </p:nvSpPr>
        <p:spPr/>
        <p:txBody>
          <a:bodyPr/>
          <a:lstStyle/>
          <a:p>
            <a:fld id="{791ECAE0-27BF-41ED-862C-C7343AD71387}" type="slidenum">
              <a:t>8</a:t>
            </a:fld>
            <a:endParaRPr lang="en-US"/>
          </a:p>
        </p:txBody>
      </p:sp>
    </p:spTree>
    <p:extLst>
      <p:ext uri="{BB962C8B-B14F-4D97-AF65-F5344CB8AC3E}">
        <p14:creationId xmlns:p14="http://schemas.microsoft.com/office/powerpoint/2010/main" val="232035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Vikram</a:t>
            </a:r>
          </a:p>
        </p:txBody>
      </p:sp>
      <p:sp>
        <p:nvSpPr>
          <p:cNvPr id="4" name="Slide Number Placeholder 3"/>
          <p:cNvSpPr>
            <a:spLocks noGrp="1"/>
          </p:cNvSpPr>
          <p:nvPr>
            <p:ph type="sldNum" sz="quarter" idx="5"/>
          </p:nvPr>
        </p:nvSpPr>
        <p:spPr/>
        <p:txBody>
          <a:bodyPr/>
          <a:lstStyle/>
          <a:p>
            <a:fld id="{791ECAE0-27BF-41ED-862C-C7343AD71387}" type="slidenum">
              <a:t>9</a:t>
            </a:fld>
            <a:endParaRPr lang="en-US"/>
          </a:p>
        </p:txBody>
      </p:sp>
    </p:spTree>
    <p:extLst>
      <p:ext uri="{BB962C8B-B14F-4D97-AF65-F5344CB8AC3E}">
        <p14:creationId xmlns:p14="http://schemas.microsoft.com/office/powerpoint/2010/main" val="82970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Vikram</a:t>
            </a:r>
            <a:endParaRPr lang="en-US" dirty="0"/>
          </a:p>
        </p:txBody>
      </p:sp>
      <p:sp>
        <p:nvSpPr>
          <p:cNvPr id="4" name="Slide Number Placeholder 3"/>
          <p:cNvSpPr>
            <a:spLocks noGrp="1"/>
          </p:cNvSpPr>
          <p:nvPr>
            <p:ph type="sldNum" sz="quarter" idx="5"/>
          </p:nvPr>
        </p:nvSpPr>
        <p:spPr/>
        <p:txBody>
          <a:bodyPr/>
          <a:lstStyle/>
          <a:p>
            <a:fld id="{791ECAE0-27BF-41ED-862C-C7343AD71387}" type="slidenum">
              <a:t>10</a:t>
            </a:fld>
            <a:endParaRPr lang="en-US"/>
          </a:p>
        </p:txBody>
      </p:sp>
    </p:spTree>
    <p:extLst>
      <p:ext uri="{BB962C8B-B14F-4D97-AF65-F5344CB8AC3E}">
        <p14:creationId xmlns:p14="http://schemas.microsoft.com/office/powerpoint/2010/main" val="1172173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4/20/2023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392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7605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5409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0768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756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2664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80241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1474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92788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613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51110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4/20/2023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670775804"/>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shah229@uic.edu" TargetMode="External"/><Relationship Id="rId2" Type="http://schemas.openxmlformats.org/officeDocument/2006/relationships/hyperlink" Target="mailto:usharm4@uic.edu" TargetMode="External"/><Relationship Id="rId1" Type="http://schemas.openxmlformats.org/officeDocument/2006/relationships/slideLayout" Target="../slideLayouts/slideLayout1.xml"/><Relationship Id="rId5" Type="http://schemas.openxmlformats.org/officeDocument/2006/relationships/hyperlink" Target="mailto:vsah4@uic.edu" TargetMode="External"/><Relationship Id="rId4" Type="http://schemas.openxmlformats.org/officeDocument/2006/relationships/hyperlink" Target="mailto:jperei5@uic.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0BB5-DC38-0DC5-3657-DDFB82D3FE02}"/>
              </a:ext>
            </a:extLst>
          </p:cNvPr>
          <p:cNvSpPr>
            <a:spLocks noGrp="1"/>
          </p:cNvSpPr>
          <p:nvPr>
            <p:ph type="ctrTitle"/>
          </p:nvPr>
        </p:nvSpPr>
        <p:spPr>
          <a:xfrm>
            <a:off x="1188068" y="381934"/>
            <a:ext cx="7115174" cy="3447499"/>
          </a:xfrm>
        </p:spPr>
        <p:txBody>
          <a:bodyPr vert="horz" lIns="91440" tIns="45720" rIns="91440" bIns="45720" rtlCol="0" anchor="b">
            <a:normAutofit/>
          </a:bodyPr>
          <a:lstStyle/>
          <a:p>
            <a:r>
              <a:rPr lang="en-US" sz="4000" kern="1200">
                <a:solidFill>
                  <a:srgbClr val="FFFFFF"/>
                </a:solidFill>
                <a:latin typeface="+mj-lt"/>
                <a:ea typeface="+mj-ea"/>
                <a:cs typeface="+mj-cs"/>
              </a:rPr>
              <a:t>CS 566 – Progress Report 1</a:t>
            </a:r>
            <a:br>
              <a:rPr lang="en-US" sz="4000" kern="1200">
                <a:solidFill>
                  <a:srgbClr val="FFFFFF"/>
                </a:solidFill>
                <a:latin typeface="+mj-lt"/>
                <a:ea typeface="+mj-ea"/>
                <a:cs typeface="+mj-cs"/>
              </a:rPr>
            </a:br>
            <a:br>
              <a:rPr lang="en-US" sz="4000" kern="1200">
                <a:solidFill>
                  <a:srgbClr val="FFFFFF"/>
                </a:solidFill>
                <a:latin typeface="+mj-lt"/>
                <a:ea typeface="+mj-ea"/>
                <a:cs typeface="+mj-cs"/>
              </a:rPr>
            </a:br>
            <a:br>
              <a:rPr lang="en-US" sz="4000" kern="1200">
                <a:solidFill>
                  <a:srgbClr val="FFFFFF"/>
                </a:solidFill>
                <a:latin typeface="+mj-lt"/>
                <a:ea typeface="+mj-ea"/>
                <a:cs typeface="+mj-cs"/>
              </a:rPr>
            </a:br>
            <a:r>
              <a:rPr lang="en-US" sz="5300" kern="1200">
                <a:solidFill>
                  <a:srgbClr val="FFFFFF"/>
                </a:solidFill>
                <a:latin typeface="+mj-lt"/>
                <a:ea typeface="+mj-ea"/>
                <a:cs typeface="+mj-cs"/>
              </a:rPr>
              <a:t>Parallel Sorting with Load Balancing</a:t>
            </a:r>
            <a:endParaRPr lang="en-US" sz="4000"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D1F16853-96B1-6F6A-6EE0-58F283ECE952}"/>
              </a:ext>
            </a:extLst>
          </p:cNvPr>
          <p:cNvSpPr>
            <a:spLocks noGrp="1"/>
          </p:cNvSpPr>
          <p:nvPr>
            <p:ph type="subTitle" idx="1"/>
          </p:nvPr>
        </p:nvSpPr>
        <p:spPr>
          <a:xfrm>
            <a:off x="1188068" y="4906630"/>
            <a:ext cx="5366041" cy="1752436"/>
          </a:xfrm>
        </p:spPr>
        <p:txBody>
          <a:bodyPr vert="horz" lIns="91440" tIns="45720" rIns="91440" bIns="45720" rtlCol="0" anchor="t">
            <a:normAutofit/>
          </a:bodyPr>
          <a:lstStyle/>
          <a:p>
            <a:pPr indent="-228600">
              <a:buFont typeface="Arial" panose="020B0604020202020204" pitchFamily="34" charset="0"/>
              <a:buChar char="•"/>
            </a:pPr>
            <a:r>
              <a:rPr lang="en-US" sz="1800">
                <a:solidFill>
                  <a:srgbClr val="FFFFFF"/>
                </a:solidFill>
              </a:rPr>
              <a:t>Utsav Sharma: </a:t>
            </a:r>
            <a:r>
              <a:rPr lang="en-US" sz="1800">
                <a:solidFill>
                  <a:schemeClr val="accent6"/>
                </a:solidFill>
                <a:hlinkClick r:id="rId2">
                  <a:extLst>
                    <a:ext uri="{A12FA001-AC4F-418D-AE19-62706E023703}">
                      <ahyp:hlinkClr xmlns:ahyp="http://schemas.microsoft.com/office/drawing/2018/hyperlinkcolor" val="tx"/>
                    </a:ext>
                  </a:extLst>
                </a:hlinkClick>
              </a:rPr>
              <a:t>usharm4@uic.edu</a:t>
            </a:r>
            <a:endParaRPr lang="en-US" sz="1800">
              <a:solidFill>
                <a:schemeClr val="accent6"/>
              </a:solidFill>
            </a:endParaRPr>
          </a:p>
          <a:p>
            <a:pPr indent="-228600">
              <a:buFont typeface="Arial" panose="020B0604020202020204" pitchFamily="34" charset="0"/>
              <a:buChar char="•"/>
            </a:pPr>
            <a:r>
              <a:rPr lang="en-US" sz="1800">
                <a:solidFill>
                  <a:srgbClr val="FFFFFF"/>
                </a:solidFill>
              </a:rPr>
              <a:t>Meer Shah: </a:t>
            </a:r>
            <a:r>
              <a:rPr lang="en-US" sz="1800">
                <a:solidFill>
                  <a:schemeClr val="accent6"/>
                </a:solidFill>
                <a:hlinkClick r:id="rId3">
                  <a:extLst>
                    <a:ext uri="{A12FA001-AC4F-418D-AE19-62706E023703}">
                      <ahyp:hlinkClr xmlns:ahyp="http://schemas.microsoft.com/office/drawing/2018/hyperlinkcolor" val="tx"/>
                    </a:ext>
                  </a:extLst>
                </a:hlinkClick>
              </a:rPr>
              <a:t>mshah229@uic.edu</a:t>
            </a:r>
            <a:endParaRPr lang="en-US" sz="1800">
              <a:solidFill>
                <a:schemeClr val="accent6"/>
              </a:solidFill>
            </a:endParaRPr>
          </a:p>
          <a:p>
            <a:pPr indent="-228600">
              <a:buFont typeface="Arial" panose="020B0604020202020204" pitchFamily="34" charset="0"/>
              <a:buChar char="•"/>
            </a:pPr>
            <a:r>
              <a:rPr lang="en-US" sz="1800">
                <a:solidFill>
                  <a:srgbClr val="FFFFFF"/>
                </a:solidFill>
              </a:rPr>
              <a:t>Jason Pereira: </a:t>
            </a:r>
            <a:r>
              <a:rPr lang="en-US" sz="1800">
                <a:solidFill>
                  <a:schemeClr val="accent6"/>
                </a:solidFill>
                <a:hlinkClick r:id="rId4">
                  <a:extLst>
                    <a:ext uri="{A12FA001-AC4F-418D-AE19-62706E023703}">
                      <ahyp:hlinkClr xmlns:ahyp="http://schemas.microsoft.com/office/drawing/2018/hyperlinkcolor" val="tx"/>
                    </a:ext>
                  </a:extLst>
                </a:hlinkClick>
              </a:rPr>
              <a:t>jperei5@uic.edu</a:t>
            </a:r>
            <a:endParaRPr lang="en-US" sz="1800">
              <a:solidFill>
                <a:schemeClr val="accent6"/>
              </a:solidFill>
            </a:endParaRPr>
          </a:p>
          <a:p>
            <a:pPr indent="-228600">
              <a:buFont typeface="Arial" panose="020B0604020202020204" pitchFamily="34" charset="0"/>
              <a:buChar char="•"/>
            </a:pPr>
            <a:r>
              <a:rPr lang="en-US" sz="1800">
                <a:solidFill>
                  <a:srgbClr val="FFFFFF"/>
                </a:solidFill>
              </a:rPr>
              <a:t>Vikram Sah: </a:t>
            </a:r>
            <a:r>
              <a:rPr lang="en-US" sz="1800">
                <a:solidFill>
                  <a:schemeClr val="accent6"/>
                </a:solidFill>
                <a:hlinkClick r:id="rId5">
                  <a:extLst>
                    <a:ext uri="{A12FA001-AC4F-418D-AE19-62706E023703}">
                      <ahyp:hlinkClr xmlns:ahyp="http://schemas.microsoft.com/office/drawing/2018/hyperlinkcolor" val="tx"/>
                    </a:ext>
                  </a:extLst>
                </a:hlinkClick>
              </a:rPr>
              <a:t>vsah4@uic.edu</a:t>
            </a:r>
            <a:endParaRPr lang="en-US" sz="1800">
              <a:solidFill>
                <a:schemeClr val="accent6"/>
              </a:solidFill>
            </a:endParaRPr>
          </a:p>
        </p:txBody>
      </p:sp>
    </p:spTree>
    <p:extLst>
      <p:ext uri="{BB962C8B-B14F-4D97-AF65-F5344CB8AC3E}">
        <p14:creationId xmlns:p14="http://schemas.microsoft.com/office/powerpoint/2010/main" val="286977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FAA6-AB83-5DA5-DBC7-89364C728C09}"/>
              </a:ext>
            </a:extLst>
          </p:cNvPr>
          <p:cNvSpPr>
            <a:spLocks noGrp="1"/>
          </p:cNvSpPr>
          <p:nvPr>
            <p:ph type="title"/>
          </p:nvPr>
        </p:nvSpPr>
        <p:spPr>
          <a:xfrm>
            <a:off x="838200" y="365125"/>
            <a:ext cx="10515600" cy="933018"/>
          </a:xfrm>
        </p:spPr>
        <p:txBody>
          <a:bodyPr/>
          <a:lstStyle/>
          <a:p>
            <a:r>
              <a:rPr lang="en-US" sz="3200">
                <a:ea typeface="+mj-lt"/>
                <a:cs typeface="+mj-lt"/>
              </a:rPr>
              <a:t>Algorithm – Load Balancing </a:t>
            </a:r>
            <a:endParaRPr lang="en-US"/>
          </a:p>
        </p:txBody>
      </p:sp>
      <p:pic>
        <p:nvPicPr>
          <p:cNvPr id="6" name="Picture 6">
            <a:extLst>
              <a:ext uri="{FF2B5EF4-FFF2-40B4-BE49-F238E27FC236}">
                <a16:creationId xmlns:a16="http://schemas.microsoft.com/office/drawing/2014/main" id="{B78501F1-C6D5-ED82-3AEF-9930BA8597B2}"/>
              </a:ext>
            </a:extLst>
          </p:cNvPr>
          <p:cNvPicPr>
            <a:picLocks noGrp="1" noChangeAspect="1"/>
          </p:cNvPicPr>
          <p:nvPr>
            <p:ph idx="1"/>
          </p:nvPr>
        </p:nvPicPr>
        <p:blipFill>
          <a:blip r:embed="rId3"/>
          <a:stretch>
            <a:fillRect/>
          </a:stretch>
        </p:blipFill>
        <p:spPr>
          <a:xfrm>
            <a:off x="1527735" y="1828800"/>
            <a:ext cx="8063380" cy="4351338"/>
          </a:xfrm>
        </p:spPr>
      </p:pic>
    </p:spTree>
    <p:extLst>
      <p:ext uri="{BB962C8B-B14F-4D97-AF65-F5344CB8AC3E}">
        <p14:creationId xmlns:p14="http://schemas.microsoft.com/office/powerpoint/2010/main" val="79036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A0B8-12D0-8BDC-1955-1C5BC49F300A}"/>
              </a:ext>
            </a:extLst>
          </p:cNvPr>
          <p:cNvSpPr>
            <a:spLocks noGrp="1"/>
          </p:cNvSpPr>
          <p:nvPr>
            <p:ph type="title"/>
          </p:nvPr>
        </p:nvSpPr>
        <p:spPr/>
        <p:txBody>
          <a:bodyPr/>
          <a:lstStyle/>
          <a:p>
            <a:r>
              <a:rPr lang="en-US"/>
              <a:t>Algorithm - Local Insertion Sort</a:t>
            </a:r>
          </a:p>
        </p:txBody>
      </p:sp>
      <p:sp>
        <p:nvSpPr>
          <p:cNvPr id="3" name="Content Placeholder 2">
            <a:extLst>
              <a:ext uri="{FF2B5EF4-FFF2-40B4-BE49-F238E27FC236}">
                <a16:creationId xmlns:a16="http://schemas.microsoft.com/office/drawing/2014/main" id="{BF864B1E-DA06-E169-89A6-761CFF4585A8}"/>
              </a:ext>
            </a:extLst>
          </p:cNvPr>
          <p:cNvSpPr>
            <a:spLocks noGrp="1"/>
          </p:cNvSpPr>
          <p:nvPr>
            <p:ph idx="1"/>
          </p:nvPr>
        </p:nvSpPr>
        <p:spPr/>
        <p:txBody>
          <a:bodyPr vert="horz" lIns="91440" tIns="45720" rIns="91440" bIns="45720" rtlCol="0" anchor="t">
            <a:normAutofit/>
          </a:bodyPr>
          <a:lstStyle/>
          <a:p>
            <a:r>
              <a:rPr lang="en-US"/>
              <a:t>When the data is distributed to all the leaf nodes and the load is balanced across all the processors, we perform insertion sort on each local subarray.</a:t>
            </a:r>
          </a:p>
          <a:p>
            <a:r>
              <a:rPr lang="en-US"/>
              <a:t>It is to be noted that at this point element </a:t>
            </a:r>
            <a:r>
              <a:rPr lang="en-US" err="1"/>
              <a:t>P</a:t>
            </a:r>
            <a:r>
              <a:rPr lang="en-US" sz="1900" baseline="30000" err="1">
                <a:ea typeface="+mn-lt"/>
                <a:cs typeface="+mn-lt"/>
              </a:rPr>
              <a:t>i</a:t>
            </a:r>
            <a:r>
              <a:rPr lang="en-US" baseline="-25000" err="1"/>
              <a:t>largest</a:t>
            </a:r>
            <a:r>
              <a:rPr lang="en-US" baseline="-25000"/>
              <a:t> </a:t>
            </a:r>
            <a:r>
              <a:rPr lang="en-US"/>
              <a:t>&lt; P</a:t>
            </a:r>
            <a:r>
              <a:rPr lang="en-US" baseline="30000"/>
              <a:t>i+1</a:t>
            </a:r>
            <a:r>
              <a:rPr lang="en-US" baseline="-25000"/>
              <a:t>smallest</a:t>
            </a:r>
          </a:p>
          <a:p>
            <a:r>
              <a:rPr lang="en-US"/>
              <a:t>In this algorithm </a:t>
            </a:r>
            <a:r>
              <a:rPr lang="en-US">
                <a:ea typeface="+mn-lt"/>
                <a:cs typeface="+mn-lt"/>
              </a:rPr>
              <a:t>the lower part of an array is maintained to be sorted. An element which is to be inserted in this sorted sub-list, has to find its appropriate place and then it has to be inserted there.</a:t>
            </a:r>
            <a:endParaRPr lang="en-US">
              <a:solidFill>
                <a:srgbClr val="000000"/>
              </a:solidFill>
              <a:ea typeface="+mn-lt"/>
              <a:cs typeface="+mn-lt"/>
            </a:endParaRPr>
          </a:p>
          <a:p>
            <a:endParaRPr lang="en-US" baseline="-25000"/>
          </a:p>
        </p:txBody>
      </p:sp>
    </p:spTree>
    <p:extLst>
      <p:ext uri="{BB962C8B-B14F-4D97-AF65-F5344CB8AC3E}">
        <p14:creationId xmlns:p14="http://schemas.microsoft.com/office/powerpoint/2010/main" val="199228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29E7-5EA9-FE95-31CE-9EB5926C8BB9}"/>
              </a:ext>
            </a:extLst>
          </p:cNvPr>
          <p:cNvSpPr>
            <a:spLocks noGrp="1"/>
          </p:cNvSpPr>
          <p:nvPr>
            <p:ph type="title"/>
          </p:nvPr>
        </p:nvSpPr>
        <p:spPr/>
        <p:txBody>
          <a:bodyPr/>
          <a:lstStyle/>
          <a:p>
            <a:r>
              <a:rPr lang="en-US"/>
              <a:t>Algorithm – Writing to File</a:t>
            </a:r>
          </a:p>
        </p:txBody>
      </p:sp>
      <p:sp>
        <p:nvSpPr>
          <p:cNvPr id="3" name="Content Placeholder 2">
            <a:extLst>
              <a:ext uri="{FF2B5EF4-FFF2-40B4-BE49-F238E27FC236}">
                <a16:creationId xmlns:a16="http://schemas.microsoft.com/office/drawing/2014/main" id="{2CE49F47-2C91-A141-B871-C02FBB0A678D}"/>
              </a:ext>
            </a:extLst>
          </p:cNvPr>
          <p:cNvSpPr>
            <a:spLocks noGrp="1"/>
          </p:cNvSpPr>
          <p:nvPr>
            <p:ph idx="1"/>
          </p:nvPr>
        </p:nvSpPr>
        <p:spPr/>
        <p:txBody>
          <a:bodyPr/>
          <a:lstStyle/>
          <a:p>
            <a:r>
              <a:rPr lang="en-US"/>
              <a:t>To write the output to the file, we use a token based system where P0 opens the file, writes its output and closes the file. It then passes the token to my_id+1.</a:t>
            </a:r>
          </a:p>
          <a:p>
            <a:r>
              <a:rPr lang="en-US"/>
              <a:t>This process is then repeated at all the other processors in order, till we reach P-1.</a:t>
            </a:r>
          </a:p>
        </p:txBody>
      </p:sp>
    </p:spTree>
    <p:extLst>
      <p:ext uri="{BB962C8B-B14F-4D97-AF65-F5344CB8AC3E}">
        <p14:creationId xmlns:p14="http://schemas.microsoft.com/office/powerpoint/2010/main" val="258564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F5B5-10FA-B324-EF21-F822FA71E4BF}"/>
              </a:ext>
            </a:extLst>
          </p:cNvPr>
          <p:cNvSpPr>
            <a:spLocks noGrp="1"/>
          </p:cNvSpPr>
          <p:nvPr>
            <p:ph type="title"/>
          </p:nvPr>
        </p:nvSpPr>
        <p:spPr/>
        <p:txBody>
          <a:bodyPr/>
          <a:lstStyle/>
          <a:p>
            <a:r>
              <a:rPr lang="en-US"/>
              <a:t>Time Complexity Analysis</a:t>
            </a:r>
          </a:p>
        </p:txBody>
      </p:sp>
      <p:sp>
        <p:nvSpPr>
          <p:cNvPr id="3" name="Content Placeholder 2">
            <a:extLst>
              <a:ext uri="{FF2B5EF4-FFF2-40B4-BE49-F238E27FC236}">
                <a16:creationId xmlns:a16="http://schemas.microsoft.com/office/drawing/2014/main" id="{9E02200B-03A3-230B-39E3-DC06ED262706}"/>
              </a:ext>
            </a:extLst>
          </p:cNvPr>
          <p:cNvSpPr>
            <a:spLocks noGrp="1"/>
          </p:cNvSpPr>
          <p:nvPr>
            <p:ph idx="1"/>
          </p:nvPr>
        </p:nvSpPr>
        <p:spPr/>
        <p:txBody>
          <a:bodyPr vert="horz" lIns="91440" tIns="45720" rIns="91440" bIns="45720" rtlCol="0" anchor="t">
            <a:normAutofit/>
          </a:bodyPr>
          <a:lstStyle/>
          <a:p>
            <a:pPr marL="0" indent="0">
              <a:buNone/>
            </a:pPr>
            <a:r>
              <a:rPr lang="en-US"/>
              <a:t>Distribution Time – O(c N log(p))</a:t>
            </a:r>
          </a:p>
          <a:p>
            <a:pPr marL="0" indent="0">
              <a:buNone/>
            </a:pPr>
            <a:endParaRPr lang="en-US"/>
          </a:p>
          <a:p>
            <a:pPr marL="0" indent="0">
              <a:buNone/>
            </a:pPr>
            <a:r>
              <a:rPr lang="en-US"/>
              <a:t>Load Balancing Time – O ( P N log N)</a:t>
            </a:r>
          </a:p>
          <a:p>
            <a:pPr marL="0" indent="0">
              <a:buNone/>
            </a:pPr>
            <a:r>
              <a:rPr lang="en-US"/>
              <a:t>  Sending Elements – O(NP)</a:t>
            </a:r>
          </a:p>
          <a:p>
            <a:pPr marL="0" indent="0">
              <a:buNone/>
            </a:pPr>
            <a:r>
              <a:rPr lang="en-US"/>
              <a:t>  Merge Time – O(NP)</a:t>
            </a:r>
          </a:p>
          <a:p>
            <a:pPr marL="0" indent="0">
              <a:buNone/>
            </a:pPr>
            <a:r>
              <a:rPr lang="en-US"/>
              <a:t>  Finding K minimum/maximum elements – </a:t>
            </a:r>
            <a:r>
              <a:rPr lang="en-US">
                <a:solidFill>
                  <a:srgbClr val="FFFF00"/>
                </a:solidFill>
              </a:rPr>
              <a:t>O(P N log N)</a:t>
            </a:r>
          </a:p>
          <a:p>
            <a:pPr marL="0" indent="0">
              <a:buNone/>
            </a:pPr>
            <a:r>
              <a:rPr lang="en-US"/>
              <a:t>  Removing Extra Elements – O (NP)</a:t>
            </a:r>
          </a:p>
        </p:txBody>
      </p:sp>
    </p:spTree>
    <p:extLst>
      <p:ext uri="{BB962C8B-B14F-4D97-AF65-F5344CB8AC3E}">
        <p14:creationId xmlns:p14="http://schemas.microsoft.com/office/powerpoint/2010/main" val="107694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07AD-45B6-102B-7DF5-558DB33F5B36}"/>
              </a:ext>
            </a:extLst>
          </p:cNvPr>
          <p:cNvSpPr>
            <a:spLocks noGrp="1"/>
          </p:cNvSpPr>
          <p:nvPr>
            <p:ph type="title"/>
          </p:nvPr>
        </p:nvSpPr>
        <p:spPr/>
        <p:txBody>
          <a:bodyPr/>
          <a:lstStyle/>
          <a:p>
            <a:r>
              <a:rPr lang="en-US"/>
              <a:t>Features and Drawbacks</a:t>
            </a:r>
          </a:p>
        </p:txBody>
      </p:sp>
      <p:sp>
        <p:nvSpPr>
          <p:cNvPr id="3" name="Content Placeholder 2">
            <a:extLst>
              <a:ext uri="{FF2B5EF4-FFF2-40B4-BE49-F238E27FC236}">
                <a16:creationId xmlns:a16="http://schemas.microsoft.com/office/drawing/2014/main" id="{E48AB175-5EE2-BBAC-953E-86C6109270B0}"/>
              </a:ext>
            </a:extLst>
          </p:cNvPr>
          <p:cNvSpPr>
            <a:spLocks noGrp="1"/>
          </p:cNvSpPr>
          <p:nvPr>
            <p:ph idx="1"/>
          </p:nvPr>
        </p:nvSpPr>
        <p:spPr/>
        <p:txBody>
          <a:bodyPr vert="horz" lIns="91440" tIns="45720" rIns="91440" bIns="45720" rtlCol="0" anchor="t">
            <a:normAutofit/>
          </a:bodyPr>
          <a:lstStyle/>
          <a:p>
            <a:r>
              <a:rPr lang="en-US"/>
              <a:t>Constraints:</a:t>
            </a:r>
          </a:p>
          <a:p>
            <a:pPr lvl="1"/>
            <a:r>
              <a:rPr lang="en-US"/>
              <a:t>A processor can only send elements to its neighbors </a:t>
            </a:r>
          </a:p>
          <a:p>
            <a:pPr lvl="1"/>
            <a:r>
              <a:rPr lang="en-US"/>
              <a:t>However, regular neighborhood averaging, will only provide local load balancing.</a:t>
            </a:r>
          </a:p>
          <a:p>
            <a:r>
              <a:rPr lang="en-US"/>
              <a:t>This algorithm</a:t>
            </a:r>
          </a:p>
          <a:p>
            <a:pPr lvl="1">
              <a:buFont typeface="Wingdings 2" pitchFamily="34" charset="0"/>
              <a:buChar char=""/>
            </a:pPr>
            <a:r>
              <a:rPr lang="en-US" spc="10"/>
              <a:t>Results in a globally balanced load</a:t>
            </a:r>
          </a:p>
          <a:p>
            <a:pPr lvl="1">
              <a:buFont typeface="Wingdings 2" pitchFamily="34" charset="0"/>
              <a:buChar char=""/>
            </a:pPr>
            <a:r>
              <a:rPr lang="en-US" spc="10"/>
              <a:t>Preserves the partial ordering of elements</a:t>
            </a:r>
          </a:p>
          <a:p>
            <a:r>
              <a:rPr lang="en-US"/>
              <a:t>Drawback:</a:t>
            </a:r>
          </a:p>
          <a:p>
            <a:pPr lvl="1">
              <a:buFont typeface="Wingdings 2" pitchFamily="34" charset="0"/>
              <a:buChar char=""/>
            </a:pPr>
            <a:r>
              <a:rPr lang="en-US" spc="10"/>
              <a:t>Useless, on the worst case, where load balancing time &gt;= processing time</a:t>
            </a:r>
          </a:p>
          <a:p>
            <a:pPr lvl="1">
              <a:buFont typeface="Wingdings 2" pitchFamily="34" charset="0"/>
              <a:buChar char=""/>
            </a:pPr>
            <a:r>
              <a:rPr lang="en-US" spc="10"/>
              <a:t>"Worst case" is when load balancing should be the most useful</a:t>
            </a:r>
          </a:p>
          <a:p>
            <a:r>
              <a:rPr lang="en-US"/>
              <a:t>Possible Optimizations:</a:t>
            </a:r>
          </a:p>
          <a:p>
            <a:endParaRPr lang="en-US"/>
          </a:p>
        </p:txBody>
      </p:sp>
    </p:spTree>
    <p:extLst>
      <p:ext uri="{BB962C8B-B14F-4D97-AF65-F5344CB8AC3E}">
        <p14:creationId xmlns:p14="http://schemas.microsoft.com/office/powerpoint/2010/main" val="393820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CF1FA-D1B4-96AB-9A98-6A2E07327900}"/>
              </a:ext>
            </a:extLst>
          </p:cNvPr>
          <p:cNvSpPr>
            <a:spLocks noGrp="1"/>
          </p:cNvSpPr>
          <p:nvPr>
            <p:ph type="title"/>
          </p:nvPr>
        </p:nvSpPr>
        <p:spPr/>
        <p:txBody>
          <a:bodyPr/>
          <a:lstStyle/>
          <a:p>
            <a:r>
              <a:rPr lang="en-US"/>
              <a:t>Optimization</a:t>
            </a:r>
          </a:p>
        </p:txBody>
      </p:sp>
      <p:sp>
        <p:nvSpPr>
          <p:cNvPr id="3" name="Content Placeholder 2">
            <a:extLst>
              <a:ext uri="{FF2B5EF4-FFF2-40B4-BE49-F238E27FC236}">
                <a16:creationId xmlns:a16="http://schemas.microsoft.com/office/drawing/2014/main" id="{BFF8A9CF-CA36-A97B-E92B-3155821FDBD6}"/>
              </a:ext>
            </a:extLst>
          </p:cNvPr>
          <p:cNvSpPr>
            <a:spLocks noGrp="1"/>
          </p:cNvSpPr>
          <p:nvPr>
            <p:ph idx="1"/>
          </p:nvPr>
        </p:nvSpPr>
        <p:spPr/>
        <p:txBody>
          <a:bodyPr/>
          <a:lstStyle/>
          <a:p>
            <a:r>
              <a:rPr lang="en-US"/>
              <a:t>To optimize the load balancing phase further, we are looking at splitting the calculation of the number of elements to send and the actual sending of the elements of the subarrays.</a:t>
            </a:r>
          </a:p>
          <a:p>
            <a:r>
              <a:rPr lang="en-US"/>
              <a:t>Currently, the load balancing takes P-1 steps in each direction as described earlier.</a:t>
            </a:r>
          </a:p>
          <a:p>
            <a:r>
              <a:rPr lang="en-US"/>
              <a:t>To reduce the time this would take, the approach we are considering would perform the calculation of the number of elements to send, and send that to its partner processor in a separate step.</a:t>
            </a:r>
          </a:p>
          <a:p>
            <a:endParaRPr lang="en-US"/>
          </a:p>
        </p:txBody>
      </p:sp>
    </p:spTree>
    <p:extLst>
      <p:ext uri="{BB962C8B-B14F-4D97-AF65-F5344CB8AC3E}">
        <p14:creationId xmlns:p14="http://schemas.microsoft.com/office/powerpoint/2010/main" val="114538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2D20-DA5B-E25C-8677-160ED95F68F6}"/>
              </a:ext>
            </a:extLst>
          </p:cNvPr>
          <p:cNvSpPr>
            <a:spLocks noGrp="1"/>
          </p:cNvSpPr>
          <p:nvPr>
            <p:ph type="title"/>
          </p:nvPr>
        </p:nvSpPr>
        <p:spPr/>
        <p:txBody>
          <a:bodyPr/>
          <a:lstStyle/>
          <a:p>
            <a:r>
              <a:rPr lang="en-US"/>
              <a:t>Optimization</a:t>
            </a:r>
          </a:p>
        </p:txBody>
      </p:sp>
      <p:sp>
        <p:nvSpPr>
          <p:cNvPr id="3" name="Content Placeholder 2">
            <a:extLst>
              <a:ext uri="{FF2B5EF4-FFF2-40B4-BE49-F238E27FC236}">
                <a16:creationId xmlns:a16="http://schemas.microsoft.com/office/drawing/2014/main" id="{1151D73D-299A-50EE-B9CA-00164E27F935}"/>
              </a:ext>
            </a:extLst>
          </p:cNvPr>
          <p:cNvSpPr>
            <a:spLocks noGrp="1"/>
          </p:cNvSpPr>
          <p:nvPr>
            <p:ph idx="1"/>
          </p:nvPr>
        </p:nvSpPr>
        <p:spPr/>
        <p:txBody>
          <a:bodyPr>
            <a:normAutofit/>
          </a:bodyPr>
          <a:lstStyle/>
          <a:p>
            <a:r>
              <a:rPr lang="en-US"/>
              <a:t>Once a processor receives this information from its partner, the processor would perform its own calculation of extra elements based on the knowledge of how many elements it is going to receive, and how many elements it has right now.</a:t>
            </a:r>
          </a:p>
          <a:p>
            <a:r>
              <a:rPr lang="en-US"/>
              <a:t>This step has some minor sequentialization, since a processor must wait till it receives this information from its partner, but the load balancing would take fewer steps in general to achieve the same result.</a:t>
            </a:r>
          </a:p>
          <a:p>
            <a:r>
              <a:rPr lang="en-US" sz="1800"/>
              <a:t>Once all processors have completed this step, the sending of the extra elements would happen in parallel.</a:t>
            </a:r>
          </a:p>
          <a:p>
            <a:r>
              <a:rPr lang="en-US" sz="1800"/>
              <a:t>This is possible because the elements being received will be lower than the lowest current element in our local subarray, while the elements being sent will be from the higher half of the local subarray (going left to right).</a:t>
            </a:r>
          </a:p>
          <a:p>
            <a:endParaRPr lang="en-US" sz="1800"/>
          </a:p>
          <a:p>
            <a:endParaRPr lang="en-US"/>
          </a:p>
        </p:txBody>
      </p:sp>
    </p:spTree>
    <p:extLst>
      <p:ext uri="{BB962C8B-B14F-4D97-AF65-F5344CB8AC3E}">
        <p14:creationId xmlns:p14="http://schemas.microsoft.com/office/powerpoint/2010/main" val="116031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2219-B15F-A0A5-E420-A263C7B05FC7}"/>
              </a:ext>
            </a:extLst>
          </p:cNvPr>
          <p:cNvSpPr>
            <a:spLocks noGrp="1"/>
          </p:cNvSpPr>
          <p:nvPr>
            <p:ph type="title"/>
          </p:nvPr>
        </p:nvSpPr>
        <p:spPr>
          <a:xfrm>
            <a:off x="1261872" y="365760"/>
            <a:ext cx="9692640" cy="702108"/>
          </a:xfrm>
        </p:spPr>
        <p:txBody>
          <a:bodyPr/>
          <a:lstStyle/>
          <a:p>
            <a:r>
              <a:rPr lang="en-US"/>
              <a:t>Optimization</a:t>
            </a:r>
          </a:p>
        </p:txBody>
      </p:sp>
      <p:sp>
        <p:nvSpPr>
          <p:cNvPr id="3" name="Content Placeholder 2">
            <a:extLst>
              <a:ext uri="{FF2B5EF4-FFF2-40B4-BE49-F238E27FC236}">
                <a16:creationId xmlns:a16="http://schemas.microsoft.com/office/drawing/2014/main" id="{1B84FF28-0291-70A7-0597-CFCE3C65471F}"/>
              </a:ext>
            </a:extLst>
          </p:cNvPr>
          <p:cNvSpPr>
            <a:spLocks noGrp="1"/>
          </p:cNvSpPr>
          <p:nvPr>
            <p:ph idx="1"/>
          </p:nvPr>
        </p:nvSpPr>
        <p:spPr>
          <a:xfrm>
            <a:off x="1261872" y="1118755"/>
            <a:ext cx="8595360" cy="5676177"/>
          </a:xfrm>
        </p:spPr>
        <p:txBody>
          <a:bodyPr>
            <a:normAutofit/>
          </a:bodyPr>
          <a:lstStyle/>
          <a:p>
            <a:r>
              <a:rPr lang="en-US" sz="2200"/>
              <a:t>There is a possibility that a processor does not have enough elements to send, in which case it would not participate in this iteration of the load balancing.</a:t>
            </a:r>
          </a:p>
          <a:p>
            <a:r>
              <a:rPr lang="en-US" sz="2200"/>
              <a:t>To ensure that we have sufficient load balancing and do not miss any imbalance, this entire process would be repeated till all processors have extra elements that are &gt;= a dynamic threshold (e.g. 20% of N/P elements). This threshold ensures that we do not spend too much time trying to balance the load.</a:t>
            </a:r>
          </a:p>
          <a:p>
            <a:r>
              <a:rPr lang="en-US" sz="2200"/>
              <a:t>After the threshold is reached at all processors, there will be no more messages sent with the number of extra elements.</a:t>
            </a:r>
          </a:p>
          <a:p>
            <a:r>
              <a:rPr lang="en-US" sz="2200"/>
              <a:t>The load balancing would then proceed in the reverse direction.</a:t>
            </a:r>
          </a:p>
        </p:txBody>
      </p:sp>
    </p:spTree>
    <p:extLst>
      <p:ext uri="{BB962C8B-B14F-4D97-AF65-F5344CB8AC3E}">
        <p14:creationId xmlns:p14="http://schemas.microsoft.com/office/powerpoint/2010/main" val="552157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C834-F100-EF37-258C-FF21969D0D20}"/>
              </a:ext>
            </a:extLst>
          </p:cNvPr>
          <p:cNvSpPr>
            <a:spLocks noGrp="1"/>
          </p:cNvSpPr>
          <p:nvPr>
            <p:ph type="title"/>
          </p:nvPr>
        </p:nvSpPr>
        <p:spPr>
          <a:xfrm>
            <a:off x="1261872" y="365760"/>
            <a:ext cx="9692640" cy="580881"/>
          </a:xfrm>
        </p:spPr>
        <p:txBody>
          <a:bodyPr>
            <a:normAutofit fontScale="90000"/>
          </a:bodyPr>
          <a:lstStyle/>
          <a:p>
            <a:r>
              <a:rPr lang="en-US"/>
              <a:t>Optimization</a:t>
            </a:r>
          </a:p>
        </p:txBody>
      </p:sp>
      <p:pic>
        <p:nvPicPr>
          <p:cNvPr id="5" name="Content Placeholder 4" descr="A picture containing text, screenshot, font, diagram&#10;&#10;Description automatically generated">
            <a:extLst>
              <a:ext uri="{FF2B5EF4-FFF2-40B4-BE49-F238E27FC236}">
                <a16:creationId xmlns:a16="http://schemas.microsoft.com/office/drawing/2014/main" id="{FA3FA189-C79C-F7C3-343F-BE65DB2C039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30936"/>
          <a:stretch/>
        </p:blipFill>
        <p:spPr>
          <a:xfrm>
            <a:off x="2279215" y="1141466"/>
            <a:ext cx="7963292" cy="5240924"/>
          </a:xfrm>
        </p:spPr>
      </p:pic>
    </p:spTree>
    <p:extLst>
      <p:ext uri="{BB962C8B-B14F-4D97-AF65-F5344CB8AC3E}">
        <p14:creationId xmlns:p14="http://schemas.microsoft.com/office/powerpoint/2010/main" val="3803610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B32B-0269-192A-E314-86AEBF56537B}"/>
              </a:ext>
            </a:extLst>
          </p:cNvPr>
          <p:cNvSpPr>
            <a:spLocks noGrp="1"/>
          </p:cNvSpPr>
          <p:nvPr>
            <p:ph type="title"/>
          </p:nvPr>
        </p:nvSpPr>
        <p:spPr/>
        <p:txBody>
          <a:bodyPr/>
          <a:lstStyle/>
          <a:p>
            <a:r>
              <a:rPr lang="en-US"/>
              <a:t>Optimization</a:t>
            </a:r>
          </a:p>
        </p:txBody>
      </p:sp>
      <p:sp>
        <p:nvSpPr>
          <p:cNvPr id="3" name="Content Placeholder 2">
            <a:extLst>
              <a:ext uri="{FF2B5EF4-FFF2-40B4-BE49-F238E27FC236}">
                <a16:creationId xmlns:a16="http://schemas.microsoft.com/office/drawing/2014/main" id="{614E0AEC-903E-4A5E-A25B-639E12F4D6FF}"/>
              </a:ext>
            </a:extLst>
          </p:cNvPr>
          <p:cNvSpPr>
            <a:spLocks noGrp="1"/>
          </p:cNvSpPr>
          <p:nvPr>
            <p:ph idx="1"/>
          </p:nvPr>
        </p:nvSpPr>
        <p:spPr/>
        <p:txBody>
          <a:bodyPr>
            <a:normAutofit/>
          </a:bodyPr>
          <a:lstStyle/>
          <a:p>
            <a:r>
              <a:rPr lang="en-US"/>
              <a:t>This method eliminates the need to do 2(P-1) passes of the load balancing.</a:t>
            </a:r>
          </a:p>
          <a:p>
            <a:r>
              <a:rPr lang="en-US"/>
              <a:t>In this manner, we would achieve a more even and efficient load balancing, where each processor is aware of its eventual load after it receives the extra elements when it is making the decision of the number of its extra elements to send.</a:t>
            </a:r>
          </a:p>
        </p:txBody>
      </p:sp>
    </p:spTree>
    <p:extLst>
      <p:ext uri="{BB962C8B-B14F-4D97-AF65-F5344CB8AC3E}">
        <p14:creationId xmlns:p14="http://schemas.microsoft.com/office/powerpoint/2010/main" val="232296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06DE-5B31-4612-A6C2-19EB9F376C43}"/>
              </a:ext>
            </a:extLst>
          </p:cNvPr>
          <p:cNvSpPr>
            <a:spLocks noGrp="1"/>
          </p:cNvSpPr>
          <p:nvPr>
            <p:ph type="title"/>
          </p:nvPr>
        </p:nvSpPr>
        <p:spPr/>
        <p:txBody>
          <a:bodyPr/>
          <a:lstStyle/>
          <a:p>
            <a:r>
              <a:rPr lang="en-US"/>
              <a:t>Phases of the Algorithm</a:t>
            </a:r>
          </a:p>
        </p:txBody>
      </p:sp>
      <p:sp>
        <p:nvSpPr>
          <p:cNvPr id="3" name="Content Placeholder 2">
            <a:extLst>
              <a:ext uri="{FF2B5EF4-FFF2-40B4-BE49-F238E27FC236}">
                <a16:creationId xmlns:a16="http://schemas.microsoft.com/office/drawing/2014/main" id="{F3DE01B5-739B-5EA9-A77B-3ACDA6A33B76}"/>
              </a:ext>
            </a:extLst>
          </p:cNvPr>
          <p:cNvSpPr>
            <a:spLocks noGrp="1"/>
          </p:cNvSpPr>
          <p:nvPr>
            <p:ph idx="1"/>
          </p:nvPr>
        </p:nvSpPr>
        <p:spPr/>
        <p:txBody>
          <a:bodyPr vert="horz" lIns="91440" tIns="45720" rIns="91440" bIns="45720" rtlCol="0" anchor="t">
            <a:normAutofit/>
          </a:bodyPr>
          <a:lstStyle/>
          <a:p>
            <a:r>
              <a:rPr lang="en-US"/>
              <a:t>Our algorithm works in 5 phases:</a:t>
            </a:r>
          </a:p>
          <a:p>
            <a:pPr marL="914400" lvl="1" indent="-457200">
              <a:buFont typeface="+mj-lt"/>
              <a:buAutoNum type="arabicPeriod"/>
            </a:pPr>
            <a:r>
              <a:rPr lang="en-US"/>
              <a:t>Recursive pivoting and distributing the elements among the processors using recursive doubling.</a:t>
            </a:r>
          </a:p>
          <a:p>
            <a:pPr marL="914400" lvl="1" indent="-457200">
              <a:buFont typeface="+mj-lt"/>
              <a:buAutoNum type="arabicPeriod"/>
            </a:pPr>
            <a:r>
              <a:rPr lang="en-US"/>
              <a:t>Left to Right loading balancing among the leaves of the recursion tree.</a:t>
            </a:r>
          </a:p>
          <a:p>
            <a:pPr marL="914400" lvl="1" indent="-457200">
              <a:buFont typeface="+mj-lt"/>
              <a:buAutoNum type="arabicPeriod"/>
            </a:pPr>
            <a:r>
              <a:rPr lang="en-US"/>
              <a:t>Right to Left loading balancing among the leaves of the recursion tree.</a:t>
            </a:r>
          </a:p>
          <a:p>
            <a:pPr marL="914400" lvl="1" indent="-457200">
              <a:buFont typeface="+mj-lt"/>
              <a:buAutoNum type="arabicPeriod"/>
            </a:pPr>
            <a:r>
              <a:rPr lang="en-US"/>
              <a:t>Local sorting.</a:t>
            </a:r>
          </a:p>
          <a:p>
            <a:pPr marL="914400" lvl="1" indent="-457200">
              <a:buFont typeface="+mj-lt"/>
              <a:buAutoNum type="arabicPeriod"/>
            </a:pPr>
            <a:r>
              <a:rPr lang="en-US"/>
              <a:t>Writing the output to file using sequential tokens.</a:t>
            </a:r>
          </a:p>
        </p:txBody>
      </p:sp>
    </p:spTree>
    <p:extLst>
      <p:ext uri="{BB962C8B-B14F-4D97-AF65-F5344CB8AC3E}">
        <p14:creationId xmlns:p14="http://schemas.microsoft.com/office/powerpoint/2010/main" val="195509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6F26-CBF0-DF7A-EB73-D6D85A9E618E}"/>
              </a:ext>
            </a:extLst>
          </p:cNvPr>
          <p:cNvSpPr>
            <a:spLocks noGrp="1"/>
          </p:cNvSpPr>
          <p:nvPr>
            <p:ph type="title"/>
          </p:nvPr>
        </p:nvSpPr>
        <p:spPr/>
        <p:txBody>
          <a:bodyPr/>
          <a:lstStyle/>
          <a:p>
            <a:r>
              <a:rPr lang="en-US"/>
              <a:t>Programming Progress</a:t>
            </a:r>
          </a:p>
        </p:txBody>
      </p:sp>
      <p:sp>
        <p:nvSpPr>
          <p:cNvPr id="3" name="Content Placeholder 2">
            <a:extLst>
              <a:ext uri="{FF2B5EF4-FFF2-40B4-BE49-F238E27FC236}">
                <a16:creationId xmlns:a16="http://schemas.microsoft.com/office/drawing/2014/main" id="{8F017461-0F31-AC6C-C914-7AEAC9452AC4}"/>
              </a:ext>
            </a:extLst>
          </p:cNvPr>
          <p:cNvSpPr>
            <a:spLocks noGrp="1"/>
          </p:cNvSpPr>
          <p:nvPr>
            <p:ph idx="1"/>
          </p:nvPr>
        </p:nvSpPr>
        <p:spPr/>
        <p:txBody>
          <a:bodyPr vert="horz" lIns="91440" tIns="45720" rIns="91440" bIns="45720" rtlCol="0" anchor="t">
            <a:normAutofit/>
          </a:bodyPr>
          <a:lstStyle/>
          <a:p>
            <a:pPr marL="914400" lvl="1" indent="-457200">
              <a:buAutoNum type="arabicPeriod"/>
            </a:pPr>
            <a:r>
              <a:rPr lang="en-US"/>
              <a:t>Recursive pivoting and distributing the elements among the processors using recursive doubling. </a:t>
            </a:r>
          </a:p>
          <a:p>
            <a:pPr marL="914400" lvl="1" indent="-457200">
              <a:buAutoNum type="arabicPeriod"/>
            </a:pPr>
            <a:r>
              <a:rPr lang="en-US"/>
              <a:t>Left to Right loading balancing among the leaves of the recursion tree. </a:t>
            </a:r>
          </a:p>
          <a:p>
            <a:pPr marL="914400" lvl="1" indent="-457200">
              <a:buAutoNum type="arabicPeriod"/>
            </a:pPr>
            <a:r>
              <a:rPr lang="en-US"/>
              <a:t>Right to Left loading balancing among the leaves of the recursion tree.</a:t>
            </a:r>
          </a:p>
          <a:p>
            <a:pPr marL="914400" lvl="1" indent="-457200">
              <a:buAutoNum type="arabicPeriod"/>
            </a:pPr>
            <a:r>
              <a:rPr lang="en-US"/>
              <a:t>Local sorting. </a:t>
            </a:r>
          </a:p>
          <a:p>
            <a:pPr marL="914400" lvl="1" indent="-457200">
              <a:buAutoNum type="arabicPeriod"/>
            </a:pPr>
            <a:r>
              <a:rPr lang="en-US"/>
              <a:t>Writing the output to file using sequential tokens.</a:t>
            </a:r>
          </a:p>
          <a:p>
            <a:endParaRPr lang="en-US"/>
          </a:p>
        </p:txBody>
      </p:sp>
      <p:pic>
        <p:nvPicPr>
          <p:cNvPr id="4" name="Graphic 4" descr="Checkmark with solid fill">
            <a:extLst>
              <a:ext uri="{FF2B5EF4-FFF2-40B4-BE49-F238E27FC236}">
                <a16:creationId xmlns:a16="http://schemas.microsoft.com/office/drawing/2014/main" id="{A8ACF966-D119-3509-C04A-EF39CED456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097232"/>
            <a:ext cx="247651" cy="247651"/>
          </a:xfrm>
          <a:prstGeom prst="rect">
            <a:avLst/>
          </a:prstGeom>
        </p:spPr>
      </p:pic>
      <p:pic>
        <p:nvPicPr>
          <p:cNvPr id="5" name="Graphic 4" descr="Checkmark with solid fill">
            <a:extLst>
              <a:ext uri="{FF2B5EF4-FFF2-40B4-BE49-F238E27FC236}">
                <a16:creationId xmlns:a16="http://schemas.microsoft.com/office/drawing/2014/main" id="{38B59E9C-6680-D4EA-7EF1-70F28C3F7B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00857" y="2987080"/>
            <a:ext cx="247651" cy="247651"/>
          </a:xfrm>
          <a:prstGeom prst="rect">
            <a:avLst/>
          </a:prstGeom>
        </p:spPr>
      </p:pic>
      <p:pic>
        <p:nvPicPr>
          <p:cNvPr id="6" name="Graphic 4" descr="Checkmark with solid fill">
            <a:extLst>
              <a:ext uri="{FF2B5EF4-FFF2-40B4-BE49-F238E27FC236}">
                <a16:creationId xmlns:a16="http://schemas.microsoft.com/office/drawing/2014/main" id="{65C3948F-F0C1-1288-754E-EEF4B6C34E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45647" y="3268246"/>
            <a:ext cx="247651" cy="247651"/>
          </a:xfrm>
          <a:prstGeom prst="rect">
            <a:avLst/>
          </a:prstGeom>
        </p:spPr>
      </p:pic>
      <p:pic>
        <p:nvPicPr>
          <p:cNvPr id="7" name="Graphic 7" descr="Clock with solid fill">
            <a:extLst>
              <a:ext uri="{FF2B5EF4-FFF2-40B4-BE49-F238E27FC236}">
                <a16:creationId xmlns:a16="http://schemas.microsoft.com/office/drawing/2014/main" id="{96639754-6880-C205-1BA5-147653BC5E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59982" y="2322367"/>
            <a:ext cx="325583" cy="325583"/>
          </a:xfrm>
          <a:prstGeom prst="rect">
            <a:avLst/>
          </a:prstGeom>
        </p:spPr>
      </p:pic>
      <p:pic>
        <p:nvPicPr>
          <p:cNvPr id="8" name="Graphic 7" descr="Clock with solid fill">
            <a:extLst>
              <a:ext uri="{FF2B5EF4-FFF2-40B4-BE49-F238E27FC236}">
                <a16:creationId xmlns:a16="http://schemas.microsoft.com/office/drawing/2014/main" id="{9A74BBDF-6FF1-6A6E-9A83-CD5AAB4181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59981" y="2651412"/>
            <a:ext cx="325583" cy="325583"/>
          </a:xfrm>
          <a:prstGeom prst="rect">
            <a:avLst/>
          </a:prstGeom>
        </p:spPr>
      </p:pic>
    </p:spTree>
    <p:extLst>
      <p:ext uri="{BB962C8B-B14F-4D97-AF65-F5344CB8AC3E}">
        <p14:creationId xmlns:p14="http://schemas.microsoft.com/office/powerpoint/2010/main" val="60770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BA4A-5E01-EF21-C4DA-382E101FC1C5}"/>
              </a:ext>
            </a:extLst>
          </p:cNvPr>
          <p:cNvSpPr>
            <a:spLocks noGrp="1"/>
          </p:cNvSpPr>
          <p:nvPr>
            <p:ph type="title"/>
          </p:nvPr>
        </p:nvSpPr>
        <p:spPr>
          <a:xfrm>
            <a:off x="459995" y="619360"/>
            <a:ext cx="3690425" cy="1325562"/>
          </a:xfrm>
        </p:spPr>
        <p:txBody>
          <a:bodyPr>
            <a:normAutofit/>
          </a:bodyPr>
          <a:lstStyle/>
          <a:p>
            <a:r>
              <a:rPr lang="en-US" sz="3200"/>
              <a:t>Programming Progress</a:t>
            </a:r>
          </a:p>
        </p:txBody>
      </p:sp>
      <p:sp>
        <p:nvSpPr>
          <p:cNvPr id="9" name="Content Placeholder 8">
            <a:extLst>
              <a:ext uri="{FF2B5EF4-FFF2-40B4-BE49-F238E27FC236}">
                <a16:creationId xmlns:a16="http://schemas.microsoft.com/office/drawing/2014/main" id="{B1DD8B59-E601-C857-B351-50EA4D30C5BE}"/>
              </a:ext>
            </a:extLst>
          </p:cNvPr>
          <p:cNvSpPr>
            <a:spLocks noGrp="1"/>
          </p:cNvSpPr>
          <p:nvPr>
            <p:ph idx="1"/>
          </p:nvPr>
        </p:nvSpPr>
        <p:spPr>
          <a:xfrm>
            <a:off x="276161" y="1936955"/>
            <a:ext cx="4058095" cy="4243182"/>
          </a:xfrm>
        </p:spPr>
        <p:txBody>
          <a:bodyPr>
            <a:normAutofit/>
          </a:bodyPr>
          <a:lstStyle/>
          <a:p>
            <a:r>
              <a:rPr lang="en-US" sz="1600"/>
              <a:t>This screenshot shows the output from the processors after local sorting.</a:t>
            </a:r>
          </a:p>
          <a:p>
            <a:r>
              <a:rPr lang="en-US" sz="1600"/>
              <a:t>The input array is given to P0 as {2,15,14,3,12,11,1,9,16,7,6,5,4,13,10,8}</a:t>
            </a:r>
          </a:p>
          <a:p>
            <a:r>
              <a:rPr lang="en-US" sz="1600"/>
              <a:t>Our code right now performs the steps of recursive pivoting, local sorting and writing the output using a token.</a:t>
            </a:r>
          </a:p>
          <a:p>
            <a:r>
              <a:rPr lang="en-US" sz="1600"/>
              <a:t>The pivot has been taken as the middle element of the array.</a:t>
            </a:r>
          </a:p>
          <a:p>
            <a:r>
              <a:rPr lang="en-US" sz="1600"/>
              <a:t>As you can see, each processor ends up with unequal number of elements  using recursive pivoting.</a:t>
            </a:r>
          </a:p>
        </p:txBody>
      </p:sp>
      <p:pic>
        <p:nvPicPr>
          <p:cNvPr id="5" name="Content Placeholder 4" descr="A screenshot of a computer&#10;&#10;Description automatically generated">
            <a:extLst>
              <a:ext uri="{FF2B5EF4-FFF2-40B4-BE49-F238E27FC236}">
                <a16:creationId xmlns:a16="http://schemas.microsoft.com/office/drawing/2014/main" id="{7298DE2C-B5C4-F020-FF8A-53F947EEE7CB}"/>
              </a:ext>
            </a:extLst>
          </p:cNvPr>
          <p:cNvPicPr>
            <a:picLocks noChangeAspect="1"/>
          </p:cNvPicPr>
          <p:nvPr/>
        </p:nvPicPr>
        <p:blipFill rotWithShape="1">
          <a:blip r:embed="rId3">
            <a:extLst>
              <a:ext uri="{28A0092B-C50C-407E-A947-70E740481C1C}">
                <a14:useLocalDpi xmlns:a14="http://schemas.microsoft.com/office/drawing/2010/main" val="0"/>
              </a:ext>
            </a:extLst>
          </a:blip>
          <a:srcRect l="653" t="14720" r="61281" b="57002"/>
          <a:stretch/>
        </p:blipFill>
        <p:spPr>
          <a:xfrm>
            <a:off x="5378451" y="2133938"/>
            <a:ext cx="5146353" cy="2590123"/>
          </a:xfrm>
          <a:prstGeom prst="rect">
            <a:avLst/>
          </a:prstGeom>
        </p:spPr>
      </p:pic>
    </p:spTree>
    <p:extLst>
      <p:ext uri="{BB962C8B-B14F-4D97-AF65-F5344CB8AC3E}">
        <p14:creationId xmlns:p14="http://schemas.microsoft.com/office/powerpoint/2010/main" val="25809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16D4-65AE-D85A-85DE-94484C46C565}"/>
              </a:ext>
            </a:extLst>
          </p:cNvPr>
          <p:cNvSpPr>
            <a:spLocks noGrp="1"/>
          </p:cNvSpPr>
          <p:nvPr>
            <p:ph type="title"/>
          </p:nvPr>
        </p:nvSpPr>
        <p:spPr/>
        <p:txBody>
          <a:bodyPr/>
          <a:lstStyle/>
          <a:p>
            <a:r>
              <a:rPr lang="en-US"/>
              <a:t>Algorithm – Pivoting and Distribution</a:t>
            </a:r>
          </a:p>
        </p:txBody>
      </p:sp>
      <p:sp>
        <p:nvSpPr>
          <p:cNvPr id="3" name="Content Placeholder 2">
            <a:extLst>
              <a:ext uri="{FF2B5EF4-FFF2-40B4-BE49-F238E27FC236}">
                <a16:creationId xmlns:a16="http://schemas.microsoft.com/office/drawing/2014/main" id="{3B6824B0-E70B-A6B2-909C-50F3D269ADA9}"/>
              </a:ext>
            </a:extLst>
          </p:cNvPr>
          <p:cNvSpPr>
            <a:spLocks noGrp="1"/>
          </p:cNvSpPr>
          <p:nvPr>
            <p:ph idx="1"/>
          </p:nvPr>
        </p:nvSpPr>
        <p:spPr/>
        <p:txBody>
          <a:bodyPr vert="horz" lIns="91440" tIns="45720" rIns="91440" bIns="45720" rtlCol="0" anchor="t">
            <a:normAutofit/>
          </a:bodyPr>
          <a:lstStyle/>
          <a:p>
            <a:r>
              <a:rPr lang="en-US"/>
              <a:t>We are using a recursive doubling approach to distributed the data. The examples here assume that P=8</a:t>
            </a:r>
          </a:p>
          <a:p>
            <a:r>
              <a:rPr lang="en-US"/>
              <a:t>Step 1: P0 loads the unsorted array into its local memory,</a:t>
            </a:r>
          </a:p>
          <a:p>
            <a:r>
              <a:rPr lang="en-US"/>
              <a:t>Step 2: P0 partitions the data on the basis of the pivot provided.</a:t>
            </a:r>
          </a:p>
          <a:p>
            <a:r>
              <a:rPr lang="en-US"/>
              <a:t>Step 3: The (low -&gt; pivot) elements are kept at P0.</a:t>
            </a:r>
          </a:p>
          <a:p>
            <a:r>
              <a:rPr lang="en-US"/>
              <a:t>Step 4: The (pivot +1 -&gt; high) elements are sent to its partner processor, which is P4 (or P/2</a:t>
            </a:r>
            <a:r>
              <a:rPr lang="en-US" sz="2400" baseline="30000"/>
              <a:t>i</a:t>
            </a:r>
            <a:r>
              <a:rPr lang="en-US"/>
              <a:t>+1 processor).</a:t>
            </a:r>
          </a:p>
        </p:txBody>
      </p:sp>
    </p:spTree>
    <p:extLst>
      <p:ext uri="{BB962C8B-B14F-4D97-AF65-F5344CB8AC3E}">
        <p14:creationId xmlns:p14="http://schemas.microsoft.com/office/powerpoint/2010/main" val="251231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180E-1D8B-A41B-1AFA-74169DD340B6}"/>
              </a:ext>
            </a:extLst>
          </p:cNvPr>
          <p:cNvSpPr>
            <a:spLocks noGrp="1"/>
          </p:cNvSpPr>
          <p:nvPr>
            <p:ph type="title"/>
          </p:nvPr>
        </p:nvSpPr>
        <p:spPr/>
        <p:txBody>
          <a:bodyPr/>
          <a:lstStyle/>
          <a:p>
            <a:r>
              <a:rPr lang="en-US"/>
              <a:t>Algorithm – Pivoting and Distribution</a:t>
            </a:r>
          </a:p>
        </p:txBody>
      </p:sp>
      <p:sp>
        <p:nvSpPr>
          <p:cNvPr id="3" name="Content Placeholder 2">
            <a:extLst>
              <a:ext uri="{FF2B5EF4-FFF2-40B4-BE49-F238E27FC236}">
                <a16:creationId xmlns:a16="http://schemas.microsoft.com/office/drawing/2014/main" id="{58901F2C-E585-B7AB-433B-3DBC661CFB77}"/>
              </a:ext>
            </a:extLst>
          </p:cNvPr>
          <p:cNvSpPr>
            <a:spLocks noGrp="1"/>
          </p:cNvSpPr>
          <p:nvPr>
            <p:ph idx="1"/>
          </p:nvPr>
        </p:nvSpPr>
        <p:spPr/>
        <p:txBody>
          <a:bodyPr/>
          <a:lstStyle/>
          <a:p>
            <a:r>
              <a:rPr lang="en-US"/>
              <a:t>Assuming a hypercube topology, steps 2 to 4 are repeated by the active processors in each iteration of the algorithm, till all P processors have a portion of the array.</a:t>
            </a:r>
          </a:p>
          <a:p>
            <a:r>
              <a:rPr lang="en-US"/>
              <a:t>Since we are assuming a hypercube topology, this distribution would complete in log P iterations.</a:t>
            </a:r>
          </a:p>
          <a:p>
            <a:r>
              <a:rPr lang="en-US"/>
              <a:t>Performing the pivoting and distribution in this manner instead of sequentially ensures that we are not bottlenecked by the sequential distribution on P0, which would then take another P-1 communication steps to send the data to the other P-1 processors.</a:t>
            </a:r>
          </a:p>
        </p:txBody>
      </p:sp>
    </p:spTree>
    <p:extLst>
      <p:ext uri="{BB962C8B-B14F-4D97-AF65-F5344CB8AC3E}">
        <p14:creationId xmlns:p14="http://schemas.microsoft.com/office/powerpoint/2010/main" val="1470539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EED6-76B0-3952-2633-87C5F927AF46}"/>
              </a:ext>
            </a:extLst>
          </p:cNvPr>
          <p:cNvSpPr>
            <a:spLocks noGrp="1"/>
          </p:cNvSpPr>
          <p:nvPr>
            <p:ph type="title"/>
          </p:nvPr>
        </p:nvSpPr>
        <p:spPr/>
        <p:txBody>
          <a:bodyPr/>
          <a:lstStyle/>
          <a:p>
            <a:r>
              <a:rPr lang="en-US"/>
              <a:t>Algorithm – Pivoting and Distribution</a:t>
            </a:r>
          </a:p>
        </p:txBody>
      </p:sp>
      <p:sp>
        <p:nvSpPr>
          <p:cNvPr id="8" name="Oval 7">
            <a:extLst>
              <a:ext uri="{FF2B5EF4-FFF2-40B4-BE49-F238E27FC236}">
                <a16:creationId xmlns:a16="http://schemas.microsoft.com/office/drawing/2014/main" id="{9867610E-4E59-C85D-4731-5F26FBCB5C48}"/>
              </a:ext>
            </a:extLst>
          </p:cNvPr>
          <p:cNvSpPr/>
          <p:nvPr/>
        </p:nvSpPr>
        <p:spPr>
          <a:xfrm>
            <a:off x="5727785" y="1825625"/>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P0</a:t>
            </a:r>
          </a:p>
        </p:txBody>
      </p:sp>
      <p:sp>
        <p:nvSpPr>
          <p:cNvPr id="10" name="Oval 9">
            <a:extLst>
              <a:ext uri="{FF2B5EF4-FFF2-40B4-BE49-F238E27FC236}">
                <a16:creationId xmlns:a16="http://schemas.microsoft.com/office/drawing/2014/main" id="{403B54FB-0422-B74B-BA8B-8A446C98ADE3}"/>
              </a:ext>
            </a:extLst>
          </p:cNvPr>
          <p:cNvSpPr/>
          <p:nvPr/>
        </p:nvSpPr>
        <p:spPr>
          <a:xfrm>
            <a:off x="2848807" y="2692570"/>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P0</a:t>
            </a:r>
          </a:p>
        </p:txBody>
      </p:sp>
      <p:sp>
        <p:nvSpPr>
          <p:cNvPr id="11" name="Oval 10">
            <a:extLst>
              <a:ext uri="{FF2B5EF4-FFF2-40B4-BE49-F238E27FC236}">
                <a16:creationId xmlns:a16="http://schemas.microsoft.com/office/drawing/2014/main" id="{11B5474A-8EB7-57D7-8A60-6E8B7A78AED1}"/>
              </a:ext>
            </a:extLst>
          </p:cNvPr>
          <p:cNvSpPr/>
          <p:nvPr/>
        </p:nvSpPr>
        <p:spPr>
          <a:xfrm>
            <a:off x="8586565" y="2692570"/>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P4</a:t>
            </a:r>
          </a:p>
        </p:txBody>
      </p:sp>
      <p:sp>
        <p:nvSpPr>
          <p:cNvPr id="15" name="Oval 14">
            <a:extLst>
              <a:ext uri="{FF2B5EF4-FFF2-40B4-BE49-F238E27FC236}">
                <a16:creationId xmlns:a16="http://schemas.microsoft.com/office/drawing/2014/main" id="{B7E21E5E-8A20-7697-BE8D-3F6AFE88D35D}"/>
              </a:ext>
            </a:extLst>
          </p:cNvPr>
          <p:cNvSpPr/>
          <p:nvPr/>
        </p:nvSpPr>
        <p:spPr>
          <a:xfrm>
            <a:off x="1733934" y="3633079"/>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P0</a:t>
            </a:r>
          </a:p>
        </p:txBody>
      </p:sp>
      <p:sp>
        <p:nvSpPr>
          <p:cNvPr id="17" name="Oval 16">
            <a:extLst>
              <a:ext uri="{FF2B5EF4-FFF2-40B4-BE49-F238E27FC236}">
                <a16:creationId xmlns:a16="http://schemas.microsoft.com/office/drawing/2014/main" id="{8D1B7FF4-6FFF-C205-8E51-D1602316C4B5}"/>
              </a:ext>
            </a:extLst>
          </p:cNvPr>
          <p:cNvSpPr/>
          <p:nvPr/>
        </p:nvSpPr>
        <p:spPr>
          <a:xfrm>
            <a:off x="3940666" y="3633079"/>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P2</a:t>
            </a:r>
          </a:p>
        </p:txBody>
      </p:sp>
      <p:sp>
        <p:nvSpPr>
          <p:cNvPr id="19" name="Oval 18">
            <a:extLst>
              <a:ext uri="{FF2B5EF4-FFF2-40B4-BE49-F238E27FC236}">
                <a16:creationId xmlns:a16="http://schemas.microsoft.com/office/drawing/2014/main" id="{591F1C57-8A39-4229-8242-A72ABB9DCD6A}"/>
              </a:ext>
            </a:extLst>
          </p:cNvPr>
          <p:cNvSpPr/>
          <p:nvPr/>
        </p:nvSpPr>
        <p:spPr>
          <a:xfrm>
            <a:off x="7192717" y="3633079"/>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P4</a:t>
            </a:r>
          </a:p>
        </p:txBody>
      </p:sp>
      <p:sp>
        <p:nvSpPr>
          <p:cNvPr id="21" name="Oval 20">
            <a:extLst>
              <a:ext uri="{FF2B5EF4-FFF2-40B4-BE49-F238E27FC236}">
                <a16:creationId xmlns:a16="http://schemas.microsoft.com/office/drawing/2014/main" id="{87084069-A2C7-8E3D-4AD5-4E9B3B1DD68C}"/>
              </a:ext>
            </a:extLst>
          </p:cNvPr>
          <p:cNvSpPr/>
          <p:nvPr/>
        </p:nvSpPr>
        <p:spPr>
          <a:xfrm>
            <a:off x="9723554" y="3633079"/>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P6</a:t>
            </a:r>
          </a:p>
        </p:txBody>
      </p:sp>
      <p:sp>
        <p:nvSpPr>
          <p:cNvPr id="27" name="Oval 26">
            <a:extLst>
              <a:ext uri="{FF2B5EF4-FFF2-40B4-BE49-F238E27FC236}">
                <a16:creationId xmlns:a16="http://schemas.microsoft.com/office/drawing/2014/main" id="{2AE87253-5951-6B2F-F5B7-FA6D4CD4FE98}"/>
              </a:ext>
            </a:extLst>
          </p:cNvPr>
          <p:cNvSpPr/>
          <p:nvPr/>
        </p:nvSpPr>
        <p:spPr>
          <a:xfrm>
            <a:off x="997504" y="5072318"/>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P0</a:t>
            </a:r>
          </a:p>
        </p:txBody>
      </p:sp>
      <p:sp>
        <p:nvSpPr>
          <p:cNvPr id="28" name="Oval 27">
            <a:extLst>
              <a:ext uri="{FF2B5EF4-FFF2-40B4-BE49-F238E27FC236}">
                <a16:creationId xmlns:a16="http://schemas.microsoft.com/office/drawing/2014/main" id="{8C1105E7-A46A-1930-5F4F-7923A73AD579}"/>
              </a:ext>
            </a:extLst>
          </p:cNvPr>
          <p:cNvSpPr/>
          <p:nvPr/>
        </p:nvSpPr>
        <p:spPr>
          <a:xfrm>
            <a:off x="2434052" y="5072318"/>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P1</a:t>
            </a:r>
          </a:p>
        </p:txBody>
      </p:sp>
      <p:sp>
        <p:nvSpPr>
          <p:cNvPr id="29" name="Oval 28">
            <a:extLst>
              <a:ext uri="{FF2B5EF4-FFF2-40B4-BE49-F238E27FC236}">
                <a16:creationId xmlns:a16="http://schemas.microsoft.com/office/drawing/2014/main" id="{A43AC169-EC8D-0BBF-D7A0-676CE153348F}"/>
              </a:ext>
            </a:extLst>
          </p:cNvPr>
          <p:cNvSpPr/>
          <p:nvPr/>
        </p:nvSpPr>
        <p:spPr>
          <a:xfrm>
            <a:off x="3329786" y="5072318"/>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P2</a:t>
            </a:r>
          </a:p>
        </p:txBody>
      </p:sp>
      <p:sp>
        <p:nvSpPr>
          <p:cNvPr id="30" name="Oval 29">
            <a:extLst>
              <a:ext uri="{FF2B5EF4-FFF2-40B4-BE49-F238E27FC236}">
                <a16:creationId xmlns:a16="http://schemas.microsoft.com/office/drawing/2014/main" id="{CE248B19-6556-97B1-6DBE-3E778544467C}"/>
              </a:ext>
            </a:extLst>
          </p:cNvPr>
          <p:cNvSpPr/>
          <p:nvPr/>
        </p:nvSpPr>
        <p:spPr>
          <a:xfrm>
            <a:off x="6520470" y="5072318"/>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P4</a:t>
            </a:r>
          </a:p>
        </p:txBody>
      </p:sp>
      <p:sp>
        <p:nvSpPr>
          <p:cNvPr id="31" name="Oval 30">
            <a:extLst>
              <a:ext uri="{FF2B5EF4-FFF2-40B4-BE49-F238E27FC236}">
                <a16:creationId xmlns:a16="http://schemas.microsoft.com/office/drawing/2014/main" id="{68474272-8DB5-D803-8A68-8B2D793CDEE2}"/>
              </a:ext>
            </a:extLst>
          </p:cNvPr>
          <p:cNvSpPr/>
          <p:nvPr/>
        </p:nvSpPr>
        <p:spPr>
          <a:xfrm>
            <a:off x="4766335" y="5072318"/>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P3</a:t>
            </a:r>
          </a:p>
        </p:txBody>
      </p:sp>
      <p:sp>
        <p:nvSpPr>
          <p:cNvPr id="32" name="Oval 31">
            <a:extLst>
              <a:ext uri="{FF2B5EF4-FFF2-40B4-BE49-F238E27FC236}">
                <a16:creationId xmlns:a16="http://schemas.microsoft.com/office/drawing/2014/main" id="{60F29996-1CC9-5924-7D4A-2B9ABD3F4390}"/>
              </a:ext>
            </a:extLst>
          </p:cNvPr>
          <p:cNvSpPr/>
          <p:nvPr/>
        </p:nvSpPr>
        <p:spPr>
          <a:xfrm>
            <a:off x="7850135" y="5072318"/>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P5</a:t>
            </a:r>
          </a:p>
        </p:txBody>
      </p:sp>
      <p:sp>
        <p:nvSpPr>
          <p:cNvPr id="33" name="Oval 32">
            <a:extLst>
              <a:ext uri="{FF2B5EF4-FFF2-40B4-BE49-F238E27FC236}">
                <a16:creationId xmlns:a16="http://schemas.microsoft.com/office/drawing/2014/main" id="{1A4AA99C-361B-E366-218D-8D80ADFB76DE}"/>
              </a:ext>
            </a:extLst>
          </p:cNvPr>
          <p:cNvSpPr/>
          <p:nvPr/>
        </p:nvSpPr>
        <p:spPr>
          <a:xfrm>
            <a:off x="9128401" y="5072318"/>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P6</a:t>
            </a:r>
          </a:p>
        </p:txBody>
      </p:sp>
      <p:sp>
        <p:nvSpPr>
          <p:cNvPr id="34" name="Oval 33">
            <a:extLst>
              <a:ext uri="{FF2B5EF4-FFF2-40B4-BE49-F238E27FC236}">
                <a16:creationId xmlns:a16="http://schemas.microsoft.com/office/drawing/2014/main" id="{C6E77662-A5AA-5240-274A-FCD98BC99233}"/>
              </a:ext>
            </a:extLst>
          </p:cNvPr>
          <p:cNvSpPr/>
          <p:nvPr/>
        </p:nvSpPr>
        <p:spPr>
          <a:xfrm>
            <a:off x="10458066" y="5072318"/>
            <a:ext cx="736430" cy="7364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t>P7</a:t>
            </a:r>
          </a:p>
        </p:txBody>
      </p:sp>
      <p:cxnSp>
        <p:nvCxnSpPr>
          <p:cNvPr id="36" name="Straight Arrow Connector 35">
            <a:extLst>
              <a:ext uri="{FF2B5EF4-FFF2-40B4-BE49-F238E27FC236}">
                <a16:creationId xmlns:a16="http://schemas.microsoft.com/office/drawing/2014/main" id="{431FF896-9655-B200-EB6E-AABC7C30B03B}"/>
              </a:ext>
            </a:extLst>
          </p:cNvPr>
          <p:cNvCxnSpPr>
            <a:endCxn id="10" idx="7"/>
          </p:cNvCxnSpPr>
          <p:nvPr/>
        </p:nvCxnSpPr>
        <p:spPr>
          <a:xfrm flipH="1">
            <a:off x="3540999" y="2193840"/>
            <a:ext cx="2186786" cy="653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FEF4B5-E736-0171-827E-CBA8E33FFFDC}"/>
              </a:ext>
            </a:extLst>
          </p:cNvPr>
          <p:cNvCxnSpPr>
            <a:endCxn id="11" idx="1"/>
          </p:cNvCxnSpPr>
          <p:nvPr/>
        </p:nvCxnSpPr>
        <p:spPr>
          <a:xfrm>
            <a:off x="6464215" y="2185503"/>
            <a:ext cx="2230198" cy="614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A3E2B-B0E3-5FC2-490C-75F5F9D0EEB5}"/>
              </a:ext>
            </a:extLst>
          </p:cNvPr>
          <p:cNvCxnSpPr>
            <a:stCxn id="10" idx="3"/>
            <a:endCxn id="15" idx="7"/>
          </p:cNvCxnSpPr>
          <p:nvPr/>
        </p:nvCxnSpPr>
        <p:spPr>
          <a:xfrm flipH="1">
            <a:off x="2362516" y="3321152"/>
            <a:ext cx="594139" cy="41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0A2C55-A039-0327-4A16-1DFDFFA2D3F1}"/>
              </a:ext>
            </a:extLst>
          </p:cNvPr>
          <p:cNvCxnSpPr>
            <a:stCxn id="10" idx="5"/>
            <a:endCxn id="17" idx="1"/>
          </p:cNvCxnSpPr>
          <p:nvPr/>
        </p:nvCxnSpPr>
        <p:spPr>
          <a:xfrm>
            <a:off x="3477389" y="3321152"/>
            <a:ext cx="571125" cy="41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6753877-1674-5F36-9AB7-A9D9C631144B}"/>
              </a:ext>
            </a:extLst>
          </p:cNvPr>
          <p:cNvCxnSpPr>
            <a:endCxn id="19" idx="7"/>
          </p:cNvCxnSpPr>
          <p:nvPr/>
        </p:nvCxnSpPr>
        <p:spPr>
          <a:xfrm flipH="1">
            <a:off x="7821299" y="3346258"/>
            <a:ext cx="837688" cy="394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C721840-E0B1-EC64-34C6-2FF28D30942C}"/>
              </a:ext>
            </a:extLst>
          </p:cNvPr>
          <p:cNvCxnSpPr>
            <a:stCxn id="11" idx="5"/>
            <a:endCxn id="21" idx="1"/>
          </p:cNvCxnSpPr>
          <p:nvPr/>
        </p:nvCxnSpPr>
        <p:spPr>
          <a:xfrm>
            <a:off x="9215147" y="3321152"/>
            <a:ext cx="616255" cy="419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ED5C488-6A31-FA00-7399-17CF3D1BC0C4}"/>
              </a:ext>
            </a:extLst>
          </p:cNvPr>
          <p:cNvCxnSpPr>
            <a:stCxn id="15" idx="3"/>
            <a:endCxn id="27" idx="0"/>
          </p:cNvCxnSpPr>
          <p:nvPr/>
        </p:nvCxnSpPr>
        <p:spPr>
          <a:xfrm flipH="1">
            <a:off x="1365719" y="4261661"/>
            <a:ext cx="476063" cy="81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4BCE87D-5CE8-404A-0386-F7792F2C58EE}"/>
              </a:ext>
            </a:extLst>
          </p:cNvPr>
          <p:cNvCxnSpPr>
            <a:stCxn id="15" idx="5"/>
            <a:endCxn id="28" idx="0"/>
          </p:cNvCxnSpPr>
          <p:nvPr/>
        </p:nvCxnSpPr>
        <p:spPr>
          <a:xfrm>
            <a:off x="2362516" y="4261661"/>
            <a:ext cx="439751" cy="81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1D8D195-4944-34CE-E669-9E41113D5D9C}"/>
              </a:ext>
            </a:extLst>
          </p:cNvPr>
          <p:cNvCxnSpPr>
            <a:stCxn id="17" idx="3"/>
            <a:endCxn id="29" idx="0"/>
          </p:cNvCxnSpPr>
          <p:nvPr/>
        </p:nvCxnSpPr>
        <p:spPr>
          <a:xfrm flipH="1">
            <a:off x="3698001" y="4261661"/>
            <a:ext cx="350513" cy="81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D09A51D-2C65-22C3-B748-8F17AAF224F7}"/>
              </a:ext>
            </a:extLst>
          </p:cNvPr>
          <p:cNvCxnSpPr>
            <a:stCxn id="17" idx="5"/>
            <a:endCxn id="31" idx="0"/>
          </p:cNvCxnSpPr>
          <p:nvPr/>
        </p:nvCxnSpPr>
        <p:spPr>
          <a:xfrm>
            <a:off x="4569248" y="4261661"/>
            <a:ext cx="565302" cy="81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6E60098-33DC-E796-4371-1C9848EFF650}"/>
              </a:ext>
            </a:extLst>
          </p:cNvPr>
          <p:cNvCxnSpPr>
            <a:stCxn id="19" idx="3"/>
            <a:endCxn id="30" idx="0"/>
          </p:cNvCxnSpPr>
          <p:nvPr/>
        </p:nvCxnSpPr>
        <p:spPr>
          <a:xfrm flipH="1">
            <a:off x="6888685" y="4261661"/>
            <a:ext cx="411880" cy="81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34C0747-6492-1581-6F8B-1B119743F1BB}"/>
              </a:ext>
            </a:extLst>
          </p:cNvPr>
          <p:cNvCxnSpPr>
            <a:stCxn id="19" idx="5"/>
            <a:endCxn id="32" idx="0"/>
          </p:cNvCxnSpPr>
          <p:nvPr/>
        </p:nvCxnSpPr>
        <p:spPr>
          <a:xfrm>
            <a:off x="7821299" y="4261661"/>
            <a:ext cx="397051" cy="81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533251E-A26B-8345-C83B-F4794069DF29}"/>
              </a:ext>
            </a:extLst>
          </p:cNvPr>
          <p:cNvCxnSpPr>
            <a:stCxn id="21" idx="3"/>
            <a:endCxn id="33" idx="0"/>
          </p:cNvCxnSpPr>
          <p:nvPr/>
        </p:nvCxnSpPr>
        <p:spPr>
          <a:xfrm flipH="1">
            <a:off x="9496616" y="4261661"/>
            <a:ext cx="334786" cy="81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C034EB7-5E2B-4533-4D98-1164495DD4C5}"/>
              </a:ext>
            </a:extLst>
          </p:cNvPr>
          <p:cNvCxnSpPr>
            <a:stCxn id="21" idx="5"/>
            <a:endCxn id="34" idx="0"/>
          </p:cNvCxnSpPr>
          <p:nvPr/>
        </p:nvCxnSpPr>
        <p:spPr>
          <a:xfrm>
            <a:off x="10352136" y="4261661"/>
            <a:ext cx="474145" cy="810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9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500"/>
                                        <p:tgtEl>
                                          <p:spTgt spid="4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500"/>
                                        <p:tgtEl>
                                          <p:spTgt spid="4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down)">
                                      <p:cBhvr>
                                        <p:cTn id="33" dur="500"/>
                                        <p:tgtEl>
                                          <p:spTgt spid="19"/>
                                        </p:tgtEl>
                                      </p:cBhvr>
                                    </p:animEffect>
                                  </p:childTnLst>
                                </p:cTn>
                              </p:par>
                              <p:par>
                                <p:cTn id="34" presetID="22" presetClass="entr" presetSubtype="4"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cTn>
                              </p:par>
                              <p:par>
                                <p:cTn id="37" presetID="2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down)">
                                      <p:cBhvr>
                                        <p:cTn id="39" dur="500"/>
                                        <p:tgtEl>
                                          <p:spTgt spid="4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par>
                                <p:cTn id="48" presetID="22" presetClass="entr" presetSubtype="4"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down)">
                                      <p:cBhvr>
                                        <p:cTn id="50" dur="500"/>
                                        <p:tgtEl>
                                          <p:spTgt spid="48"/>
                                        </p:tgtEl>
                                      </p:cBhvr>
                                    </p:animEffect>
                                  </p:childTnLst>
                                </p:cTn>
                              </p:par>
                              <p:par>
                                <p:cTn id="51" presetID="22" presetClass="entr" presetSubtype="4"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animEffect transition="in" filter="wipe(down)">
                                      <p:cBhvr>
                                        <p:cTn id="53" dur="500"/>
                                        <p:tgtEl>
                                          <p:spTgt spid="5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down)">
                                      <p:cBhvr>
                                        <p:cTn id="56" dur="500"/>
                                        <p:tgtEl>
                                          <p:spTgt spid="2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par>
                                <p:cTn id="60" presetID="22" presetClass="entr" presetSubtype="4" fill="hold" nodeType="with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ipe(down)">
                                      <p:cBhvr>
                                        <p:cTn id="62" dur="500"/>
                                        <p:tgtEl>
                                          <p:spTgt spid="52"/>
                                        </p:tgtEl>
                                      </p:cBhvr>
                                    </p:animEffect>
                                  </p:childTnLst>
                                </p:cTn>
                              </p:par>
                              <p:par>
                                <p:cTn id="63" presetID="22" presetClass="entr" presetSubtype="4"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down)">
                                      <p:cBhvr>
                                        <p:cTn id="65" dur="500"/>
                                        <p:tgtEl>
                                          <p:spTgt spid="54"/>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down)">
                                      <p:cBhvr>
                                        <p:cTn id="71" dur="500"/>
                                        <p:tgtEl>
                                          <p:spTgt spid="30"/>
                                        </p:tgtEl>
                                      </p:cBhvr>
                                    </p:animEffect>
                                  </p:childTnLst>
                                </p:cTn>
                              </p:par>
                              <p:par>
                                <p:cTn id="72" presetID="22" presetClass="entr" presetSubtype="4"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down)">
                                      <p:cBhvr>
                                        <p:cTn id="74" dur="500"/>
                                        <p:tgtEl>
                                          <p:spTgt spid="56"/>
                                        </p:tgtEl>
                                      </p:cBhvr>
                                    </p:animEffect>
                                  </p:childTnLst>
                                </p:cTn>
                              </p:par>
                              <p:par>
                                <p:cTn id="75" presetID="22" presetClass="entr" presetSubtype="4"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down)">
                                      <p:cBhvr>
                                        <p:cTn id="77" dur="500"/>
                                        <p:tgtEl>
                                          <p:spTgt spid="58"/>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500"/>
                                        <p:tgtEl>
                                          <p:spTgt spid="32"/>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par>
                                <p:cTn id="84" presetID="22" presetClass="entr" presetSubtype="4"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down)">
                                      <p:cBhvr>
                                        <p:cTn id="86" dur="500"/>
                                        <p:tgtEl>
                                          <p:spTgt spid="60"/>
                                        </p:tgtEl>
                                      </p:cBhvr>
                                    </p:animEffect>
                                  </p:childTnLst>
                                </p:cTn>
                              </p:par>
                              <p:par>
                                <p:cTn id="87" presetID="22" presetClass="entr" presetSubtype="4" fill="hold"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wipe(down)">
                                      <p:cBhvr>
                                        <p:cTn id="89" dur="500"/>
                                        <p:tgtEl>
                                          <p:spTgt spid="62"/>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down)">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7" grpId="0" animBg="1"/>
      <p:bldP spid="19" grpId="0" animBg="1"/>
      <p:bldP spid="21"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E5CA-D87A-0BBE-77FB-4254AE60C7A4}"/>
              </a:ext>
            </a:extLst>
          </p:cNvPr>
          <p:cNvSpPr>
            <a:spLocks noGrp="1"/>
          </p:cNvSpPr>
          <p:nvPr>
            <p:ph type="title"/>
          </p:nvPr>
        </p:nvSpPr>
        <p:spPr>
          <a:xfrm>
            <a:off x="894878" y="272109"/>
            <a:ext cx="6155988" cy="1182927"/>
          </a:xfrm>
        </p:spPr>
        <p:txBody>
          <a:bodyPr vert="horz" lIns="91440" tIns="45720" rIns="91440" bIns="45720" rtlCol="0" anchor="b">
            <a:normAutofit/>
          </a:bodyPr>
          <a:lstStyle/>
          <a:p>
            <a:r>
              <a:rPr lang="en-US" sz="3800" kern="1200">
                <a:solidFill>
                  <a:schemeClr val="tx1"/>
                </a:solidFill>
                <a:latin typeface="+mj-lt"/>
                <a:ea typeface="+mj-ea"/>
                <a:cs typeface="+mj-cs"/>
              </a:rPr>
              <a:t>Algorithm – Pivoting and Distribution</a:t>
            </a:r>
          </a:p>
        </p:txBody>
      </p:sp>
      <p:sp>
        <p:nvSpPr>
          <p:cNvPr id="3" name="Content Placeholder 2">
            <a:extLst>
              <a:ext uri="{FF2B5EF4-FFF2-40B4-BE49-F238E27FC236}">
                <a16:creationId xmlns:a16="http://schemas.microsoft.com/office/drawing/2014/main" id="{4528AEC2-4EDB-C84A-3AA9-7D76B41C3E21}"/>
              </a:ext>
            </a:extLst>
          </p:cNvPr>
          <p:cNvSpPr>
            <a:spLocks noGrp="1"/>
          </p:cNvSpPr>
          <p:nvPr>
            <p:ph type="body" sz="half" idx="2"/>
          </p:nvPr>
        </p:nvSpPr>
        <p:spPr>
          <a:xfrm>
            <a:off x="778585" y="1481661"/>
            <a:ext cx="10422345" cy="3344459"/>
          </a:xfrm>
        </p:spPr>
        <p:txBody>
          <a:bodyPr vert="horz" lIns="91440" tIns="45720" rIns="91440" bIns="45720" rtlCol="0" anchor="t">
            <a:normAutofit/>
          </a:bodyPr>
          <a:lstStyle/>
          <a:p>
            <a:pPr indent="-228600">
              <a:buFont typeface="Arial" panose="020B0604020202020204" pitchFamily="34" charset="0"/>
              <a:buChar char="•"/>
            </a:pPr>
            <a:r>
              <a:rPr lang="en-US" sz="1800"/>
              <a:t>Distributing the algorithm in this manner guarantees that the subarrays being distributed to each processor are ordered from smallest to largest going from P0 to P-1.</a:t>
            </a:r>
          </a:p>
          <a:p>
            <a:pPr indent="-228600">
              <a:buFont typeface="Arial" panose="020B0604020202020204" pitchFamily="34" charset="0"/>
              <a:buChar char="•"/>
            </a:pPr>
            <a:r>
              <a:rPr lang="en-US" sz="1800"/>
              <a:t>This is because once the pivot is chosen, the elements in the array at each processor in each iteration are arranged as smaller or larger than the array, and then the higher portion of the array is sent to my_id+1.</a:t>
            </a:r>
          </a:p>
          <a:p>
            <a:pPr indent="-228600">
              <a:buFont typeface="Arial" panose="020B0604020202020204" pitchFamily="34" charset="0"/>
              <a:buChar char="•"/>
            </a:pPr>
            <a:r>
              <a:rPr lang="en-US" sz="1800"/>
              <a:t>This ensures that when the local arrays are sorted and written to file, the ordering of the numbers is maintained.</a:t>
            </a:r>
          </a:p>
        </p:txBody>
      </p:sp>
      <p:pic>
        <p:nvPicPr>
          <p:cNvPr id="9" name="Picture 9" descr="Diagram&#10;&#10;Description automatically generated">
            <a:extLst>
              <a:ext uri="{FF2B5EF4-FFF2-40B4-BE49-F238E27FC236}">
                <a16:creationId xmlns:a16="http://schemas.microsoft.com/office/drawing/2014/main" id="{5ADDE8D4-23CF-C0F2-9D66-51CA0287F4E3}"/>
              </a:ext>
            </a:extLst>
          </p:cNvPr>
          <p:cNvPicPr>
            <a:picLocks noChangeAspect="1"/>
          </p:cNvPicPr>
          <p:nvPr/>
        </p:nvPicPr>
        <p:blipFill>
          <a:blip r:embed="rId3"/>
          <a:stretch>
            <a:fillRect/>
          </a:stretch>
        </p:blipFill>
        <p:spPr>
          <a:xfrm>
            <a:off x="1962659" y="3774128"/>
            <a:ext cx="7673788" cy="2944525"/>
          </a:xfrm>
          <a:prstGeom prst="rect">
            <a:avLst/>
          </a:prstGeom>
        </p:spPr>
      </p:pic>
    </p:spTree>
    <p:extLst>
      <p:ext uri="{BB962C8B-B14F-4D97-AF65-F5344CB8AC3E}">
        <p14:creationId xmlns:p14="http://schemas.microsoft.com/office/powerpoint/2010/main" val="263271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FAA6-AB83-5DA5-DBC7-89364C728C09}"/>
              </a:ext>
            </a:extLst>
          </p:cNvPr>
          <p:cNvSpPr>
            <a:spLocks noGrp="1"/>
          </p:cNvSpPr>
          <p:nvPr>
            <p:ph type="title"/>
          </p:nvPr>
        </p:nvSpPr>
        <p:spPr>
          <a:xfrm>
            <a:off x="1261872" y="365760"/>
            <a:ext cx="9692640" cy="815463"/>
          </a:xfrm>
        </p:spPr>
        <p:txBody>
          <a:bodyPr>
            <a:normAutofit/>
          </a:bodyPr>
          <a:lstStyle/>
          <a:p>
            <a:r>
              <a:rPr lang="en-US" sz="3200"/>
              <a:t>Algorithm – Load Balancing </a:t>
            </a:r>
          </a:p>
        </p:txBody>
      </p:sp>
      <p:sp>
        <p:nvSpPr>
          <p:cNvPr id="3" name="Content Placeholder 2">
            <a:extLst>
              <a:ext uri="{FF2B5EF4-FFF2-40B4-BE49-F238E27FC236}">
                <a16:creationId xmlns:a16="http://schemas.microsoft.com/office/drawing/2014/main" id="{9AB31FFF-B9F3-2486-913B-0C99E8420314}"/>
              </a:ext>
            </a:extLst>
          </p:cNvPr>
          <p:cNvSpPr>
            <a:spLocks noGrp="1"/>
          </p:cNvSpPr>
          <p:nvPr>
            <p:ph idx="1"/>
          </p:nvPr>
        </p:nvSpPr>
        <p:spPr>
          <a:xfrm>
            <a:off x="838200" y="1433080"/>
            <a:ext cx="10515600" cy="5124883"/>
          </a:xfrm>
        </p:spPr>
        <p:txBody>
          <a:bodyPr vert="horz" lIns="91440" tIns="45720" rIns="91440" bIns="45720" rtlCol="0" anchor="t">
            <a:normAutofit/>
          </a:bodyPr>
          <a:lstStyle/>
          <a:p>
            <a:r>
              <a:rPr lang="en-US" sz="2400"/>
              <a:t>The Load Balancing kicks in after </a:t>
            </a:r>
            <a:r>
              <a:rPr lang="en-US" sz="2400">
                <a:ea typeface="+mn-lt"/>
                <a:cs typeface="+mn-lt"/>
              </a:rPr>
              <a:t>log P steps of data distribution among all the P processors is completed.</a:t>
            </a:r>
          </a:p>
          <a:p>
            <a:r>
              <a:rPr lang="en-US" sz="2400">
                <a:ea typeface="+mn-lt"/>
                <a:cs typeface="+mn-lt"/>
              </a:rPr>
              <a:t>This step calculates an optimal length of subarrays within each processor such as:</a:t>
            </a:r>
          </a:p>
          <a:p>
            <a:pPr marL="914400" lvl="2" indent="0">
              <a:buNone/>
            </a:pPr>
            <a:r>
              <a:rPr lang="en-US" sz="1800">
                <a:ea typeface="+mn-lt"/>
                <a:cs typeface="+mn-lt"/>
              </a:rPr>
              <a:t>Optimal Size = </a:t>
            </a:r>
            <a:r>
              <a:rPr lang="en-US" sz="1800" err="1">
                <a:ea typeface="+mn-lt"/>
                <a:cs typeface="+mn-lt"/>
              </a:rPr>
              <a:t>totalElements</a:t>
            </a:r>
            <a:r>
              <a:rPr lang="en-US" sz="1800">
                <a:ea typeface="+mn-lt"/>
                <a:cs typeface="+mn-lt"/>
              </a:rPr>
              <a:t>/</a:t>
            </a:r>
            <a:r>
              <a:rPr lang="en-US" sz="1800" err="1">
                <a:ea typeface="+mn-lt"/>
                <a:cs typeface="+mn-lt"/>
              </a:rPr>
              <a:t>totalProcessors</a:t>
            </a:r>
            <a:endParaRPr lang="en-US" sz="1800" err="1"/>
          </a:p>
          <a:p>
            <a:pPr marL="457200" indent="-457200"/>
            <a:r>
              <a:rPr lang="en-US" sz="2400">
                <a:ea typeface="+mn-lt"/>
                <a:cs typeface="+mn-lt"/>
              </a:rPr>
              <a:t>The processor Pi calculates its extra elements (</a:t>
            </a:r>
            <a:r>
              <a:rPr lang="en-US" sz="2400" err="1">
                <a:ea typeface="+mn-lt"/>
                <a:cs typeface="+mn-lt"/>
              </a:rPr>
              <a:t>ee</a:t>
            </a:r>
            <a:r>
              <a:rPr lang="en-US" sz="2400">
                <a:ea typeface="+mn-lt"/>
                <a:cs typeface="+mn-lt"/>
              </a:rPr>
              <a:t>) such that</a:t>
            </a:r>
          </a:p>
          <a:p>
            <a:pPr marL="2286000" lvl="5">
              <a:buNone/>
            </a:pPr>
            <a:r>
              <a:rPr lang="en-US" sz="1800" err="1">
                <a:ea typeface="+mn-lt"/>
                <a:cs typeface="+mn-lt"/>
              </a:rPr>
              <a:t>ee</a:t>
            </a:r>
            <a:r>
              <a:rPr lang="en-US" sz="1800">
                <a:ea typeface="+mn-lt"/>
                <a:cs typeface="+mn-lt"/>
              </a:rPr>
              <a:t> = </a:t>
            </a:r>
            <a:r>
              <a:rPr lang="en-US" sz="1800" err="1">
                <a:ea typeface="+mn-lt"/>
                <a:cs typeface="+mn-lt"/>
              </a:rPr>
              <a:t>len</a:t>
            </a:r>
            <a:r>
              <a:rPr lang="en-US" sz="1800">
                <a:ea typeface="+mn-lt"/>
                <a:cs typeface="+mn-lt"/>
              </a:rPr>
              <a:t>(</a:t>
            </a:r>
            <a:r>
              <a:rPr lang="en-US" sz="1800" err="1">
                <a:ea typeface="+mn-lt"/>
                <a:cs typeface="+mn-lt"/>
              </a:rPr>
              <a:t>LocalsArr</a:t>
            </a:r>
            <a:r>
              <a:rPr lang="en-US" sz="1800">
                <a:ea typeface="+mn-lt"/>
                <a:cs typeface="+mn-lt"/>
              </a:rPr>
              <a:t>)  - Optimal Size</a:t>
            </a:r>
            <a:endParaRPr lang="en-US" sz="1800"/>
          </a:p>
          <a:p>
            <a:pPr marL="0" indent="0">
              <a:buNone/>
            </a:pPr>
            <a:r>
              <a:rPr lang="en-US" sz="2400">
                <a:ea typeface="+mn-lt"/>
                <a:cs typeface="+mn-lt"/>
              </a:rPr>
              <a:t>    And send its largest '</a:t>
            </a:r>
            <a:r>
              <a:rPr lang="en-US" sz="2400" err="1">
                <a:ea typeface="+mn-lt"/>
                <a:cs typeface="+mn-lt"/>
              </a:rPr>
              <a:t>ee</a:t>
            </a:r>
            <a:r>
              <a:rPr lang="en-US" sz="2400">
                <a:ea typeface="+mn-lt"/>
                <a:cs typeface="+mn-lt"/>
              </a:rPr>
              <a:t>' elements to its neighbor P</a:t>
            </a:r>
            <a:r>
              <a:rPr lang="en-US" sz="2400" baseline="-25000">
                <a:ea typeface="+mn-lt"/>
                <a:cs typeface="+mn-lt"/>
              </a:rPr>
              <a:t>i+1 </a:t>
            </a:r>
            <a:r>
              <a:rPr lang="en-US" sz="2400">
                <a:ea typeface="+mn-lt"/>
                <a:cs typeface="+mn-lt"/>
              </a:rPr>
              <a:t>as a message passing step.</a:t>
            </a:r>
          </a:p>
        </p:txBody>
      </p:sp>
    </p:spTree>
    <p:extLst>
      <p:ext uri="{BB962C8B-B14F-4D97-AF65-F5344CB8AC3E}">
        <p14:creationId xmlns:p14="http://schemas.microsoft.com/office/powerpoint/2010/main" val="63466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FAA6-AB83-5DA5-DBC7-89364C728C09}"/>
              </a:ext>
            </a:extLst>
          </p:cNvPr>
          <p:cNvSpPr>
            <a:spLocks noGrp="1"/>
          </p:cNvSpPr>
          <p:nvPr>
            <p:ph type="title"/>
          </p:nvPr>
        </p:nvSpPr>
        <p:spPr>
          <a:xfrm>
            <a:off x="838200" y="243898"/>
            <a:ext cx="10515600" cy="1054245"/>
          </a:xfrm>
        </p:spPr>
        <p:txBody>
          <a:bodyPr>
            <a:normAutofit/>
          </a:bodyPr>
          <a:lstStyle/>
          <a:p>
            <a:br>
              <a:rPr lang="en-US" sz="3200">
                <a:ea typeface="+mj-lt"/>
                <a:cs typeface="+mj-lt"/>
              </a:rPr>
            </a:br>
            <a:r>
              <a:rPr lang="en-US" sz="3200">
                <a:ea typeface="+mj-lt"/>
                <a:cs typeface="+mj-lt"/>
              </a:rPr>
              <a:t>Algorithm – Load Balancing </a:t>
            </a:r>
          </a:p>
          <a:p>
            <a:endParaRPr lang="en-US"/>
          </a:p>
        </p:txBody>
      </p:sp>
      <p:sp>
        <p:nvSpPr>
          <p:cNvPr id="3" name="Content Placeholder 2">
            <a:extLst>
              <a:ext uri="{FF2B5EF4-FFF2-40B4-BE49-F238E27FC236}">
                <a16:creationId xmlns:a16="http://schemas.microsoft.com/office/drawing/2014/main" id="{9AB31FFF-B9F3-2486-913B-0C99E8420314}"/>
              </a:ext>
            </a:extLst>
          </p:cNvPr>
          <p:cNvSpPr>
            <a:spLocks noGrp="1"/>
          </p:cNvSpPr>
          <p:nvPr>
            <p:ph idx="1"/>
          </p:nvPr>
        </p:nvSpPr>
        <p:spPr>
          <a:xfrm>
            <a:off x="838200" y="1433080"/>
            <a:ext cx="10515600" cy="5124883"/>
          </a:xfrm>
        </p:spPr>
        <p:txBody>
          <a:bodyPr vert="horz" lIns="91440" tIns="45720" rIns="91440" bIns="45720" rtlCol="0" anchor="t">
            <a:normAutofit/>
          </a:bodyPr>
          <a:lstStyle/>
          <a:p>
            <a:r>
              <a:rPr lang="en-US">
                <a:ea typeface="+mn-lt"/>
                <a:cs typeface="+mn-lt"/>
              </a:rPr>
              <a:t>We repeat the above steps till there are optimal number of elements in the local arrays of all the processors P</a:t>
            </a:r>
            <a:r>
              <a:rPr lang="en-US" baseline="-25000">
                <a:ea typeface="+mn-lt"/>
                <a:cs typeface="+mn-lt"/>
              </a:rPr>
              <a:t>i</a:t>
            </a:r>
            <a:r>
              <a:rPr lang="en-US">
                <a:ea typeface="+mn-lt"/>
                <a:cs typeface="+mn-lt"/>
              </a:rPr>
              <a:t> to P</a:t>
            </a:r>
            <a:r>
              <a:rPr lang="en-US" baseline="-25000">
                <a:ea typeface="+mn-lt"/>
                <a:cs typeface="+mn-lt"/>
              </a:rPr>
              <a:t>N</a:t>
            </a:r>
          </a:p>
          <a:p>
            <a:r>
              <a:rPr lang="en-US"/>
              <a:t>In case the final processor </a:t>
            </a:r>
            <a:r>
              <a:rPr lang="en-US" err="1"/>
              <a:t>Pn</a:t>
            </a:r>
            <a:r>
              <a:rPr lang="en-US"/>
              <a:t> ends up having elements more than the optimal size, the smallest '</a:t>
            </a:r>
            <a:r>
              <a:rPr lang="en-US" err="1"/>
              <a:t>ee</a:t>
            </a:r>
            <a:r>
              <a:rPr lang="en-US"/>
              <a:t>' elements in </a:t>
            </a:r>
            <a:r>
              <a:rPr lang="en-US" err="1"/>
              <a:t>Pn</a:t>
            </a:r>
            <a:r>
              <a:rPr lang="en-US"/>
              <a:t> is sent back to the Procs P</a:t>
            </a:r>
            <a:r>
              <a:rPr lang="en-US" baseline="-25000"/>
              <a:t>n-1</a:t>
            </a:r>
            <a:r>
              <a:rPr lang="en-US"/>
              <a:t>in a series of message passing steps until all the elements are equalized.</a:t>
            </a:r>
          </a:p>
          <a:p>
            <a:r>
              <a:rPr lang="en-US"/>
              <a:t>To compensate for the message passing time we also use a dynamic threshold value along with the optimal array size which is discussed later.</a:t>
            </a:r>
          </a:p>
          <a:p>
            <a:endParaRPr lang="en-US" baseline="-25000"/>
          </a:p>
        </p:txBody>
      </p:sp>
    </p:spTree>
    <p:extLst>
      <p:ext uri="{BB962C8B-B14F-4D97-AF65-F5344CB8AC3E}">
        <p14:creationId xmlns:p14="http://schemas.microsoft.com/office/powerpoint/2010/main" val="36224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FAA6-AB83-5DA5-DBC7-89364C728C09}"/>
              </a:ext>
            </a:extLst>
          </p:cNvPr>
          <p:cNvSpPr>
            <a:spLocks noGrp="1"/>
          </p:cNvSpPr>
          <p:nvPr>
            <p:ph type="title"/>
          </p:nvPr>
        </p:nvSpPr>
        <p:spPr>
          <a:xfrm>
            <a:off x="838200" y="365125"/>
            <a:ext cx="10515600" cy="586655"/>
          </a:xfrm>
        </p:spPr>
        <p:txBody>
          <a:bodyPr/>
          <a:lstStyle/>
          <a:p>
            <a:r>
              <a:rPr lang="en-US" sz="3200">
                <a:ea typeface="+mj-lt"/>
                <a:cs typeface="+mj-lt"/>
              </a:rPr>
              <a:t>Algorithm – Load Balancing </a:t>
            </a:r>
            <a:endParaRPr lang="en-US"/>
          </a:p>
        </p:txBody>
      </p:sp>
      <p:pic>
        <p:nvPicPr>
          <p:cNvPr id="4" name="Picture 4">
            <a:extLst>
              <a:ext uri="{FF2B5EF4-FFF2-40B4-BE49-F238E27FC236}">
                <a16:creationId xmlns:a16="http://schemas.microsoft.com/office/drawing/2014/main" id="{81452147-9C8B-F3AE-2E7B-C0C68F348F03}"/>
              </a:ext>
            </a:extLst>
          </p:cNvPr>
          <p:cNvPicPr>
            <a:picLocks noGrp="1" noChangeAspect="1"/>
          </p:cNvPicPr>
          <p:nvPr>
            <p:ph idx="1"/>
          </p:nvPr>
        </p:nvPicPr>
        <p:blipFill>
          <a:blip r:embed="rId3"/>
          <a:stretch>
            <a:fillRect/>
          </a:stretch>
        </p:blipFill>
        <p:spPr>
          <a:xfrm>
            <a:off x="1671589" y="1018789"/>
            <a:ext cx="9559035" cy="5539174"/>
          </a:xfrm>
        </p:spPr>
      </p:pic>
    </p:spTree>
    <p:extLst>
      <p:ext uri="{BB962C8B-B14F-4D97-AF65-F5344CB8AC3E}">
        <p14:creationId xmlns:p14="http://schemas.microsoft.com/office/powerpoint/2010/main" val="3400499210"/>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20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View</vt:lpstr>
      <vt:lpstr>CS 566 – Progress Report 1   Parallel Sorting with Load Balancing</vt:lpstr>
      <vt:lpstr>Phases of the Algorithm</vt:lpstr>
      <vt:lpstr>Algorithm – Pivoting and Distribution</vt:lpstr>
      <vt:lpstr>Algorithm – Pivoting and Distribution</vt:lpstr>
      <vt:lpstr>Algorithm – Pivoting and Distribution</vt:lpstr>
      <vt:lpstr>Algorithm – Pivoting and Distribution</vt:lpstr>
      <vt:lpstr>Algorithm – Load Balancing </vt:lpstr>
      <vt:lpstr> Algorithm – Load Balancing  </vt:lpstr>
      <vt:lpstr>Algorithm – Load Balancing </vt:lpstr>
      <vt:lpstr>Algorithm – Load Balancing </vt:lpstr>
      <vt:lpstr>Algorithm - Local Insertion Sort</vt:lpstr>
      <vt:lpstr>Algorithm – Writing to File</vt:lpstr>
      <vt:lpstr>Time Complexity Analysis</vt:lpstr>
      <vt:lpstr>Features and Drawbacks</vt:lpstr>
      <vt:lpstr>Optimization</vt:lpstr>
      <vt:lpstr>Optimization</vt:lpstr>
      <vt:lpstr>Optimization</vt:lpstr>
      <vt:lpstr>Optimization</vt:lpstr>
      <vt:lpstr>Optimization</vt:lpstr>
      <vt:lpstr>Programming Progress</vt:lpstr>
      <vt:lpstr>Programming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566 – Progress Report 1   Parallel Sorting with Load Balancing</dc:title>
  <dc:creator>Utsav Sharma</dc:creator>
  <cp:revision>18</cp:revision>
  <dcterms:created xsi:type="dcterms:W3CDTF">2023-04-18T23:24:57Z</dcterms:created>
  <dcterms:modified xsi:type="dcterms:W3CDTF">2023-04-20T18:11:29Z</dcterms:modified>
</cp:coreProperties>
</file>