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90" r:id="rId9"/>
    <p:sldId id="296" r:id="rId10"/>
    <p:sldId id="293" r:id="rId11"/>
    <p:sldId id="292" r:id="rId12"/>
    <p:sldId id="29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95" r:id="rId21"/>
    <p:sldId id="268" r:id="rId22"/>
    <p:sldId id="270" r:id="rId23"/>
    <p:sldId id="297" r:id="rId24"/>
    <p:sldId id="298" r:id="rId25"/>
    <p:sldId id="299" r:id="rId26"/>
    <p:sldId id="300" r:id="rId27"/>
  </p:sldIdLst>
  <p:sldSz cx="10058400" cy="77724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5" autoAdjust="0"/>
  </p:normalViewPr>
  <p:slideViewPr>
    <p:cSldViewPr>
      <p:cViewPr>
        <p:scale>
          <a:sx n="60" d="100"/>
          <a:sy n="60" d="100"/>
        </p:scale>
        <p:origin x="-1260" y="-16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5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4380" y="2414483"/>
            <a:ext cx="8549640" cy="16660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2340" y="456989"/>
            <a:ext cx="2263140" cy="97262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456989"/>
            <a:ext cx="6621780" cy="97262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0" y="2659169"/>
            <a:ext cx="444246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020" y="2659169"/>
            <a:ext cx="4442460" cy="75241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1" y="309456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554" y="309457"/>
            <a:ext cx="5622926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641C-38C2-4379-B914-216AB71D09A6}" type="datetimeFigureOut">
              <a:rPr lang="zh-CN" altLang="en-US" smtClean="0"/>
              <a:pPr/>
              <a:t>2012-7-19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8240-6029-4C28-BDDE-F91ED449AF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798754" y="476942"/>
            <a:ext cx="8575557" cy="5893352"/>
          </a:xfrm>
          <a:custGeom>
            <a:avLst/>
            <a:gdLst/>
            <a:ahLst/>
            <a:cxnLst/>
            <a:rect l="0" t="0" r="0" b="0"/>
            <a:pathLst>
              <a:path w="6537962" h="7631432">
                <a:moveTo>
                  <a:pt x="0" y="7631431"/>
                </a:moveTo>
                <a:lnTo>
                  <a:pt x="6537961" y="7631431"/>
                </a:lnTo>
                <a:lnTo>
                  <a:pt x="6537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84865" y="7002959"/>
            <a:ext cx="1673535" cy="7694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014"/>
              </a:lnSpc>
            </a:pPr>
            <a:r>
              <a:rPr lang="en-US" altLang="zh-CN" sz="4700" b="1" dirty="0" err="1" smtClean="0">
                <a:solidFill>
                  <a:srgbClr val="C8C7C7"/>
                </a:solidFill>
                <a:latin typeface="Times New Roman"/>
              </a:rPr>
              <a:t>Goyoo</a:t>
            </a:r>
            <a:endParaRPr lang="zh-CN" altLang="en-US" sz="4700" b="1" dirty="0">
              <a:solidFill>
                <a:srgbClr val="C8C7C7"/>
              </a:solidFill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0506" y="2100250"/>
            <a:ext cx="158466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489"/>
              </a:lnSpc>
            </a:pPr>
            <a:r>
              <a:rPr lang="en-US" altLang="zh-CN" sz="5128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</a:rPr>
              <a:t>Trello</a:t>
            </a:r>
            <a:endParaRPr lang="zh-CN" altLang="en-US" sz="5128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181" y="6402083"/>
            <a:ext cx="28854" cy="1667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59"/>
              </a:lnSpc>
            </a:pPr>
            <a:r>
              <a:rPr lang="en-US" altLang="zh-CN" sz="1050" b="1" smtClean="0">
                <a:solidFill>
                  <a:srgbClr val="08649C"/>
                </a:solidFill>
                <a:latin typeface="Times New Roman"/>
              </a:rPr>
              <a:t>|</a:t>
            </a:r>
            <a:endParaRPr lang="zh-CN" altLang="en-US" sz="1050" b="1">
              <a:solidFill>
                <a:srgbClr val="08649C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3365115" y="6556041"/>
            <a:ext cx="2865924" cy="16671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9"/>
              </a:lnSpc>
            </a:pPr>
            <a:r>
              <a:rPr lang="en-US" altLang="zh-CN" sz="1050" b="1" smtClean="0">
                <a:solidFill>
                  <a:srgbClr val="08649C"/>
                </a:solidFill>
                <a:latin typeface="Times New Roman"/>
              </a:rPr>
              <a:t>|</a:t>
            </a:r>
            <a:endParaRPr lang="zh-CN" altLang="en-US" sz="1050" b="1">
              <a:solidFill>
                <a:srgbClr val="08649C"/>
              </a:solidFill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440" y="3386134"/>
            <a:ext cx="3697967" cy="83356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89"/>
              </a:lnSpc>
            </a:pPr>
            <a:r>
              <a:rPr lang="zh-CN" altLang="en-US" sz="5128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</a:rPr>
              <a:t>使用说明</a:t>
            </a:r>
            <a:endParaRPr lang="en-US" altLang="zh-CN" sz="5128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5124" y="6370294"/>
            <a:ext cx="147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trello.com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889" y="314300"/>
            <a:ext cx="249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用户功能简介：</a:t>
            </a:r>
            <a:r>
              <a:rPr lang="en-US" altLang="zh-CN" dirty="0" smtClean="0"/>
              <a:t>Profiles</a:t>
            </a:r>
            <a:endParaRPr lang="zh-CN" altLang="en-US" dirty="0"/>
          </a:p>
        </p:txBody>
      </p:sp>
      <p:pic>
        <p:nvPicPr>
          <p:cNvPr id="3" name="图片 2" descr="活动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90" y="742928"/>
            <a:ext cx="10083190" cy="52149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9894" y="6600844"/>
            <a:ext cx="43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Porfiles</a:t>
            </a:r>
            <a:r>
              <a:rPr lang="zh-CN" altLang="en-US" dirty="0" smtClean="0"/>
              <a:t>主要功能是查看当前用户的活动。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01073" y="230242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可更改当前用户的姓名→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914" y="302158"/>
            <a:ext cx="29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用户功能简介：</a:t>
            </a:r>
            <a:r>
              <a:rPr lang="en-US" altLang="zh-CN" dirty="0" smtClean="0"/>
              <a:t>Notifications</a:t>
            </a:r>
            <a:endParaRPr lang="zh-CN" altLang="en-US" dirty="0"/>
          </a:p>
        </p:txBody>
      </p:sp>
      <p:pic>
        <p:nvPicPr>
          <p:cNvPr id="3" name="图片 2" descr="nnnnnnn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28"/>
            <a:ext cx="10058400" cy="5429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6868" y="6600844"/>
            <a:ext cx="506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Notifications</a:t>
            </a:r>
            <a:r>
              <a:rPr lang="zh-CN" altLang="en-US" dirty="0" smtClean="0"/>
              <a:t>的主要功能是查看当前用户的通知。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4554" y="174306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可更改邮件通知频率→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18958" y="302158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用户功能简介：</a:t>
            </a:r>
            <a:r>
              <a:rPr lang="en-US" altLang="zh-CN" dirty="0" smtClean="0"/>
              <a:t>Account</a:t>
            </a:r>
            <a:endParaRPr lang="zh-CN" altLang="en-US" dirty="0"/>
          </a:p>
        </p:txBody>
      </p:sp>
      <p:pic>
        <p:nvPicPr>
          <p:cNvPr id="3" name="图片 2" descr="aaaa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366"/>
            <a:ext cx="10058400" cy="5143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8738" y="188593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更改名称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0624" y="231456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更改电邮地址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9390" y="274319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更改头像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3750" y="31718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更改密码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1482" y="3600448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更改邮件通知频率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6123" y="6386530"/>
            <a:ext cx="430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★  最后一项</a:t>
            </a:r>
            <a:r>
              <a:rPr lang="en-US" altLang="zh-CN" dirty="0" smtClean="0"/>
              <a:t>Log Out</a:t>
            </a:r>
            <a:r>
              <a:rPr lang="zh-CN" altLang="en-US" dirty="0" smtClean="0"/>
              <a:t>，点击后自动注销。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71024" y="44577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00316"/>
            <a:ext cx="1005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 smtClean="0">
                <a:solidFill>
                  <a:schemeClr val="bg1"/>
                </a:solidFill>
              </a:rPr>
              <a:t>管理员说明</a:t>
            </a:r>
            <a:endParaRPr lang="zh-CN" altLang="en-US" sz="1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1746" y="99986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关于新建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8" name="图片 17" descr="QQ截图201207111525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075"/>
            <a:ext cx="10058400" cy="49387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172604" y="-46279"/>
            <a:ext cx="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en-US" altLang="zh-CN" dirty="0" smtClean="0"/>
          </a:p>
          <a:p>
            <a:r>
              <a:rPr lang="zh-CN" altLang="en-US" dirty="0" smtClean="0"/>
              <a:t>↓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40" y="5457836"/>
            <a:ext cx="278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弹出目录。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278" y="5957902"/>
            <a:ext cx="28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点击</a:t>
            </a:r>
            <a:r>
              <a:rPr lang="en-US" altLang="zh-CN" dirty="0" smtClean="0"/>
              <a:t>New Boards </a:t>
            </a:r>
            <a:r>
              <a:rPr lang="zh-CN" altLang="en-US" dirty="0" smtClean="0"/>
              <a:t>新建。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1034" y="437412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←</a:t>
            </a:r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743844" y="1100118"/>
            <a:ext cx="537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0" dirty="0" smtClean="0"/>
              <a:t>｝</a:t>
            </a:r>
            <a:endParaRPr lang="zh-CN" altLang="en-US" sz="200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6692" y="1385870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被邀请后才会出现此列表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图片 25" descr="QQ截图201207111550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22" y="5457836"/>
            <a:ext cx="1785950" cy="23145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540" y="6517264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输入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名称并新建。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25879" y="58028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</a:t>
            </a:r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输入您所要建立的名称。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0572" y="7374520"/>
            <a:ext cx="319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</a:t>
            </a:r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点击</a:t>
            </a:r>
            <a:r>
              <a:rPr lang="en-US" altLang="zh-CN" dirty="0" smtClean="0"/>
              <a:t>Create Boards</a:t>
            </a:r>
            <a:r>
              <a:rPr lang="zh-CN" altLang="en-US" dirty="0" smtClean="0"/>
              <a:t>新建。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2010" y="6958034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Visibility</a:t>
            </a:r>
            <a:r>
              <a:rPr lang="zh-CN" altLang="en-US" dirty="0" smtClean="0"/>
              <a:t>选项是能见度，无需更改。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1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490"/>
            <a:ext cx="10058400" cy="46284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43316" y="230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添加标签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42898" y="5302818"/>
            <a:ext cx="297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 </a:t>
            </a:r>
            <a:r>
              <a:rPr lang="en-US" altLang="zh-CN" dirty="0" smtClean="0"/>
              <a:t>Options </a:t>
            </a:r>
            <a:r>
              <a:rPr lang="zh-CN" altLang="en-US" dirty="0" smtClean="0"/>
              <a:t>弹出目录。</a:t>
            </a:r>
            <a:endParaRPr lang="zh-CN" altLang="en-US" dirty="0"/>
          </a:p>
        </p:txBody>
      </p:sp>
      <p:pic>
        <p:nvPicPr>
          <p:cNvPr id="31" name="图片 30" descr="22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61" y="5314960"/>
            <a:ext cx="2038001" cy="245744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815414" y="2333200"/>
            <a:ext cx="623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←①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-42898" y="581502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点击 </a:t>
            </a:r>
            <a:r>
              <a:rPr lang="en-US" altLang="zh-CN" dirty="0" smtClean="0"/>
              <a:t>Labels </a:t>
            </a:r>
            <a:r>
              <a:rPr lang="zh-CN" altLang="en-US" dirty="0" smtClean="0"/>
              <a:t>添加标签。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57564" y="588646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←</a:t>
            </a:r>
            <a:r>
              <a:rPr lang="zh-CN" altLang="en-US" sz="1600" dirty="0" smtClean="0">
                <a:solidFill>
                  <a:srgbClr val="FF0000"/>
                </a:solidFill>
              </a:rPr>
              <a:t>②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5" name="图片 34" descr="标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4" y="5314960"/>
            <a:ext cx="2143140" cy="245744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-42898" y="637438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填写标签名称并储存。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42330" y="524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70925" y="7386662"/>
            <a:ext cx="203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←点击</a:t>
            </a:r>
            <a:r>
              <a:rPr lang="en-US" altLang="zh-CN" dirty="0" smtClean="0"/>
              <a:t>Save </a:t>
            </a:r>
            <a:r>
              <a:rPr lang="zh-CN" altLang="en-US" dirty="0" smtClean="0"/>
              <a:t>储存。</a:t>
            </a:r>
            <a:endParaRPr lang="zh-CN" altLang="en-US" dirty="0"/>
          </a:p>
        </p:txBody>
      </p:sp>
      <p:pic>
        <p:nvPicPr>
          <p:cNvPr id="39" name="图片 38" descr="标签名称举例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68" y="5314960"/>
            <a:ext cx="2123766" cy="245744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88762" y="73745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标签名称举例。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211" y="1714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选项卡名称更改</a:t>
            </a:r>
            <a:endParaRPr lang="zh-CN" altLang="en-US" dirty="0"/>
          </a:p>
        </p:txBody>
      </p:sp>
      <p:pic>
        <p:nvPicPr>
          <p:cNvPr id="3" name="图片 2" descr="选项卡更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52"/>
            <a:ext cx="10058400" cy="5150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978" y="5802884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点击选项卡名称可更改选项卡名称。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978" y="6243654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rgbClr val="FF0000"/>
                </a:solidFill>
              </a:rPr>
              <a:t>②  </a:t>
            </a:r>
            <a:r>
              <a:rPr lang="zh-CN" altLang="en-US" dirty="0" smtClean="0"/>
              <a:t>更改后点击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存档。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85796" y="123085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292" y="188593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↑</a:t>
            </a:r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 descr="选项卡举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073182"/>
            <a:ext cx="5529266" cy="527794"/>
          </a:xfrm>
          <a:prstGeom prst="rect">
            <a:avLst/>
          </a:prstGeom>
        </p:spPr>
      </p:pic>
      <p:pic>
        <p:nvPicPr>
          <p:cNvPr id="9" name="图片 8" descr="选项卡举例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6" y="7079694"/>
            <a:ext cx="4000528" cy="5212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9703" y="666014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例子↓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100506" y="171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添加成员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978" y="5815026"/>
            <a:ext cx="392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</a:t>
            </a:r>
            <a:r>
              <a:rPr lang="en-US" altLang="zh-CN" dirty="0" smtClean="0"/>
              <a:t>Add Members</a:t>
            </a:r>
            <a:r>
              <a:rPr lang="zh-CN" altLang="en-US" dirty="0" smtClean="0"/>
              <a:t>会弹出搜索框。</a:t>
            </a:r>
            <a:endParaRPr lang="zh-CN" altLang="en-US" dirty="0"/>
          </a:p>
        </p:txBody>
      </p:sp>
      <p:pic>
        <p:nvPicPr>
          <p:cNvPr id="25" name="图片 24" descr="添加成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14"/>
            <a:ext cx="10058400" cy="51509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9978" y="6315092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在搜索框内输入想要添加成员的</a:t>
            </a:r>
            <a:r>
              <a:rPr lang="en-US" altLang="zh-CN" dirty="0" smtClean="0"/>
              <a:t>i8mail</a:t>
            </a:r>
            <a:r>
              <a:rPr lang="zh-CN" altLang="en-US" dirty="0" smtClean="0"/>
              <a:t>，选中并添加。</a:t>
            </a:r>
            <a:endParaRPr lang="zh-CN" altLang="en-US" dirty="0"/>
          </a:p>
        </p:txBody>
      </p:sp>
      <p:pic>
        <p:nvPicPr>
          <p:cNvPr id="28" name="图片 27" descr="添加成员举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8" y="6029340"/>
            <a:ext cx="2742857" cy="154285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03173" y="70887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例子→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86918" y="1600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400048" y="2230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00506" y="171424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新建任务</a:t>
            </a:r>
            <a:endParaRPr lang="zh-CN" altLang="en-US" dirty="0"/>
          </a:p>
        </p:txBody>
      </p:sp>
      <p:pic>
        <p:nvPicPr>
          <p:cNvPr id="18" name="图片 17" descr="新建任务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2" y="1147850"/>
            <a:ext cx="2047619" cy="8095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2854" y="730786"/>
            <a:ext cx="221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点击  </a:t>
            </a:r>
            <a:r>
              <a:rPr lang="en-US" altLang="zh-CN" dirty="0" smtClean="0"/>
              <a:t>Add a card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" name="图片 19" descr="新建任务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1" y="2743192"/>
            <a:ext cx="2038095" cy="16857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10800000" flipV="1">
            <a:off x="171417" y="2230983"/>
            <a:ext cx="306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  输入需要添加的任务名称。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2854" y="4957770"/>
            <a:ext cx="282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  点击您新建任务的名称。</a:t>
            </a:r>
            <a:endParaRPr lang="zh-CN" altLang="en-US" dirty="0"/>
          </a:p>
        </p:txBody>
      </p:sp>
      <p:pic>
        <p:nvPicPr>
          <p:cNvPr id="26" name="图片 25" descr="新建任务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2" y="5457836"/>
            <a:ext cx="2038095" cy="942857"/>
          </a:xfrm>
          <a:prstGeom prst="rect">
            <a:avLst/>
          </a:prstGeom>
        </p:spPr>
      </p:pic>
      <p:pic>
        <p:nvPicPr>
          <p:cNvPr id="27" name="图片 26" descr="新建任务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50" y="1314432"/>
            <a:ext cx="6580953" cy="628571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71878" y="9572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④  点击任务名称后会弹出任务详细设置框。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新建任务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14432"/>
            <a:ext cx="4957762" cy="64579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9002" y="3143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任务详细设置功能说明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86324" y="1957374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← 选择与此任务相关的部门颜色。</a:t>
            </a:r>
            <a:endParaRPr lang="en-US" altLang="zh-CN" dirty="0" smtClean="0"/>
          </a:p>
        </p:txBody>
      </p:sp>
      <p:pic>
        <p:nvPicPr>
          <p:cNvPr id="13" name="图片 12" descr="新建任务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19" y="1314432"/>
            <a:ext cx="2752381" cy="40952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15018" y="151660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Labels</a:t>
            </a:r>
            <a:r>
              <a:rPr lang="zh-CN" altLang="en-US" dirty="0" smtClean="0"/>
              <a:t>例子→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86324" y="273105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添加成员。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86324" y="3445430"/>
            <a:ext cx="131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←上传附件。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886324" y="415981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关注。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86324" y="4529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投票。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86324" y="488633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下页详解。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86324" y="5243522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设置任务完成期限。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6324" y="560071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 移动。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6324" y="595790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复制。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6324" y="631509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储存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" y="0"/>
            <a:ext cx="10058401" cy="7772401"/>
          </a:xfrm>
          <a:custGeom>
            <a:avLst/>
            <a:gdLst/>
            <a:ahLst/>
            <a:cxnLst/>
            <a:rect l="0" t="0" r="0" b="0"/>
            <a:pathLst>
              <a:path w="7772401" h="10058401">
                <a:moveTo>
                  <a:pt x="0" y="10058400"/>
                </a:moveTo>
                <a:lnTo>
                  <a:pt x="7772400" y="10058400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98925"/>
            <a:ext cx="10058400" cy="10123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7362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z="1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</a:rPr>
              <a:t>  </a:t>
            </a:r>
            <a:endParaRPr lang="en-US" altLang="zh-CN" sz="10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5329" y="6913190"/>
            <a:ext cx="1853071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698"/>
              </a:lnSpc>
            </a:pPr>
            <a:r>
              <a:rPr lang="en-US" altLang="zh-CN" sz="5200" b="1" dirty="0" err="1" smtClean="0">
                <a:solidFill>
                  <a:srgbClr val="08649C"/>
                </a:solidFill>
                <a:latin typeface="Times New Roman"/>
              </a:rPr>
              <a:t>Goyoo</a:t>
            </a:r>
            <a:endParaRPr lang="zh-CN" altLang="en-US" sz="5200" b="1" dirty="0">
              <a:solidFill>
                <a:srgbClr val="08649C"/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0" y="3100382"/>
            <a:ext cx="10058400" cy="12816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7362"/>
              </a:lnSpc>
              <a:buClrTx/>
              <a:buSzTx/>
              <a:buNone/>
              <a:tabLst>
                <a:tab pos="38100" algn="l"/>
              </a:tabLst>
              <a:defRPr/>
            </a:pPr>
            <a:r>
              <a:rPr lang="zh-CN" altLang="en-US" sz="5774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</a:rPr>
              <a:t> </a:t>
            </a:r>
            <a:r>
              <a:rPr lang="zh-CN" altLang="en-US" sz="2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</a:rPr>
              <a:t>注册</a:t>
            </a:r>
            <a:endParaRPr lang="en-US" altLang="zh-CN" sz="20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0211" y="2307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任务进度条设置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00902" y="1100118"/>
            <a:ext cx="2957498" cy="64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circleNumDbPlain"/>
            </a:pPr>
            <a:r>
              <a:rPr lang="zh-CN" altLang="en-US" dirty="0" smtClean="0"/>
              <a:t>点击</a:t>
            </a:r>
            <a:r>
              <a:rPr lang="en-US" altLang="zh-CN" dirty="0" smtClean="0"/>
              <a:t>Add checklist</a:t>
            </a:r>
          </a:p>
          <a:p>
            <a:pPr marL="342900" indent="-342900"/>
            <a:r>
              <a:rPr lang="zh-CN" altLang="en-US" dirty="0" smtClean="0"/>
              <a:t>输入目前进度点击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新增 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 descr="进度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02" y="1814498"/>
            <a:ext cx="2814622" cy="2497944"/>
          </a:xfrm>
          <a:prstGeom prst="rect">
            <a:avLst/>
          </a:prstGeom>
        </p:spPr>
      </p:pic>
      <p:pic>
        <p:nvPicPr>
          <p:cNvPr id="7" name="图片 6" descr="进度条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02" y="4957770"/>
            <a:ext cx="2957498" cy="1333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0902" y="445770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  输入进度阶段。</a:t>
            </a:r>
            <a:endParaRPr lang="zh-CN" altLang="en-US" dirty="0"/>
          </a:p>
        </p:txBody>
      </p:sp>
      <p:pic>
        <p:nvPicPr>
          <p:cNvPr id="10" name="图片 9" descr="进度条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42994"/>
            <a:ext cx="7100902" cy="65294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3184" y="1885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814754" y="2307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任务详细设置说明</a:t>
            </a:r>
            <a:endParaRPr lang="zh-CN" altLang="en-US" dirty="0"/>
          </a:p>
        </p:txBody>
      </p:sp>
      <p:pic>
        <p:nvPicPr>
          <p:cNvPr id="31" name="图片 30" descr="新建任务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28"/>
            <a:ext cx="6580953" cy="702947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600836" y="814366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点击</a:t>
            </a:r>
            <a:r>
              <a:rPr lang="en-US" altLang="zh-CN" dirty="0" smtClean="0"/>
              <a:t>Edit the card description</a:t>
            </a:r>
          </a:p>
          <a:p>
            <a:r>
              <a:rPr lang="zh-CN" altLang="en-US" dirty="0" smtClean="0"/>
              <a:t>会弹出以下框体输入任务详细说明并点击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储存。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978" y="11715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pic>
        <p:nvPicPr>
          <p:cNvPr id="34" name="图片 33" descr="新建任务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69" y="1743060"/>
            <a:ext cx="344743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boards设置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366"/>
            <a:ext cx="10058400" cy="4714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600440" y="302158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Boards</a:t>
            </a:r>
            <a:r>
              <a:rPr lang="zh-CN" altLang="en-US" dirty="0" smtClean="0"/>
              <a:t>权限设置</a:t>
            </a:r>
            <a:endParaRPr lang="zh-CN" altLang="en-US" dirty="0"/>
          </a:p>
        </p:txBody>
      </p:sp>
      <p:pic>
        <p:nvPicPr>
          <p:cNvPr id="25" name="图片 24" descr="设定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84" y="1671622"/>
            <a:ext cx="2733334" cy="19047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5815026"/>
            <a:ext cx="393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点击当前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名称并弹出目录。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60340" y="102868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①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43654"/>
            <a:ext cx="465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点击 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并弹出</a:t>
            </a:r>
            <a:r>
              <a:rPr lang="en-US" altLang="zh-CN" dirty="0" smtClean="0"/>
              <a:t>Setting</a:t>
            </a:r>
            <a:r>
              <a:rPr lang="zh-CN" altLang="en-US" dirty="0" smtClean="0"/>
              <a:t>详细设定目录。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1482" y="131443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← ② </a:t>
            </a:r>
            <a:endParaRPr lang="zh-CN" altLang="en-US" dirty="0"/>
          </a:p>
        </p:txBody>
      </p:sp>
      <p:pic>
        <p:nvPicPr>
          <p:cNvPr id="22" name="图片 21" descr="设定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4432"/>
            <a:ext cx="2742857" cy="38571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0" y="6672282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点击</a:t>
            </a:r>
            <a:r>
              <a:rPr lang="en-US" altLang="zh-CN" dirty="0" smtClean="0"/>
              <a:t>permissions</a:t>
            </a:r>
            <a:r>
              <a:rPr lang="zh-CN" altLang="en-US" dirty="0" smtClean="0"/>
              <a:t>并弹出权限目录。</a:t>
            </a:r>
            <a:endParaRPr lang="zh-CN" altLang="en-US" dirty="0"/>
          </a:p>
        </p:txBody>
      </p:sp>
      <p:pic>
        <p:nvPicPr>
          <p:cNvPr id="19" name="图片 18" descr="能见度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696" y="5529274"/>
            <a:ext cx="2742857" cy="22431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710091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④</a:t>
            </a:r>
            <a:r>
              <a:rPr lang="zh-CN" altLang="en-US" dirty="0" smtClean="0"/>
              <a:t>  弹出权限目录后更改权限，如右图。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43778" y="5815026"/>
            <a:ext cx="266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←能见度更改为</a:t>
            </a:r>
            <a:r>
              <a:rPr lang="en-US" altLang="zh-CN" dirty="0" smtClean="0"/>
              <a:t>members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43778" y="6302950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←评论修改为</a:t>
            </a:r>
            <a:r>
              <a:rPr lang="en-US" altLang="zh-CN" dirty="0" smtClean="0"/>
              <a:t>members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43778" y="6815158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←投票更改为</a:t>
            </a:r>
            <a:r>
              <a:rPr lang="en-US" altLang="zh-CN" dirty="0" smtClean="0"/>
              <a:t>members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3778" y="731522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←添加成员更改为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100110" y="13144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671878" y="26003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2010" y="55171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④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1812" y="314300"/>
            <a:ext cx="29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搜索当前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分组与成员</a:t>
            </a:r>
            <a:endParaRPr lang="zh-CN" altLang="en-US" dirty="0"/>
          </a:p>
        </p:txBody>
      </p:sp>
      <p:pic>
        <p:nvPicPr>
          <p:cNvPr id="4" name="图片 3" descr="搜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65" y="457176"/>
            <a:ext cx="3569135" cy="4572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68" y="6302950"/>
            <a:ext cx="572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</a:t>
            </a:r>
            <a:r>
              <a:rPr lang="en-US" altLang="zh-CN" dirty="0" smtClean="0"/>
              <a:t>Search and Filter Cards </a:t>
            </a:r>
            <a:r>
              <a:rPr lang="zh-CN" altLang="en-US" dirty="0" smtClean="0"/>
              <a:t>并弹出分组与成员列表。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15158"/>
            <a:ext cx="594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   点击成员可查看此成员的相关</a:t>
            </a:r>
            <a:r>
              <a:rPr lang="en-US" altLang="zh-CN" dirty="0" smtClean="0"/>
              <a:t>Cards</a:t>
            </a:r>
            <a:r>
              <a:rPr lang="zh-CN" altLang="en-US" dirty="0" smtClean="0"/>
              <a:t>。（成员可多选）</a:t>
            </a:r>
            <a:endParaRPr lang="zh-CN" altLang="en-US" dirty="0"/>
          </a:p>
        </p:txBody>
      </p:sp>
      <p:pic>
        <p:nvPicPr>
          <p:cNvPr id="8" name="图片 7" descr="搜索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54" y="671490"/>
            <a:ext cx="2657143" cy="55721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58356" y="43862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4369" y="1087976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也可输入成员</a:t>
            </a:r>
            <a:r>
              <a:rPr lang="en-US" altLang="zh-CN" dirty="0" smtClean="0"/>
              <a:t>i8mail</a:t>
            </a:r>
            <a:r>
              <a:rPr lang="zh-CN" altLang="en-US" dirty="0" smtClean="0"/>
              <a:t>搜索→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7240" y="242862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拖动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内任务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6258" y="67149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点住任务。</a:t>
            </a:r>
            <a:endParaRPr lang="zh-CN" altLang="en-US" dirty="0"/>
          </a:p>
        </p:txBody>
      </p:sp>
      <p:pic>
        <p:nvPicPr>
          <p:cNvPr id="6" name="图片 5" descr="拖动任务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0" y="5391447"/>
            <a:ext cx="4390476" cy="2380953"/>
          </a:xfrm>
          <a:prstGeom prst="rect">
            <a:avLst/>
          </a:prstGeom>
        </p:spPr>
      </p:pic>
      <p:pic>
        <p:nvPicPr>
          <p:cNvPr id="7" name="图片 6" descr="拖动任务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80" y="3062588"/>
            <a:ext cx="4371429" cy="2323810"/>
          </a:xfrm>
          <a:prstGeom prst="rect">
            <a:avLst/>
          </a:prstGeom>
        </p:spPr>
      </p:pic>
      <p:pic>
        <p:nvPicPr>
          <p:cNvPr id="8" name="图片 7" descr="拖动任务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1490"/>
            <a:ext cx="4371429" cy="24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0836" y="3159678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拖动到您需要的位置。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43976" y="544569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③</a:t>
            </a:r>
            <a:r>
              <a:rPr lang="zh-CN" altLang="en-US" dirty="0" smtClean="0"/>
              <a:t>  完成。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56512" y="43026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00110" y="18737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14098" y="66008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③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144" y="242862"/>
            <a:ext cx="31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拖动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内成员到相关任务</a:t>
            </a:r>
            <a:endParaRPr lang="zh-CN" altLang="en-US" dirty="0"/>
          </a:p>
        </p:txBody>
      </p:sp>
      <p:pic>
        <p:nvPicPr>
          <p:cNvPr id="3" name="图片 2" descr="拖动成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231"/>
            <a:ext cx="10058400" cy="1710399"/>
          </a:xfrm>
          <a:prstGeom prst="rect">
            <a:avLst/>
          </a:prstGeom>
        </p:spPr>
      </p:pic>
      <p:pic>
        <p:nvPicPr>
          <p:cNvPr id="4" name="图片 3" descr="拖动成员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5332"/>
            <a:ext cx="10058400" cy="1749628"/>
          </a:xfrm>
          <a:prstGeom prst="rect">
            <a:avLst/>
          </a:prstGeom>
        </p:spPr>
      </p:pic>
      <p:pic>
        <p:nvPicPr>
          <p:cNvPr id="5" name="图片 4" descr="拖动成员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62001"/>
            <a:ext cx="10058400" cy="17103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40" y="742928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点住您需要添加到任务的成员。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58224" y="188593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978" y="315967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拖动。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396" y="567215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③</a:t>
            </a:r>
            <a:r>
              <a:rPr lang="zh-CN" altLang="en-US" dirty="0" smtClean="0"/>
              <a:t>  放入任务内，完成。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89364" y="531157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5936"/>
            <a:ext cx="1005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多谢观看</a:t>
            </a:r>
            <a:endParaRPr lang="zh-CN" altLang="en-US" sz="1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58870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如有疑问请联系王俏丽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5329" y="6913190"/>
            <a:ext cx="1853071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698"/>
              </a:lnSpc>
            </a:pPr>
            <a:r>
              <a:rPr lang="en-US" altLang="zh-CN" sz="5200" b="1" dirty="0" err="1" smtClean="0">
                <a:solidFill>
                  <a:srgbClr val="08649C"/>
                </a:solidFill>
                <a:latin typeface="Times New Roman"/>
              </a:rPr>
              <a:t>Goyoo</a:t>
            </a:r>
            <a:endParaRPr lang="zh-CN" altLang="en-US" sz="5200" b="1" dirty="0">
              <a:solidFill>
                <a:srgbClr val="08649C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57168" y="314300"/>
            <a:ext cx="76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  打开浏览器并在网址栏位置输入：</a:t>
            </a:r>
            <a:r>
              <a:rPr lang="en-US" altLang="zh-CN" dirty="0" smtClean="0"/>
              <a:t>trello.com</a:t>
            </a:r>
            <a:endParaRPr lang="zh-CN" altLang="en-US" dirty="0"/>
          </a:p>
        </p:txBody>
      </p:sp>
      <p:pic>
        <p:nvPicPr>
          <p:cNvPr id="28" name="图片 27" descr="trello 注册页面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44" y="-1"/>
            <a:ext cx="2314556" cy="2386003"/>
          </a:xfrm>
          <a:prstGeom prst="rect">
            <a:avLst/>
          </a:prstGeom>
        </p:spPr>
      </p:pic>
      <p:pic>
        <p:nvPicPr>
          <p:cNvPr id="29" name="图片 28" descr="trello 注册页面网址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8" y="742928"/>
            <a:ext cx="7019048" cy="2761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00308" y="1885936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 点击</a:t>
            </a:r>
            <a:r>
              <a:rPr lang="en-US" altLang="zh-CN" dirty="0" smtClean="0"/>
              <a:t>Create a Free Account </a:t>
            </a:r>
            <a:r>
              <a:rPr lang="zh-CN" altLang="en-US" dirty="0" smtClean="0"/>
              <a:t>进入下面的注册页面</a:t>
            </a:r>
            <a:endParaRPr lang="zh-CN" altLang="en-US" dirty="0"/>
          </a:p>
        </p:txBody>
      </p:sp>
      <p:pic>
        <p:nvPicPr>
          <p:cNvPr id="33" name="图片 32" descr="QQ截图201207091718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8594"/>
            <a:ext cx="10058400" cy="54238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42920" y="474345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    请输入您</a:t>
            </a:r>
            <a:r>
              <a:rPr lang="en-US" altLang="zh-CN" dirty="0" smtClean="0"/>
              <a:t>i8mail</a:t>
            </a:r>
            <a:r>
              <a:rPr lang="zh-CN" altLang="en-US" dirty="0" smtClean="0"/>
              <a:t>的邮箱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1482" y="5457836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③    请输入您的密码 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57630" y="6029340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③    点击</a:t>
            </a:r>
            <a:r>
              <a:rPr lang="en-US" altLang="zh-CN" dirty="0" smtClean="0"/>
              <a:t>Create New Account</a:t>
            </a:r>
            <a:r>
              <a:rPr lang="zh-CN" altLang="en-US" dirty="0" smtClean="0"/>
              <a:t>按钮注册 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2920" y="402907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  请输入您名字的汉语拼音全拼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30" y="457176"/>
            <a:ext cx="92155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0058400" cy="784830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"/>
            <a:ext cx="100584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①注册后需要到</a:t>
            </a:r>
            <a:r>
              <a:rPr lang="en-US" altLang="zh-CN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263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邮箱进行激活。</a:t>
            </a:r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②进入</a:t>
            </a:r>
            <a:r>
              <a:rPr lang="en-US" altLang="zh-CN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263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邮箱。（必须是网页版的邮箱）</a:t>
            </a:r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③在垃圾邮件内找到</a:t>
            </a:r>
            <a:r>
              <a:rPr lang="en-US" altLang="zh-CN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Trello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激活帐号的邮件。</a:t>
            </a:r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④点击</a:t>
            </a:r>
            <a:r>
              <a:rPr lang="en-US" altLang="zh-CN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Trello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激活邮件内的绿色框体激活帐号并进入</a:t>
            </a:r>
            <a:r>
              <a:rPr lang="en-US" altLang="zh-CN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Trello</a:t>
            </a: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。</a:t>
            </a:r>
            <a:endParaRPr lang="en-US" altLang="zh-CN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5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zh-CN" altLang="en-US" sz="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图片 4" descr="trello垃圾邮件激活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257"/>
            <a:ext cx="10058400" cy="452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71688"/>
            <a:ext cx="1005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用户设置</a:t>
            </a:r>
            <a:endParaRPr lang="zh-CN" altLang="en-US" sz="1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9569" y="4672018"/>
            <a:ext cx="53142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</a:t>
            </a:r>
            <a:r>
              <a:rPr lang="zh-CN" altLang="en-US" sz="10000" dirty="0" smtClean="0">
                <a:solidFill>
                  <a:schemeClr val="bg1"/>
                </a:solidFill>
              </a:rPr>
              <a:t>必要）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644130" y="242862"/>
            <a:ext cx="3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1746" y="17142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Trello</a:t>
            </a:r>
            <a:r>
              <a:rPr lang="zh-CN" altLang="en-US" dirty="0" smtClean="0"/>
              <a:t>页面后需要进行必要设置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29772" y="0"/>
            <a:ext cx="40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100646"/>
            <a:ext cx="310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  点击头像后会弹出目录。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5457836"/>
            <a:ext cx="317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②</a:t>
            </a:r>
            <a:r>
              <a:rPr lang="zh-CN" altLang="en-US" dirty="0" smtClean="0"/>
              <a:t>  点击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进入账户设置。</a:t>
            </a:r>
            <a:endParaRPr lang="zh-CN" altLang="en-US" dirty="0"/>
          </a:p>
        </p:txBody>
      </p:sp>
      <p:pic>
        <p:nvPicPr>
          <p:cNvPr id="20" name="图片 19" descr="用户设置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82" y="5100646"/>
            <a:ext cx="2461022" cy="1785950"/>
          </a:xfrm>
          <a:prstGeom prst="rect">
            <a:avLst/>
          </a:prstGeom>
        </p:spPr>
      </p:pic>
      <p:pic>
        <p:nvPicPr>
          <p:cNvPr id="21" name="图片 20" descr="QQ截图201207101720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4" y="5100646"/>
            <a:ext cx="2071702" cy="235745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0" y="5815026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r>
              <a:rPr lang="zh-CN" altLang="en-US" dirty="0" smtClean="0"/>
              <a:t>  点击</a:t>
            </a:r>
            <a:r>
              <a:rPr lang="en-US" altLang="zh-CN" dirty="0" err="1" smtClean="0"/>
              <a:t>Chaneg</a:t>
            </a:r>
            <a:r>
              <a:rPr lang="en-US" altLang="zh-CN" dirty="0" smtClean="0"/>
              <a:t> Name</a:t>
            </a:r>
            <a:r>
              <a:rPr lang="zh-CN" altLang="en-US" dirty="0" smtClean="0"/>
              <a:t>更改用户姓名信息。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99454" y="5386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③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8" y="5243522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③</a:t>
            </a:r>
            <a:r>
              <a:rPr lang="zh-CN" altLang="en-US" sz="1200" dirty="0" smtClean="0"/>
              <a:t>  姓名信息例子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8540" y="645796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dirty="0" smtClean="0">
                <a:solidFill>
                  <a:srgbClr val="7030A0"/>
                </a:solidFill>
              </a:rPr>
              <a:t>④</a:t>
            </a:r>
            <a:r>
              <a:rPr lang="zh-CN" altLang="en-US" dirty="0" smtClean="0"/>
              <a:t>  点击第四项将电子邮件的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通知频率更改为立即 。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14952" y="616007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④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7" name="图片 26" descr="QQ截图201207101736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06" y="5100646"/>
            <a:ext cx="2385993" cy="207170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58224" y="6029340"/>
            <a:ext cx="1245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7030A0"/>
                </a:solidFill>
              </a:rPr>
              <a:t>④</a:t>
            </a:r>
            <a:r>
              <a:rPr lang="zh-CN" altLang="en-US" sz="1200" dirty="0" smtClean="0"/>
              <a:t> 选择</a:t>
            </a:r>
            <a:r>
              <a:rPr lang="en-US" altLang="zh-CN" sz="1200" dirty="0" smtClean="0"/>
              <a:t>Instantly.</a:t>
            </a:r>
          </a:p>
        </p:txBody>
      </p:sp>
      <p:pic>
        <p:nvPicPr>
          <p:cNvPr id="29" name="图片 28" descr="1231231231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8614"/>
            <a:ext cx="10058400" cy="45005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6786" y="2109003"/>
            <a:ext cx="1671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200" dirty="0" smtClean="0">
                <a:solidFill>
                  <a:srgbClr val="FF0000"/>
                </a:solidFill>
              </a:rPr>
              <a:t>② </a:t>
            </a:r>
            <a:r>
              <a:rPr lang="zh-CN" altLang="en-US" sz="1200" dirty="0" smtClean="0"/>
              <a:t> 点击</a:t>
            </a:r>
            <a:r>
              <a:rPr lang="en-US" altLang="zh-CN" sz="1200" dirty="0" smtClean="0"/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3060"/>
            <a:ext cx="10058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功能简介</a:t>
            </a:r>
            <a:endParaRPr lang="zh-CN" altLang="en-US" sz="15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889" y="314300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用户功能简介：</a:t>
            </a:r>
            <a:r>
              <a:rPr lang="en-US" altLang="zh-CN" dirty="0" smtClean="0"/>
              <a:t>Boards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H="1">
            <a:off x="171416" y="105350"/>
            <a:ext cx="3571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①</a:t>
            </a:r>
            <a:endParaRPr lang="en-US" altLang="zh-CN" dirty="0" smtClean="0"/>
          </a:p>
          <a:p>
            <a:r>
              <a:rPr lang="zh-CN" altLang="en-US" dirty="0" smtClean="0"/>
              <a:t>↓</a:t>
            </a:r>
          </a:p>
          <a:p>
            <a:endParaRPr lang="zh-CN" altLang="en-US" dirty="0"/>
          </a:p>
        </p:txBody>
      </p:sp>
      <p:pic>
        <p:nvPicPr>
          <p:cNvPr id="10" name="图片 9" descr="boards界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28"/>
            <a:ext cx="10058400" cy="55721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1482" y="6743720"/>
            <a:ext cx="856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  点击</a:t>
            </a:r>
            <a:r>
              <a:rPr lang="en-US" altLang="zh-CN" dirty="0" err="1" smtClean="0"/>
              <a:t>Trello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总界面，此界面可以查看您所创建以及您被邀请的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0572" y="5743588"/>
            <a:ext cx="345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←  可以新建</a:t>
            </a:r>
            <a:r>
              <a:rPr lang="en-US" altLang="zh-CN" dirty="0" smtClean="0"/>
              <a:t>Boards</a:t>
            </a:r>
            <a:r>
              <a:rPr lang="zh-CN" altLang="en-US" dirty="0" smtClean="0"/>
              <a:t>。（管理员）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ars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28"/>
            <a:ext cx="10058400" cy="571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9889" y="314300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新增的用户功能简介：</a:t>
            </a:r>
            <a:r>
              <a:rPr lang="en-US" altLang="zh-CN" dirty="0" smtClean="0"/>
              <a:t>Cards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572" y="6803016"/>
            <a:ext cx="555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Cards</a:t>
            </a:r>
            <a:r>
              <a:rPr lang="zh-CN" altLang="en-US" dirty="0" smtClean="0"/>
              <a:t>的主要功能是直接可查看当前用户有关的卡片。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798</Words>
  <Application>Microsoft Office PowerPoint</Application>
  <PresentationFormat>自定义</PresentationFormat>
  <Paragraphs>323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王俏丽</dc:creator>
  <cp:lastModifiedBy>User</cp:lastModifiedBy>
  <cp:revision>137</cp:revision>
  <dcterms:created xsi:type="dcterms:W3CDTF">2012-05-07T05:18:22Z</dcterms:created>
  <dcterms:modified xsi:type="dcterms:W3CDTF">2012-07-19T09:39:00Z</dcterms:modified>
</cp:coreProperties>
</file>