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9" r:id="rId3"/>
    <p:sldId id="257" r:id="rId4"/>
    <p:sldId id="261" r:id="rId5"/>
    <p:sldId id="259" r:id="rId6"/>
    <p:sldId id="260" r:id="rId7"/>
    <p:sldId id="263" r:id="rId8"/>
    <p:sldId id="264" r:id="rId9"/>
    <p:sldId id="266" r:id="rId10"/>
    <p:sldId id="267" r:id="rId11"/>
    <p:sldId id="268" r:id="rId12"/>
    <p:sldId id="262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53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22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esign_pattern/flyweight_pattern.htm" TargetMode="External"/><Relationship Id="rId2" Type="http://schemas.openxmlformats.org/officeDocument/2006/relationships/hyperlink" Target="https://effectiveprogramming.tistory.com/entry/Flyweight-%ED%8C%A8%ED%84%B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A6DFA-029F-F24E-9E50-2918EBC4E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7200" dirty="0" err="1">
                <a:solidFill>
                  <a:schemeClr val="bg1"/>
                </a:solidFill>
                <a:latin typeface="Avenir Medium" panose="02000503020000020003" pitchFamily="2" charset="0"/>
                <a:cs typeface="Sana" pitchFamily="2" charset="-78"/>
              </a:rPr>
              <a:t>FlyWeight</a:t>
            </a:r>
            <a:r>
              <a:rPr kumimoji="1" lang="en-US" altLang="ko-KR" sz="7200" dirty="0">
                <a:solidFill>
                  <a:schemeClr val="bg1"/>
                </a:solidFill>
                <a:latin typeface="Avenir Medium" panose="02000503020000020003" pitchFamily="2" charset="0"/>
                <a:cs typeface="Sana" pitchFamily="2" charset="-78"/>
              </a:rPr>
              <a:t> Pattern</a:t>
            </a:r>
            <a:br>
              <a:rPr kumimoji="1" lang="en-US" altLang="ko-KR" sz="7200" dirty="0">
                <a:solidFill>
                  <a:schemeClr val="bg1"/>
                </a:solidFill>
                <a:latin typeface="Avenir Medium" panose="02000503020000020003" pitchFamily="2" charset="0"/>
                <a:cs typeface="Sana" pitchFamily="2" charset="-78"/>
              </a:rPr>
            </a:br>
            <a:r>
              <a:rPr kumimoji="1" lang="en-US" altLang="ko-KR" sz="7200" dirty="0">
                <a:solidFill>
                  <a:schemeClr val="bg1"/>
                </a:solidFill>
                <a:latin typeface="Avenir Medium" panose="02000503020000020003" pitchFamily="2" charset="0"/>
                <a:cs typeface="Sana" pitchFamily="2" charset="-78"/>
              </a:rPr>
              <a:t>F</a:t>
            </a:r>
            <a:r>
              <a:rPr kumimoji="1" lang="ko-KR" altLang="en-US" sz="7200" dirty="0">
                <a:solidFill>
                  <a:schemeClr val="bg1"/>
                </a:solidFill>
                <a:latin typeface="Avenir Medium" panose="02000503020000020003" pitchFamily="2" charset="0"/>
                <a:cs typeface="Sana" pitchFamily="2" charset="-78"/>
              </a:rPr>
              <a:t>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B1D577-2C6C-C746-BD6F-833A1D49F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9466" y="3702755"/>
            <a:ext cx="2912534" cy="217875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1800" dirty="0">
                <a:solidFill>
                  <a:schemeClr val="tx1"/>
                </a:solidFill>
                <a:latin typeface="Avenir Medium" panose="02000503020000020003" pitchFamily="2" charset="0"/>
              </a:rPr>
              <a:t>21500375</a:t>
            </a:r>
            <a:r>
              <a:rPr kumimoji="1" lang="ko-KR" altLang="en-US" sz="1800" dirty="0">
                <a:solidFill>
                  <a:schemeClr val="tx1"/>
                </a:solidFill>
                <a:latin typeface="Avenir Medium" panose="02000503020000020003" pitchFamily="2" charset="0"/>
              </a:rPr>
              <a:t> 신지은</a:t>
            </a:r>
            <a:endParaRPr kumimoji="1" lang="en-US" altLang="ko-KR" sz="1800" dirty="0">
              <a:solidFill>
                <a:schemeClr val="tx1"/>
              </a:solidFill>
              <a:latin typeface="Avenir Medium" panose="02000503020000020003" pitchFamily="2" charset="0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800" dirty="0">
                <a:solidFill>
                  <a:schemeClr val="tx1"/>
                </a:solidFill>
                <a:latin typeface="Avenir Medium" panose="02000503020000020003" pitchFamily="2" charset="0"/>
              </a:rPr>
              <a:t>21500643 </a:t>
            </a:r>
            <a:r>
              <a:rPr kumimoji="1" lang="ko-KR" altLang="en-US" sz="1800" dirty="0">
                <a:solidFill>
                  <a:schemeClr val="tx1"/>
                </a:solidFill>
                <a:latin typeface="Avenir Medium" panose="02000503020000020003" pitchFamily="2" charset="0"/>
              </a:rPr>
              <a:t>정선일</a:t>
            </a:r>
            <a:endParaRPr kumimoji="1" lang="en-US" altLang="ko-KR" sz="1800" dirty="0">
              <a:solidFill>
                <a:schemeClr val="tx1"/>
              </a:solidFill>
              <a:latin typeface="Avenir Medium" panose="02000503020000020003" pitchFamily="2" charset="0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800" dirty="0">
                <a:solidFill>
                  <a:schemeClr val="tx1"/>
                </a:solidFill>
                <a:latin typeface="Avenir Medium" panose="02000503020000020003" pitchFamily="2" charset="0"/>
              </a:rPr>
              <a:t>21700034</a:t>
            </a:r>
            <a:r>
              <a:rPr kumimoji="1" lang="ko-KR" altLang="en-US" sz="1800" dirty="0">
                <a:solidFill>
                  <a:schemeClr val="tx1"/>
                </a:solidFill>
                <a:latin typeface="Avenir Medium" panose="02000503020000020003" pitchFamily="2" charset="0"/>
              </a:rPr>
              <a:t> </a:t>
            </a:r>
            <a:r>
              <a:rPr kumimoji="1" lang="ko-KR" altLang="en-US" sz="1800" dirty="0" err="1">
                <a:solidFill>
                  <a:schemeClr val="tx1"/>
                </a:solidFill>
                <a:latin typeface="Avenir Medium" panose="02000503020000020003" pitchFamily="2" charset="0"/>
              </a:rPr>
              <a:t>곽영혜</a:t>
            </a:r>
            <a:endParaRPr kumimoji="1" lang="en-US" altLang="ko-KR" sz="1800" dirty="0">
              <a:solidFill>
                <a:schemeClr val="tx1"/>
              </a:solidFill>
              <a:latin typeface="Avenir Medium" panose="02000503020000020003" pitchFamily="2" charset="0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800" dirty="0">
                <a:solidFill>
                  <a:schemeClr val="tx1"/>
                </a:solidFill>
                <a:latin typeface="Avenir Medium" panose="02000503020000020003" pitchFamily="2" charset="0"/>
              </a:rPr>
              <a:t>21700398</a:t>
            </a:r>
            <a:r>
              <a:rPr kumimoji="1" lang="ko-KR" altLang="en-US" sz="1800" dirty="0">
                <a:solidFill>
                  <a:schemeClr val="tx1"/>
                </a:solidFill>
                <a:latin typeface="Avenir Medium" panose="02000503020000020003" pitchFamily="2" charset="0"/>
              </a:rPr>
              <a:t> 신유진</a:t>
            </a:r>
            <a:endParaRPr kumimoji="1" lang="ko-KR" altLang="en-US" sz="1800" dirty="0"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68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8A353-0989-8041-8724-7F33F3C5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78903" cy="4601183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4400" dirty="0">
                <a:latin typeface="Avenir Medium" panose="02000503020000020003" pitchFamily="2" charset="0"/>
              </a:rPr>
              <a:t>Code</a:t>
            </a:r>
            <a:br>
              <a:rPr kumimoji="1" lang="en-US" altLang="ko-KR" sz="4400" dirty="0">
                <a:latin typeface="Avenir Medium" panose="02000503020000020003" pitchFamily="2" charset="0"/>
              </a:rPr>
            </a:br>
            <a:r>
              <a:rPr kumimoji="1" lang="en-US" altLang="ko-KR" sz="4400" dirty="0">
                <a:latin typeface="Avenir Medium" panose="02000503020000020003" pitchFamily="2" charset="0"/>
              </a:rPr>
              <a:t>Explanation</a:t>
            </a:r>
            <a:br>
              <a:rPr kumimoji="1" lang="en-US" altLang="ko-KR" sz="4400" dirty="0">
                <a:latin typeface="Avenir Medium" panose="02000503020000020003" pitchFamily="2" charset="0"/>
              </a:rPr>
            </a:br>
            <a:r>
              <a:rPr kumimoji="1" lang="en-US" altLang="ko-KR" sz="2800" dirty="0">
                <a:latin typeface="Avenir Medium" panose="02000503020000020003" pitchFamily="2" charset="0"/>
              </a:rPr>
              <a:t>(Applied Example)</a:t>
            </a:r>
            <a:endParaRPr kumimoji="1" lang="ko-KR" altLang="en-US" sz="44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4522267-A80F-C044-A9CB-CC9D0C9F6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163" y="785814"/>
            <a:ext cx="7631722" cy="4840954"/>
          </a:xfrm>
        </p:spPr>
      </p:pic>
    </p:spTree>
    <p:extLst>
      <p:ext uri="{BB962C8B-B14F-4D97-AF65-F5344CB8AC3E}">
        <p14:creationId xmlns:p14="http://schemas.microsoft.com/office/powerpoint/2010/main" val="333407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F5631-B599-AE44-89C8-F6C7AAF4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kumimoji="1" lang="en-US" altLang="ko-KR" sz="4400" dirty="0">
                <a:latin typeface="Avenir Medium" panose="02000503020000020003" pitchFamily="2" charset="0"/>
              </a:rPr>
              <a:t>Result</a:t>
            </a:r>
            <a:br>
              <a:rPr kumimoji="1" lang="en-US" altLang="ko-KR" sz="4400" dirty="0">
                <a:latin typeface="Avenir Medium" panose="02000503020000020003" pitchFamily="2" charset="0"/>
              </a:rPr>
            </a:br>
            <a:r>
              <a:rPr kumimoji="1" lang="en-US" altLang="ko-KR" sz="2800" dirty="0">
                <a:latin typeface="Avenir Medium" panose="02000503020000020003" pitchFamily="2" charset="0"/>
              </a:rPr>
              <a:t>(Applied Example)</a:t>
            </a:r>
            <a:endParaRPr kumimoji="1" lang="ko-KR" altLang="en-US" sz="2800" dirty="0">
              <a:latin typeface="Avenir Medium" panose="02000503020000020003" pitchFamily="2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0D0BD6C-494D-AF4E-B7DD-B0803B422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3338" y="784224"/>
            <a:ext cx="5054374" cy="4202114"/>
          </a:xfrm>
        </p:spPr>
      </p:pic>
    </p:spTree>
    <p:extLst>
      <p:ext uri="{BB962C8B-B14F-4D97-AF65-F5344CB8AC3E}">
        <p14:creationId xmlns:p14="http://schemas.microsoft.com/office/powerpoint/2010/main" val="384835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3DD4B-6DE3-ED42-AF39-4A59F167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kumimoji="1" lang="ko-KR" altLang="en-US" sz="5400" dirty="0">
                <a:latin typeface="Avenir Medium" panose="02000503020000020003" pitchFamily="2" charset="0"/>
              </a:rPr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8AFB2-FD91-2645-8FF9-EBEEEED7A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kumimoji="1" lang="en-US" altLang="ko-KR" sz="2800" dirty="0"/>
              <a:t>Simple Example</a:t>
            </a:r>
          </a:p>
          <a:p>
            <a:pPr marL="502920" lvl="1" indent="0">
              <a:buNone/>
            </a:pPr>
            <a:r>
              <a:rPr lang="en" altLang="ko-KR" sz="2400" dirty="0">
                <a:hlinkClick r:id="rId2"/>
              </a:rPr>
              <a:t>https://effectiveprogramming.tistory.com/entry/Flyweight-%ED%8C%A8%ED%84%B4</a:t>
            </a:r>
            <a:endParaRPr kumimoji="1" lang="en-US" altLang="ko-KR" sz="2400" dirty="0"/>
          </a:p>
          <a:p>
            <a:endParaRPr kumimoji="1" lang="en-US" altLang="ko-KR" sz="2800" dirty="0"/>
          </a:p>
          <a:p>
            <a:r>
              <a:rPr kumimoji="1" lang="en-US" altLang="ko-KR" sz="2800" dirty="0"/>
              <a:t>Applied Example</a:t>
            </a:r>
          </a:p>
          <a:p>
            <a:pPr marL="502920" lvl="1" indent="0">
              <a:buNone/>
            </a:pPr>
            <a:r>
              <a:rPr lang="en" altLang="ko-KR" sz="2400" dirty="0">
                <a:hlinkClick r:id="rId3"/>
              </a:rPr>
              <a:t>https://www.tutorialspoint.com/design_pattern/flyweight_pattern.htm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964369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676A7FC-6634-0D48-940D-257965B42941}"/>
              </a:ext>
            </a:extLst>
          </p:cNvPr>
          <p:cNvSpPr/>
          <p:nvPr/>
        </p:nvSpPr>
        <p:spPr>
          <a:xfrm>
            <a:off x="3756000" y="1089000"/>
            <a:ext cx="4680000" cy="46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600" dirty="0">
                <a:latin typeface="Avenir Medium" panose="02000503020000020003" pitchFamily="2" charset="0"/>
              </a:rPr>
              <a:t>Q&amp;A</a:t>
            </a:r>
            <a:endParaRPr kumimoji="1" lang="ko-KR" altLang="en-US" sz="9600" dirty="0"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0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09CB0-8CF2-8C44-9A43-F9814158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kumimoji="1" lang="ko-KR" altLang="en-US" sz="5400" dirty="0">
                <a:latin typeface="Avenir Medium" panose="02000503020000020003" pitchFamily="2" charset="0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609EC-A95F-DE40-9160-FD6DE2EEE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62001"/>
            <a:ext cx="7315200" cy="5317066"/>
          </a:xfrm>
        </p:spPr>
        <p:txBody>
          <a:bodyPr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800" dirty="0">
                <a:solidFill>
                  <a:schemeClr val="tx1"/>
                </a:solidFill>
                <a:latin typeface="Avenir Medium" panose="02000503020000020003" pitchFamily="2" charset="0"/>
              </a:rPr>
              <a:t>Definition</a:t>
            </a:r>
          </a:p>
          <a:p>
            <a:pPr>
              <a:lnSpc>
                <a:spcPct val="150000"/>
              </a:lnSpc>
            </a:pPr>
            <a:r>
              <a:rPr kumimoji="1" lang="en-US" altLang="ko-KR" sz="2800" dirty="0">
                <a:solidFill>
                  <a:schemeClr val="tx1"/>
                </a:solidFill>
                <a:latin typeface="Avenir Medium" panose="02000503020000020003" pitchFamily="2" charset="0"/>
              </a:rPr>
              <a:t>Class Diagram (</a:t>
            </a:r>
            <a:r>
              <a:rPr kumimoji="1" lang="en-US" altLang="ko-KR" sz="2800" dirty="0">
                <a:solidFill>
                  <a:srgbClr val="0070C0"/>
                </a:solidFill>
                <a:latin typeface="Avenir Medium" panose="02000503020000020003" pitchFamily="2" charset="0"/>
              </a:rPr>
              <a:t>Simple Example</a:t>
            </a:r>
            <a:r>
              <a:rPr kumimoji="1" lang="en-US" altLang="ko-KR" sz="2800" dirty="0">
                <a:solidFill>
                  <a:schemeClr val="tx1"/>
                </a:solidFill>
                <a:latin typeface="Avenir Medium" panose="02000503020000020003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2800" dirty="0">
                <a:solidFill>
                  <a:schemeClr val="tx1"/>
                </a:solidFill>
                <a:latin typeface="Avenir Medium" panose="02000503020000020003" pitchFamily="2" charset="0"/>
              </a:rPr>
              <a:t>Code Explanation (</a:t>
            </a:r>
            <a:r>
              <a:rPr kumimoji="1" lang="en-US" altLang="ko-KR" sz="2800" dirty="0">
                <a:solidFill>
                  <a:srgbClr val="0070C0"/>
                </a:solidFill>
                <a:latin typeface="Avenir Medium" panose="02000503020000020003" pitchFamily="2" charset="0"/>
              </a:rPr>
              <a:t>Simple Example) </a:t>
            </a:r>
            <a:r>
              <a:rPr kumimoji="1" lang="en-US" altLang="ko-KR" sz="2800" dirty="0">
                <a:solidFill>
                  <a:schemeClr val="tx1"/>
                </a:solidFill>
                <a:latin typeface="Avenir Medium" panose="02000503020000020003" pitchFamily="2" charset="0"/>
              </a:rPr>
              <a:t>&amp; Result</a:t>
            </a:r>
          </a:p>
          <a:p>
            <a:pPr>
              <a:lnSpc>
                <a:spcPct val="150000"/>
              </a:lnSpc>
            </a:pPr>
            <a:r>
              <a:rPr kumimoji="1" lang="en-US" altLang="ko-KR" sz="2800" dirty="0">
                <a:solidFill>
                  <a:schemeClr val="tx1"/>
                </a:solidFill>
                <a:latin typeface="Avenir Medium" panose="02000503020000020003" pitchFamily="2" charset="0"/>
              </a:rPr>
              <a:t>Class Diagram (</a:t>
            </a:r>
            <a:r>
              <a:rPr kumimoji="1" lang="en-US" altLang="ko-KR" sz="2800" dirty="0">
                <a:solidFill>
                  <a:schemeClr val="accent6"/>
                </a:solidFill>
                <a:latin typeface="Avenir Medium" panose="02000503020000020003" pitchFamily="2" charset="0"/>
              </a:rPr>
              <a:t>Applied Example</a:t>
            </a:r>
            <a:r>
              <a:rPr kumimoji="1" lang="en-US" altLang="ko-KR" sz="2800" dirty="0">
                <a:solidFill>
                  <a:schemeClr val="tx1"/>
                </a:solidFill>
                <a:latin typeface="Avenir Medium" panose="02000503020000020003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2800" dirty="0">
                <a:solidFill>
                  <a:schemeClr val="tx1"/>
                </a:solidFill>
                <a:latin typeface="Avenir Medium" panose="02000503020000020003" pitchFamily="2" charset="0"/>
              </a:rPr>
              <a:t>Code Explanation (</a:t>
            </a:r>
            <a:r>
              <a:rPr kumimoji="1" lang="en-US" altLang="ko-KR" sz="2800" dirty="0">
                <a:solidFill>
                  <a:schemeClr val="accent6"/>
                </a:solidFill>
                <a:latin typeface="Avenir Medium" panose="02000503020000020003" pitchFamily="2" charset="0"/>
              </a:rPr>
              <a:t>Applied Example</a:t>
            </a:r>
            <a:r>
              <a:rPr kumimoji="1" lang="en-US" altLang="ko-KR" sz="2800" dirty="0">
                <a:solidFill>
                  <a:schemeClr val="tx1"/>
                </a:solidFill>
                <a:latin typeface="Avenir Medium" panose="02000503020000020003" pitchFamily="2" charset="0"/>
              </a:rPr>
              <a:t>) &amp; Result</a:t>
            </a:r>
          </a:p>
          <a:p>
            <a:pPr>
              <a:lnSpc>
                <a:spcPct val="150000"/>
              </a:lnSpc>
            </a:pPr>
            <a:r>
              <a:rPr kumimoji="1" lang="ko-KR" altLang="en-US" sz="2800" dirty="0">
                <a:solidFill>
                  <a:schemeClr val="tx1"/>
                </a:solidFill>
                <a:latin typeface="Avenir Medium" panose="02000503020000020003" pitchFamily="2" charset="0"/>
              </a:rPr>
              <a:t>출처</a:t>
            </a:r>
            <a:endParaRPr kumimoji="1" lang="en-US" altLang="ko-KR" sz="2800" dirty="0">
              <a:solidFill>
                <a:schemeClr val="tx1"/>
              </a:solidFill>
              <a:latin typeface="Avenir Medium" panose="02000503020000020003" pitchFamily="2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dirty="0">
                <a:solidFill>
                  <a:schemeClr val="tx1"/>
                </a:solidFill>
                <a:latin typeface="Avenir Medium" panose="02000503020000020003" pitchFamily="2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5956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C9F32-6101-734F-836C-919D2F90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anchor="t">
            <a:normAutofit/>
          </a:bodyPr>
          <a:lstStyle/>
          <a:p>
            <a:r>
              <a:rPr kumimoji="1" lang="en-US" altLang="ko-KR" sz="4800" dirty="0">
                <a:latin typeface="Avenir Medium" panose="02000503020000020003" pitchFamily="2" charset="0"/>
              </a:rPr>
              <a:t>Definition</a:t>
            </a:r>
            <a:endParaRPr kumimoji="1" lang="ko-KR" altLang="en-US" sz="4800" dirty="0">
              <a:latin typeface="Avenir Medium" panose="02000503020000020003" pitchFamily="2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FF5B6-6B8C-0247-A987-7B0387803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022" y="756356"/>
            <a:ext cx="8556978" cy="5328355"/>
          </a:xfrm>
        </p:spPr>
        <p:txBody>
          <a:bodyPr anchor="t"/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200" dirty="0">
                <a:solidFill>
                  <a:schemeClr val="tx1"/>
                </a:solidFill>
              </a:rPr>
              <a:t>Flyweight </a:t>
            </a:r>
            <a:r>
              <a:rPr kumimoji="1" lang="ko-KR" altLang="en-US" sz="3200" dirty="0">
                <a:solidFill>
                  <a:schemeClr val="tx1"/>
                </a:solidFill>
              </a:rPr>
              <a:t>패턴이란</a:t>
            </a:r>
            <a:r>
              <a:rPr kumimoji="1" lang="en-US" altLang="ko-KR" sz="3200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주로 생성되는 개체의 수를 줄이고 메모리 공간을 줄이고 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solidFill>
                  <a:schemeClr val="tx1"/>
                </a:solidFill>
              </a:rPr>
              <a:t>   성능을 높이기 위해 사용되는 디자인 패턴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이미 존재하는 유사한 종류의 물체를 저장하여 재사용하려고 하고 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solidFill>
                  <a:schemeClr val="tx1"/>
                </a:solidFill>
              </a:rPr>
              <a:t>   일치하는 물체가 없을 때 새로운 물체를 생성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RPG</a:t>
            </a:r>
            <a:r>
              <a:rPr lang="ko-KR" altLang="en-US" dirty="0">
                <a:solidFill>
                  <a:schemeClr val="tx1"/>
                </a:solidFill>
              </a:rPr>
              <a:t> 게임과 같은 동일한 특성의 오브젝트들을 많이 생성하는 경우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solidFill>
                  <a:schemeClr val="tx1"/>
                </a:solidFill>
              </a:rPr>
              <a:t>   </a:t>
            </a:r>
            <a:r>
              <a:rPr lang="en-US" altLang="ko-KR" dirty="0">
                <a:solidFill>
                  <a:schemeClr val="tx1"/>
                </a:solidFill>
              </a:rPr>
              <a:t>Flyweight</a:t>
            </a:r>
            <a:r>
              <a:rPr lang="ko-KR" altLang="en-US" dirty="0">
                <a:solidFill>
                  <a:schemeClr val="tx1"/>
                </a:solidFill>
              </a:rPr>
              <a:t> 패턴을 사용하여 메모리를 효율적으로 사용할 수 있음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10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C3E6E-3DA7-1C4C-ADA5-9A153B3B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4800" dirty="0">
                <a:latin typeface="Avenir Medium" panose="02000503020000020003" pitchFamily="2" charset="0"/>
              </a:rPr>
              <a:t>Class Diagram</a:t>
            </a:r>
            <a:br>
              <a:rPr kumimoji="1" lang="en-US" altLang="ko-KR" sz="4800" dirty="0">
                <a:latin typeface="Avenir Medium" panose="02000503020000020003" pitchFamily="2" charset="0"/>
              </a:rPr>
            </a:br>
            <a:r>
              <a:rPr kumimoji="1" lang="en-US" altLang="ko-KR" sz="2800" dirty="0">
                <a:latin typeface="Avenir Medium" panose="02000503020000020003" pitchFamily="2" charset="0"/>
              </a:rPr>
              <a:t>(Simple Example)</a:t>
            </a:r>
            <a:endParaRPr kumimoji="1"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BAD45E-D95F-C548-A5BB-A06A67A4A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56000"/>
            <a:ext cx="7690554" cy="5346000"/>
          </a:xfrm>
        </p:spPr>
        <p:txBody>
          <a:bodyPr anchor="b"/>
          <a:lstStyle/>
          <a:p>
            <a:pPr marL="0" indent="0">
              <a:lnSpc>
                <a:spcPct val="150000"/>
              </a:lnSpc>
              <a:buNone/>
            </a:pPr>
            <a:endParaRPr lang="en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" altLang="ko-KR" sz="2800" dirty="0">
                <a:solidFill>
                  <a:schemeClr val="tx1"/>
                </a:solidFill>
              </a:rPr>
              <a:t>Flyweight </a:t>
            </a:r>
            <a:r>
              <a:rPr lang="ko-KR" altLang="en-US" sz="2800" dirty="0">
                <a:solidFill>
                  <a:schemeClr val="tx1"/>
                </a:solidFill>
              </a:rPr>
              <a:t>클래스 </a:t>
            </a:r>
            <a:endParaRPr lang="en-US" altLang="ko-KR" sz="28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800" dirty="0">
                <a:solidFill>
                  <a:schemeClr val="tx1"/>
                </a:solidFill>
              </a:rPr>
              <a:t>관리해야 할 자원인 </a:t>
            </a:r>
            <a:r>
              <a:rPr lang="en" altLang="ko-KR" sz="1800" dirty="0">
                <a:solidFill>
                  <a:schemeClr val="tx1"/>
                </a:solidFill>
              </a:rPr>
              <a:t>Subject</a:t>
            </a:r>
            <a:r>
              <a:rPr lang="ko-KR" altLang="en-US" sz="1800" dirty="0">
                <a:solidFill>
                  <a:schemeClr val="tx1"/>
                </a:solidFill>
              </a:rPr>
              <a:t>에 대한 생성과 제공을 담당</a:t>
            </a:r>
            <a:endParaRPr lang="en-US" altLang="ko-KR" sz="18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main Class</a:t>
            </a:r>
            <a:r>
              <a:rPr lang="ko-KR" altLang="en-US" sz="1800" dirty="0">
                <a:solidFill>
                  <a:schemeClr val="tx1"/>
                </a:solidFill>
              </a:rPr>
              <a:t>에서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특정 명칭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en" altLang="ko-KR" sz="1800" dirty="0" err="1">
                <a:solidFill>
                  <a:schemeClr val="tx1"/>
                </a:solidFill>
              </a:rPr>
              <a:t>a,b</a:t>
            </a:r>
            <a:r>
              <a:rPr lang="en" altLang="ko-KR" sz="1800" dirty="0">
                <a:solidFill>
                  <a:schemeClr val="tx1"/>
                </a:solidFill>
              </a:rPr>
              <a:t>)</a:t>
            </a:r>
            <a:r>
              <a:rPr lang="ko-KR" altLang="en-US" sz="1800" dirty="0">
                <a:solidFill>
                  <a:schemeClr val="tx1"/>
                </a:solidFill>
              </a:rPr>
              <a:t>의 자원을 </a:t>
            </a:r>
            <a:r>
              <a:rPr lang="en" altLang="ko-KR" sz="1800" dirty="0" err="1">
                <a:solidFill>
                  <a:schemeClr val="tx1"/>
                </a:solidFill>
              </a:rPr>
              <a:t>getSubject</a:t>
            </a:r>
            <a:r>
              <a:rPr lang="en" altLang="ko-KR" sz="1800" dirty="0">
                <a:solidFill>
                  <a:schemeClr val="tx1"/>
                </a:solidFill>
              </a:rPr>
              <a:t>() method</a:t>
            </a:r>
            <a:r>
              <a:rPr lang="ko-KR" altLang="en-US" sz="1800" dirty="0" err="1">
                <a:solidFill>
                  <a:schemeClr val="tx1"/>
                </a:solidFill>
              </a:rPr>
              <a:t>를</a:t>
            </a:r>
            <a:r>
              <a:rPr lang="ko-KR" altLang="en-US" sz="1800" dirty="0">
                <a:solidFill>
                  <a:schemeClr val="tx1"/>
                </a:solidFill>
              </a:rPr>
              <a:t> 통해 요청하면</a:t>
            </a:r>
            <a:r>
              <a:rPr lang="en-US" altLang="ko-KR" sz="1800" dirty="0">
                <a:solidFill>
                  <a:schemeClr val="tx1"/>
                </a:solidFill>
              </a:rPr>
              <a:t> Flyweight Class</a:t>
            </a:r>
            <a:r>
              <a:rPr lang="ko-KR" altLang="en-US" sz="1800" dirty="0">
                <a:solidFill>
                  <a:schemeClr val="tx1"/>
                </a:solidFill>
              </a:rPr>
              <a:t>에서 생성 유무를 확인</a:t>
            </a:r>
            <a:endParaRPr lang="en-US" altLang="ko-KR" sz="18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800" dirty="0">
                <a:solidFill>
                  <a:schemeClr val="tx1"/>
                </a:solidFill>
              </a:rPr>
              <a:t>이미 생성되어 있었으면 기존의 자원을 제공하고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생성되지 않은 자원은 생성을 하여 자신의 </a:t>
            </a:r>
            <a:r>
              <a:rPr lang="en" altLang="ko-KR" sz="1800" dirty="0">
                <a:solidFill>
                  <a:schemeClr val="tx1"/>
                </a:solidFill>
              </a:rPr>
              <a:t>map</a:t>
            </a:r>
            <a:r>
              <a:rPr lang="ko-KR" altLang="en-US" sz="1800" dirty="0">
                <a:solidFill>
                  <a:schemeClr val="tx1"/>
                </a:solidFill>
              </a:rPr>
              <a:t>에 저장하고 난 후에 제공해 줌</a:t>
            </a:r>
            <a:endParaRPr kumimoji="1"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BB3B3A-5FCD-EF4B-9606-76BA054F0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2" t="3899" r="7884" b="20420"/>
          <a:stretch/>
        </p:blipFill>
        <p:spPr>
          <a:xfrm>
            <a:off x="3869268" y="756000"/>
            <a:ext cx="7154333" cy="217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0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32F50-6F39-A54A-A48C-95A51EB6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78903" cy="4601183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4400" dirty="0">
                <a:latin typeface="Avenir Medium" panose="02000503020000020003" pitchFamily="2" charset="0"/>
              </a:rPr>
              <a:t>Code</a:t>
            </a:r>
            <a:br>
              <a:rPr kumimoji="1" lang="en-US" altLang="ko-KR" sz="4400" dirty="0">
                <a:latin typeface="Avenir Medium" panose="02000503020000020003" pitchFamily="2" charset="0"/>
              </a:rPr>
            </a:br>
            <a:r>
              <a:rPr kumimoji="1" lang="en-US" altLang="ko-KR" sz="4400" dirty="0">
                <a:latin typeface="Avenir Medium" panose="02000503020000020003" pitchFamily="2" charset="0"/>
              </a:rPr>
              <a:t>Explanation</a:t>
            </a:r>
            <a:br>
              <a:rPr kumimoji="1" lang="en-US" altLang="ko-KR" sz="4400" dirty="0">
                <a:latin typeface="Avenir Medium" panose="02000503020000020003" pitchFamily="2" charset="0"/>
              </a:rPr>
            </a:br>
            <a:r>
              <a:rPr kumimoji="1" lang="en-US" altLang="ko-KR" sz="2800" dirty="0">
                <a:latin typeface="Avenir Medium" panose="02000503020000020003" pitchFamily="2" charset="0"/>
              </a:rPr>
              <a:t>(Simple Example)</a:t>
            </a:r>
            <a:endParaRPr kumimoji="1" lang="ko-KR" altLang="en-US" sz="4000" dirty="0">
              <a:latin typeface="Avenir Medium" panose="02000503020000020003" pitchFamily="2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48C2C2E-54DF-2C4B-94DF-77315C7C8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8" t="1049" b="978"/>
          <a:stretch/>
        </p:blipFill>
        <p:spPr>
          <a:xfrm>
            <a:off x="3996000" y="755999"/>
            <a:ext cx="7145866" cy="3511201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EF21D7-DE32-1144-B465-C8FF9EBEB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99" y="4504265"/>
            <a:ext cx="5462325" cy="1597735"/>
          </a:xfrm>
          <a:prstGeom prst="rect">
            <a:avLst/>
          </a:prstGeom>
        </p:spPr>
      </p:pic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5FB6A1F2-92B2-1C4E-AD2C-401C73EFE9BD}"/>
              </a:ext>
            </a:extLst>
          </p:cNvPr>
          <p:cNvCxnSpPr>
            <a:cxnSpLocks/>
          </p:cNvCxnSpPr>
          <p:nvPr/>
        </p:nvCxnSpPr>
        <p:spPr>
          <a:xfrm>
            <a:off x="5235879" y="2540000"/>
            <a:ext cx="3181611" cy="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2220393-61C9-5144-B977-D9A51A53D4B5}"/>
              </a:ext>
            </a:extLst>
          </p:cNvPr>
          <p:cNvSpPr/>
          <p:nvPr/>
        </p:nvSpPr>
        <p:spPr>
          <a:xfrm>
            <a:off x="5041725" y="2668053"/>
            <a:ext cx="3569918" cy="851754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763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2CE49-8B52-A948-88E6-0F21F2D0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78903" cy="4601183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4400" dirty="0">
                <a:latin typeface="Avenir Medium" panose="02000503020000020003" pitchFamily="2" charset="0"/>
              </a:rPr>
              <a:t>Code</a:t>
            </a:r>
            <a:br>
              <a:rPr kumimoji="1" lang="en-US" altLang="ko-KR" sz="4400" dirty="0">
                <a:latin typeface="Avenir Medium" panose="02000503020000020003" pitchFamily="2" charset="0"/>
              </a:rPr>
            </a:br>
            <a:r>
              <a:rPr kumimoji="1" lang="en-US" altLang="ko-KR" sz="4400" dirty="0">
                <a:latin typeface="Avenir Medium" panose="02000503020000020003" pitchFamily="2" charset="0"/>
              </a:rPr>
              <a:t>Explanation</a:t>
            </a:r>
            <a:br>
              <a:rPr kumimoji="1" lang="en-US" altLang="ko-KR" sz="4400" dirty="0">
                <a:latin typeface="Avenir Medium" panose="02000503020000020003" pitchFamily="2" charset="0"/>
              </a:rPr>
            </a:br>
            <a:r>
              <a:rPr kumimoji="1" lang="en-US" altLang="ko-KR" sz="2800" dirty="0">
                <a:latin typeface="Avenir Medium" panose="02000503020000020003" pitchFamily="2" charset="0"/>
              </a:rPr>
              <a:t>(Simple Example)</a:t>
            </a:r>
            <a:br>
              <a:rPr kumimoji="1" lang="en-US" altLang="ko-KR" sz="2800" dirty="0">
                <a:latin typeface="Avenir Medium" panose="02000503020000020003" pitchFamily="2" charset="0"/>
              </a:rPr>
            </a:br>
            <a:r>
              <a:rPr kumimoji="1" lang="en-US" altLang="ko-KR" sz="4400" dirty="0">
                <a:latin typeface="Avenir Medium" panose="02000503020000020003" pitchFamily="2" charset="0"/>
              </a:rPr>
              <a:t>&amp;</a:t>
            </a:r>
            <a:br>
              <a:rPr kumimoji="1" lang="en-US" altLang="ko-KR" sz="4400" dirty="0">
                <a:latin typeface="Avenir Medium" panose="02000503020000020003" pitchFamily="2" charset="0"/>
              </a:rPr>
            </a:br>
            <a:r>
              <a:rPr kumimoji="1" lang="en-US" altLang="ko-KR" sz="4400" dirty="0">
                <a:latin typeface="Avenir Medium" panose="02000503020000020003" pitchFamily="2" charset="0"/>
              </a:rPr>
              <a:t>Result</a:t>
            </a:r>
            <a:endParaRPr kumimoji="1" lang="ko-KR" altLang="en-US" sz="4400" dirty="0">
              <a:latin typeface="Avenir Medium" panose="02000503020000020003" pitchFamily="2" charset="0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445CAF3-A82C-5D42-A15F-73304D765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3877732" y="756000"/>
            <a:ext cx="5992813" cy="2544763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F871C7-D2F6-F04F-9C26-661E88577B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3"/>
          <a:stretch/>
        </p:blipFill>
        <p:spPr>
          <a:xfrm>
            <a:off x="3877732" y="4037545"/>
            <a:ext cx="4690531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2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65554-75A0-4040-963D-490D12AB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4800" dirty="0">
                <a:latin typeface="Avenir Medium" panose="02000503020000020003" pitchFamily="2" charset="0"/>
              </a:rPr>
              <a:t>Class Diagram</a:t>
            </a:r>
            <a:br>
              <a:rPr kumimoji="1" lang="en-US" altLang="ko-KR" sz="4800" dirty="0">
                <a:latin typeface="Avenir Medium" panose="02000503020000020003" pitchFamily="2" charset="0"/>
              </a:rPr>
            </a:br>
            <a:r>
              <a:rPr kumimoji="1" lang="en-US" altLang="ko-KR" sz="2800" dirty="0">
                <a:latin typeface="Avenir Medium" panose="02000503020000020003" pitchFamily="2" charset="0"/>
              </a:rPr>
              <a:t>(Applied Example)</a:t>
            </a:r>
            <a:endParaRPr kumimoji="1" lang="ko-KR" altLang="en-US" sz="2800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0C78EA20-B240-FF4E-A073-69162D68A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3057" y="962520"/>
            <a:ext cx="5892800" cy="4762500"/>
          </a:xfrm>
        </p:spPr>
      </p:pic>
    </p:spTree>
    <p:extLst>
      <p:ext uri="{BB962C8B-B14F-4D97-AF65-F5344CB8AC3E}">
        <p14:creationId xmlns:p14="http://schemas.microsoft.com/office/powerpoint/2010/main" val="97886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8A353-0989-8041-8724-7F33F3C5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78903" cy="4601183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4400" dirty="0">
                <a:latin typeface="Avenir Medium" panose="02000503020000020003" pitchFamily="2" charset="0"/>
              </a:rPr>
              <a:t>Code</a:t>
            </a:r>
            <a:br>
              <a:rPr kumimoji="1" lang="en-US" altLang="ko-KR" sz="4400" dirty="0">
                <a:latin typeface="Avenir Medium" panose="02000503020000020003" pitchFamily="2" charset="0"/>
              </a:rPr>
            </a:br>
            <a:r>
              <a:rPr kumimoji="1" lang="en-US" altLang="ko-KR" sz="4400" dirty="0">
                <a:latin typeface="Avenir Medium" panose="02000503020000020003" pitchFamily="2" charset="0"/>
              </a:rPr>
              <a:t>Explanation</a:t>
            </a:r>
            <a:br>
              <a:rPr kumimoji="1" lang="en-US" altLang="ko-KR" sz="4400" dirty="0">
                <a:latin typeface="Avenir Medium" panose="02000503020000020003" pitchFamily="2" charset="0"/>
              </a:rPr>
            </a:br>
            <a:r>
              <a:rPr kumimoji="1" lang="en-US" altLang="ko-KR" sz="2800" dirty="0">
                <a:latin typeface="Avenir Medium" panose="02000503020000020003" pitchFamily="2" charset="0"/>
              </a:rPr>
              <a:t>(Applied Example)</a:t>
            </a:r>
            <a:endParaRPr kumimoji="1" lang="ko-KR" altLang="en-US" sz="44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0D2C02E-BB53-E340-AD94-6223F3DD4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1576" y="756000"/>
            <a:ext cx="6286500" cy="5588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A96F44-D72A-264C-A59B-3F793C801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576" y="1843088"/>
            <a:ext cx="7707030" cy="425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3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8A353-0989-8041-8724-7F33F3C5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78903" cy="4601183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4400" dirty="0">
                <a:latin typeface="Avenir Medium" panose="02000503020000020003" pitchFamily="2" charset="0"/>
              </a:rPr>
              <a:t>Code</a:t>
            </a:r>
            <a:br>
              <a:rPr kumimoji="1" lang="en-US" altLang="ko-KR" sz="4400" dirty="0">
                <a:latin typeface="Avenir Medium" panose="02000503020000020003" pitchFamily="2" charset="0"/>
              </a:rPr>
            </a:br>
            <a:r>
              <a:rPr kumimoji="1" lang="en-US" altLang="ko-KR" sz="4400" dirty="0">
                <a:latin typeface="Avenir Medium" panose="02000503020000020003" pitchFamily="2" charset="0"/>
              </a:rPr>
              <a:t>Explanation</a:t>
            </a:r>
            <a:br>
              <a:rPr kumimoji="1" lang="en-US" altLang="ko-KR" sz="4400" dirty="0">
                <a:latin typeface="Avenir Medium" panose="02000503020000020003" pitchFamily="2" charset="0"/>
              </a:rPr>
            </a:br>
            <a:r>
              <a:rPr kumimoji="1" lang="en-US" altLang="ko-KR" sz="2800" dirty="0">
                <a:latin typeface="Avenir Medium" panose="02000503020000020003" pitchFamily="2" charset="0"/>
              </a:rPr>
              <a:t>(Applied Example)</a:t>
            </a:r>
            <a:endParaRPr kumimoji="1" lang="ko-KR" altLang="en-US" sz="44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0B1F2B3-E2BC-7A41-ACA0-AC82473BA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1125" y="939918"/>
            <a:ext cx="7380288" cy="4969020"/>
          </a:xfrm>
        </p:spPr>
      </p:pic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463D409-FA5D-3744-B5A9-AE990955DF43}"/>
              </a:ext>
            </a:extLst>
          </p:cNvPr>
          <p:cNvSpPr/>
          <p:nvPr/>
        </p:nvSpPr>
        <p:spPr>
          <a:xfrm>
            <a:off x="4308954" y="2630466"/>
            <a:ext cx="6992460" cy="3006246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4872393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틀</Template>
  <TotalTime>840</TotalTime>
  <Words>211</Words>
  <Application>Microsoft Macintosh PowerPoint</Application>
  <PresentationFormat>와이드스크린</PresentationFormat>
  <Paragraphs>41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Avenir Medium</vt:lpstr>
      <vt:lpstr>Corbel</vt:lpstr>
      <vt:lpstr>Wingdings 2</vt:lpstr>
      <vt:lpstr>틀</vt:lpstr>
      <vt:lpstr>FlyWeight Pattern F조</vt:lpstr>
      <vt:lpstr>목차</vt:lpstr>
      <vt:lpstr>Definition</vt:lpstr>
      <vt:lpstr>Class Diagram (Simple Example)</vt:lpstr>
      <vt:lpstr>Code Explanation (Simple Example)</vt:lpstr>
      <vt:lpstr>Code Explanation (Simple Example) &amp; Result</vt:lpstr>
      <vt:lpstr>Class Diagram (Applied Example)</vt:lpstr>
      <vt:lpstr>Code Explanation (Applied Example)</vt:lpstr>
      <vt:lpstr>Code Explanation (Applied Example)</vt:lpstr>
      <vt:lpstr>Code Explanation (Applied Example)</vt:lpstr>
      <vt:lpstr>Result (Applied Example)</vt:lpstr>
      <vt:lpstr>출처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FlyWeight Pattern F조</dc:title>
  <dc:creator>kyh08160209@gmail.com</dc:creator>
  <cp:lastModifiedBy>kyh08160209@gmail.com</cp:lastModifiedBy>
  <cp:revision>30</cp:revision>
  <dcterms:created xsi:type="dcterms:W3CDTF">2019-05-23T04:22:45Z</dcterms:created>
  <dcterms:modified xsi:type="dcterms:W3CDTF">2019-05-27T07:28:02Z</dcterms:modified>
</cp:coreProperties>
</file>