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8" r:id="rId3"/>
    <p:sldId id="259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3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00D-4225-4BF0-8CB9-6B5DCE50B2B9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978-210F-4878-8DDB-FEE61FE65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7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00D-4225-4BF0-8CB9-6B5DCE50B2B9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978-210F-4878-8DDB-FEE61FE65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5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00D-4225-4BF0-8CB9-6B5DCE50B2B9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978-210F-4878-8DDB-FEE61FE65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9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868680"/>
            <a:ext cx="11436096" cy="585279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719138" indent="-457200">
              <a:buFont typeface="+mj-lt"/>
              <a:buAutoNum type="arabicParenR"/>
              <a:defRPr/>
            </a:lvl2pPr>
            <a:lvl3pPr marL="1073150" indent="-457200">
              <a:buFont typeface="+mj-lt"/>
              <a:buAutoNum type="alphaLcParenR"/>
              <a:defRPr/>
            </a:lvl3pPr>
            <a:lvl4pPr marL="1436688" indent="-342900">
              <a:buFont typeface="Wingdings" panose="05000000000000000000" pitchFamily="2" charset="2"/>
              <a:buChar char="ü"/>
              <a:defRPr/>
            </a:lvl4pPr>
            <a:lvl5pPr marL="1790700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41DA-3EE1-40AF-9CA7-9367EE382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AADA-6D34-43F8-95FC-6ECF5C2840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7952" y="209677"/>
            <a:ext cx="11436096" cy="659003"/>
          </a:xfrm>
        </p:spPr>
        <p:txBody>
          <a:bodyPr>
            <a:normAutofit/>
          </a:bodyPr>
          <a:lstStyle>
            <a:lvl1pPr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045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E41DA-3EE1-40AF-9CA7-9367EE3828C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9AADA-6D34-43F8-95FC-6ECF5C284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024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868680"/>
            <a:ext cx="11436096" cy="585279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719138" indent="-457200">
              <a:buFont typeface="+mj-lt"/>
              <a:buAutoNum type="arabicParenR"/>
              <a:defRPr/>
            </a:lvl2pPr>
            <a:lvl3pPr marL="1073150" indent="-457200">
              <a:buFont typeface="+mj-lt"/>
              <a:buAutoNum type="alphaLcParenR"/>
              <a:defRPr/>
            </a:lvl3pPr>
            <a:lvl4pPr marL="1436688" indent="-342900">
              <a:buFont typeface="Wingdings" panose="05000000000000000000" pitchFamily="2" charset="2"/>
              <a:buChar char="ü"/>
              <a:defRPr/>
            </a:lvl4pPr>
            <a:lvl5pPr marL="1790700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E41DA-3EE1-40AF-9CA7-9367EE3828C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9AADA-6D34-43F8-95FC-6ECF5C284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7952" y="209677"/>
            <a:ext cx="11436096" cy="659003"/>
          </a:xfrm>
        </p:spPr>
        <p:txBody>
          <a:bodyPr>
            <a:normAutofit/>
          </a:bodyPr>
          <a:lstStyle>
            <a:lvl1pPr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113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209677"/>
            <a:ext cx="11436096" cy="65900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E41DA-3EE1-40AF-9CA7-9367EE3828C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9AADA-6D34-43F8-95FC-6ECF5C284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696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E41DA-3EE1-40AF-9CA7-9367EE3828C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9AADA-6D34-43F8-95FC-6ECF5C284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31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E41DA-3EE1-40AF-9CA7-9367EE3828C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9AADA-6D34-43F8-95FC-6ECF5C284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78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E41DA-3EE1-40AF-9CA7-9367EE3828C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9AADA-6D34-43F8-95FC-6ECF5C284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881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E41DA-3EE1-40AF-9CA7-9367EE3828C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9AADA-6D34-43F8-95FC-6ECF5C284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52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00D-4225-4BF0-8CB9-6B5DCE50B2B9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978-210F-4878-8DDB-FEE61FE65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53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E41DA-3EE1-40AF-9CA7-9367EE3828C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9AADA-6D34-43F8-95FC-6ECF5C284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17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E41DA-3EE1-40AF-9CA7-9367EE3828C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9AADA-6D34-43F8-95FC-6ECF5C284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892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E41DA-3EE1-40AF-9CA7-9367EE3828C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9AADA-6D34-43F8-95FC-6ECF5C284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95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E41DA-3EE1-40AF-9CA7-9367EE3828C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9AADA-6D34-43F8-95FC-6ECF5C284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819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E41DA-3EE1-40AF-9CA7-9367EE3828C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9AADA-6D34-43F8-95FC-6ECF5C284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30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00D-4225-4BF0-8CB9-6B5DCE50B2B9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978-210F-4878-8DDB-FEE61FE65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0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00D-4225-4BF0-8CB9-6B5DCE50B2B9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978-210F-4878-8DDB-FEE61FE65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0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00D-4225-4BF0-8CB9-6B5DCE50B2B9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978-210F-4878-8DDB-FEE61FE65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00D-4225-4BF0-8CB9-6B5DCE50B2B9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978-210F-4878-8DDB-FEE61FE65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2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00D-4225-4BF0-8CB9-6B5DCE50B2B9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978-210F-4878-8DDB-FEE61FE65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2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00D-4225-4BF0-8CB9-6B5DCE50B2B9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978-210F-4878-8DDB-FEE61FE65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00D-4225-4BF0-8CB9-6B5DCE50B2B9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978-210F-4878-8DDB-FEE61FE65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4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0C00D-4225-4BF0-8CB9-6B5DCE50B2B9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D978-210F-4878-8DDB-FEE61FE65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8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E41DA-3EE1-40AF-9CA7-9367EE3828C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9AADA-6D34-43F8-95FC-6ECF5C284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08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Flow</a:t>
            </a:r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3535" y="2033409"/>
            <a:ext cx="2049467" cy="2746823"/>
            <a:chOff x="2143397" y="2870200"/>
            <a:chExt cx="1326606" cy="1778000"/>
          </a:xfrm>
        </p:grpSpPr>
        <p:sp>
          <p:nvSpPr>
            <p:cNvPr id="4" name="Rounded Rectangle 3"/>
            <p:cNvSpPr/>
            <p:nvPr/>
          </p:nvSpPr>
          <p:spPr>
            <a:xfrm>
              <a:off x="2143397" y="2870200"/>
              <a:ext cx="1326606" cy="1778000"/>
            </a:xfrm>
            <a:prstGeom prst="roundRect">
              <a:avLst>
                <a:gd name="adj" fmla="val 866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Simulator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(Unity with C#)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3000" y="3586183"/>
              <a:ext cx="787400" cy="9645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9631362" y="2033409"/>
            <a:ext cx="2332038" cy="2746823"/>
            <a:chOff x="8462963" y="2033408"/>
            <a:chExt cx="2332038" cy="2746823"/>
          </a:xfrm>
        </p:grpSpPr>
        <p:sp>
          <p:nvSpPr>
            <p:cNvPr id="13" name="Rounded Rectangle 12"/>
            <p:cNvSpPr/>
            <p:nvPr/>
          </p:nvSpPr>
          <p:spPr>
            <a:xfrm>
              <a:off x="8462963" y="2033408"/>
              <a:ext cx="2332038" cy="2746823"/>
            </a:xfrm>
            <a:prstGeom prst="roundRect">
              <a:avLst>
                <a:gd name="adj" fmla="val 866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Facial </a:t>
              </a:r>
              <a:r>
                <a:rPr lang="en-US" altLang="ko-KR" dirty="0" err="1">
                  <a:solidFill>
                    <a:schemeClr val="tx1"/>
                  </a:solidFill>
                </a:rPr>
                <a:t>MoCap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(C#, </a:t>
              </a:r>
              <a:r>
                <a:rPr lang="en-US" altLang="ko-KR" dirty="0" err="1">
                  <a:solidFill>
                    <a:schemeClr val="tx1"/>
                  </a:solidFill>
                </a:rPr>
                <a:t>Affectiva</a:t>
              </a:r>
              <a:r>
                <a:rPr lang="en-US" altLang="ko-KR" dirty="0">
                  <a:solidFill>
                    <a:schemeClr val="tx1"/>
                  </a:solidFill>
                </a:rPr>
                <a:t> Lib)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2" descr="https://developer.affectiva.com/wp-content/uploads/sites/2/2017/05/he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5714" y="2884413"/>
              <a:ext cx="1466534" cy="1649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4166076" y="2033409"/>
            <a:ext cx="3321051" cy="4545192"/>
            <a:chOff x="4154075" y="2033408"/>
            <a:chExt cx="3321051" cy="4545192"/>
          </a:xfrm>
        </p:grpSpPr>
        <p:grpSp>
          <p:nvGrpSpPr>
            <p:cNvPr id="11" name="Group 10"/>
            <p:cNvGrpSpPr/>
            <p:nvPr/>
          </p:nvGrpSpPr>
          <p:grpSpPr>
            <a:xfrm>
              <a:off x="4154075" y="2033408"/>
              <a:ext cx="3321051" cy="4545192"/>
              <a:chOff x="4013198" y="1044574"/>
              <a:chExt cx="4076701" cy="5579375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013198" y="1044574"/>
                <a:ext cx="4076701" cy="5579375"/>
              </a:xfrm>
              <a:prstGeom prst="roundRect">
                <a:avLst>
                  <a:gd name="adj" fmla="val 4929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Face Controller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(Visual C#)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2137" y="2027113"/>
                <a:ext cx="3286125" cy="2990850"/>
              </a:xfrm>
              <a:prstGeom prst="rect">
                <a:avLst/>
              </a:prstGeom>
            </p:spPr>
          </p:pic>
        </p:grpSp>
        <p:pic>
          <p:nvPicPr>
            <p:cNvPr id="1026" name="Picture 2" descr="Image result for tobii eye tracker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273" b="43273"/>
            <a:stretch/>
          </p:blipFill>
          <p:spPr bwMode="auto">
            <a:xfrm>
              <a:off x="4427988" y="5739251"/>
              <a:ext cx="2762879" cy="371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4855364" y="6093316"/>
              <a:ext cx="191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Tobii</a:t>
              </a:r>
              <a:r>
                <a:rPr lang="en-US" altLang="ko-KR" dirty="0">
                  <a:solidFill>
                    <a:schemeClr val="tx1"/>
                  </a:solidFill>
                </a:rPr>
                <a:t> Eye Tracker</a:t>
              </a:r>
            </a:p>
          </p:txBody>
        </p:sp>
        <p:cxnSp>
          <p:nvCxnSpPr>
            <p:cNvPr id="20" name="Straight Arrow Connector 19"/>
            <p:cNvCxnSpPr>
              <a:stCxn id="1026" idx="0"/>
              <a:endCxn id="10" idx="2"/>
            </p:cNvCxnSpPr>
            <p:nvPr/>
          </p:nvCxnSpPr>
          <p:spPr>
            <a:xfrm flipV="1">
              <a:off x="5809428" y="5270296"/>
              <a:ext cx="1" cy="468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841383" y="5335496"/>
              <a:ext cx="13281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/>
                <a:t>eye position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1"/>
          </p:cNvCxnSpPr>
          <p:nvPr/>
        </p:nvCxnSpPr>
        <p:spPr>
          <a:xfrm flipH="1" flipV="1">
            <a:off x="7487127" y="3406820"/>
            <a:ext cx="214423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19336" y="3476455"/>
            <a:ext cx="20858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16 expressions</a:t>
            </a:r>
            <a:br>
              <a:rPr lang="en-US" altLang="ko-KR" sz="1600" dirty="0"/>
            </a:br>
            <a:r>
              <a:rPr lang="en-US" altLang="ko-KR" sz="1600" dirty="0"/>
              <a:t>head orientation</a:t>
            </a:r>
            <a:br>
              <a:rPr lang="en-US" altLang="ko-KR" sz="1600" dirty="0"/>
            </a:b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(landmarks position)</a:t>
            </a:r>
          </a:p>
        </p:txBody>
      </p:sp>
      <p:cxnSp>
        <p:nvCxnSpPr>
          <p:cNvPr id="31" name="Straight Arrow Connector 30"/>
          <p:cNvCxnSpPr>
            <a:endCxn id="4" idx="3"/>
          </p:cNvCxnSpPr>
          <p:nvPr/>
        </p:nvCxnSpPr>
        <p:spPr>
          <a:xfrm flipH="1">
            <a:off x="2413002" y="3406820"/>
            <a:ext cx="172772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09479" y="3469103"/>
            <a:ext cx="17347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16 expressions</a:t>
            </a:r>
            <a:br>
              <a:rPr lang="en-US" altLang="ko-KR" sz="1600" dirty="0"/>
            </a:br>
            <a:r>
              <a:rPr lang="en-US" altLang="ko-KR" sz="1600" dirty="0"/>
              <a:t>head orientation</a:t>
            </a:r>
          </a:p>
          <a:p>
            <a:pPr algn="ctr"/>
            <a:r>
              <a:rPr lang="en-US" altLang="ko-KR" sz="1600" dirty="0"/>
              <a:t>eye position</a:t>
            </a:r>
          </a:p>
        </p:txBody>
      </p:sp>
    </p:spTree>
    <p:extLst>
      <p:ext uri="{BB962C8B-B14F-4D97-AF65-F5344CB8AC3E}">
        <p14:creationId xmlns:p14="http://schemas.microsoft.com/office/powerpoint/2010/main" val="2310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1) Head orientation</a:t>
            </a:r>
          </a:p>
          <a:p>
            <a:pPr marL="0" indent="0">
              <a:buNone/>
            </a:pPr>
            <a:r>
              <a:rPr lang="en-US" dirty="0"/>
              <a:t>2) Eye rotation (currently just the opposite direction of the head orientation)</a:t>
            </a:r>
          </a:p>
          <a:p>
            <a:pPr marL="0" indent="0">
              <a:buNone/>
            </a:pPr>
            <a:r>
              <a:rPr lang="en-US" dirty="0"/>
              <a:t>3) Brow raise</a:t>
            </a:r>
          </a:p>
          <a:p>
            <a:pPr marL="0" indent="0">
              <a:buNone/>
            </a:pPr>
            <a:r>
              <a:rPr lang="en-US" dirty="0"/>
              <a:t>4) Brow furrow</a:t>
            </a:r>
          </a:p>
          <a:p>
            <a:pPr marL="0" indent="0">
              <a:buNone/>
            </a:pPr>
            <a:r>
              <a:rPr lang="en-US" dirty="0"/>
              <a:t>5) Eye closure</a:t>
            </a:r>
          </a:p>
          <a:p>
            <a:pPr marL="0" indent="0">
              <a:buNone/>
            </a:pPr>
            <a:r>
              <a:rPr lang="en-US" dirty="0"/>
              <a:t>6) Eye lid tighten</a:t>
            </a:r>
          </a:p>
          <a:p>
            <a:pPr marL="0" indent="0">
              <a:buNone/>
            </a:pPr>
            <a:r>
              <a:rPr lang="en-US" dirty="0"/>
              <a:t>7) Eye widen</a:t>
            </a:r>
          </a:p>
          <a:p>
            <a:pPr marL="0" indent="0">
              <a:buNone/>
            </a:pPr>
            <a:r>
              <a:rPr lang="en-US" dirty="0"/>
              <a:t>8) Nose wrinkle</a:t>
            </a:r>
          </a:p>
          <a:p>
            <a:pPr marL="0" indent="0">
              <a:buNone/>
            </a:pPr>
            <a:r>
              <a:rPr lang="en-US" dirty="0"/>
              <a:t>9) Smile</a:t>
            </a:r>
          </a:p>
          <a:p>
            <a:pPr marL="0" indent="0">
              <a:buNone/>
            </a:pPr>
            <a:r>
              <a:rPr lang="en-US" dirty="0"/>
              <a:t>10) </a:t>
            </a:r>
            <a:r>
              <a:rPr lang="en-US" dirty="0" err="1"/>
              <a:t>Dimpler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11) Lip corner depressor</a:t>
            </a:r>
          </a:p>
          <a:p>
            <a:pPr marL="0" indent="0">
              <a:buNone/>
            </a:pPr>
            <a:r>
              <a:rPr lang="en-US" dirty="0"/>
              <a:t>12) Upper lip </a:t>
            </a:r>
            <a:r>
              <a:rPr lang="en-US" dirty="0" err="1"/>
              <a:t>rase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13) Chin raise</a:t>
            </a:r>
          </a:p>
          <a:p>
            <a:pPr marL="0" indent="0">
              <a:buNone/>
            </a:pPr>
            <a:r>
              <a:rPr lang="en-US" dirty="0"/>
              <a:t>14) Lip pucker</a:t>
            </a:r>
          </a:p>
          <a:p>
            <a:pPr marL="0" indent="0">
              <a:buNone/>
            </a:pPr>
            <a:r>
              <a:rPr lang="en-US" dirty="0"/>
              <a:t>15) Mouse open</a:t>
            </a:r>
          </a:p>
          <a:p>
            <a:pPr marL="0" indent="0">
              <a:buNone/>
            </a:pPr>
            <a:r>
              <a:rPr lang="en-US" dirty="0"/>
              <a:t>16) Jaw drop</a:t>
            </a:r>
          </a:p>
          <a:p>
            <a:pPr marL="0" indent="0">
              <a:buNone/>
            </a:pPr>
            <a:r>
              <a:rPr lang="en-US" dirty="0"/>
              <a:t>17) Cheek raise</a:t>
            </a:r>
          </a:p>
          <a:p>
            <a:pPr marL="0" indent="0">
              <a:buNone/>
            </a:pPr>
            <a:r>
              <a:rPr lang="en-US" dirty="0"/>
              <a:t>(Here you can find the references to the expressions.: https://developer.affectiva.com/metrics/)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 Expressions + Head orientation from </a:t>
            </a:r>
            <a:r>
              <a:rPr lang="en-US" dirty="0" err="1"/>
              <a:t>Affectiva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4400" y="3352800"/>
            <a:ext cx="387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Affectiva</a:t>
            </a:r>
            <a:r>
              <a:rPr lang="en-US" altLang="ko-KR" dirty="0"/>
              <a:t> provides 21 expressions</a:t>
            </a:r>
            <a:br>
              <a:rPr lang="en-US" altLang="ko-KR" dirty="0"/>
            </a:br>
            <a:r>
              <a:rPr lang="en-US" altLang="ko-KR" dirty="0"/>
              <a:t>but I’ve been using 16 expressions.</a:t>
            </a:r>
          </a:p>
        </p:txBody>
      </p:sp>
    </p:spTree>
    <p:extLst>
      <p:ext uri="{BB962C8B-B14F-4D97-AF65-F5344CB8AC3E}">
        <p14:creationId xmlns:p14="http://schemas.microsoft.com/office/powerpoint/2010/main" val="410499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77878" y="4300859"/>
            <a:ext cx="286168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Expressions (from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Affectiva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 brows raised (0-100)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Bye brows furrow (0-100)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64467" y="4300859"/>
            <a:ext cx="206614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Points (CPs)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Brow Center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Outer Right Brow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Inner Right Brow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72" y="1663577"/>
            <a:ext cx="2386693" cy="219705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231479" y="2066153"/>
            <a:ext cx="1289957" cy="10205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9447" y="2469146"/>
            <a:ext cx="101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control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</a:t>
            </a:r>
          </a:p>
        </p:txBody>
      </p:sp>
      <p:cxnSp>
        <p:nvCxnSpPr>
          <p:cNvPr id="15" name="Straight Arrow Connector 14"/>
          <p:cNvCxnSpPr>
            <a:stCxn id="33" idx="3"/>
          </p:cNvCxnSpPr>
          <p:nvPr/>
        </p:nvCxnSpPr>
        <p:spPr>
          <a:xfrm flipV="1">
            <a:off x="6063122" y="2576421"/>
            <a:ext cx="1852796" cy="21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45171" y="2348454"/>
            <a:ext cx="2280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linked vertices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calculate weights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distances</a:t>
            </a:r>
          </a:p>
        </p:txBody>
      </p:sp>
      <p:cxnSp>
        <p:nvCxnSpPr>
          <p:cNvPr id="36" name="Straight Arrow Connector 35"/>
          <p:cNvCxnSpPr>
            <a:stCxn id="35" idx="1"/>
            <a:endCxn id="10" idx="6"/>
          </p:cNvCxnSpPr>
          <p:nvPr/>
        </p:nvCxnSpPr>
        <p:spPr>
          <a:xfrm flipH="1" flipV="1">
            <a:off x="8521436" y="2576421"/>
            <a:ext cx="923735" cy="23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65675" y="4719546"/>
            <a:ext cx="121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1"/>
          </p:cNvCxnSpPr>
          <p:nvPr/>
        </p:nvCxnSpPr>
        <p:spPr>
          <a:xfrm>
            <a:off x="2587613" y="4719544"/>
            <a:ext cx="1176854" cy="19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76644" y="4719545"/>
            <a:ext cx="1194556" cy="41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02385" y="4300859"/>
            <a:ext cx="2838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Weights associate with a CP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 for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i-th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linked vertex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 for (i+1)-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linked vertex 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10843" y="4719543"/>
            <a:ext cx="1477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410843" y="4719543"/>
            <a:ext cx="1477736" cy="22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487221" y="4034854"/>
            <a:ext cx="165558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Avatar’s mesh</a:t>
            </a:r>
            <a:br>
              <a:rPr lang="en-US" b="1" dirty="0">
                <a:solidFill>
                  <a:prstClr val="black"/>
                </a:solidFill>
                <a:latin typeface="Calibri" panose="020F0502020204030204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vertices update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269780" y="4719543"/>
            <a:ext cx="1194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269780" y="4719543"/>
            <a:ext cx="1235578" cy="22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9445171" y="4719542"/>
            <a:ext cx="1019365" cy="22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6" idx="1"/>
          </p:cNvCxnSpPr>
          <p:nvPr/>
        </p:nvCxnSpPr>
        <p:spPr>
          <a:xfrm flipV="1">
            <a:off x="9445171" y="4916412"/>
            <a:ext cx="980318" cy="2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02385" y="5360516"/>
            <a:ext cx="2838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Weights associate with a CP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 for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i-th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linked vertex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 for (i+1)-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linked vertex </a:t>
            </a:r>
          </a:p>
          <a:p>
            <a:pPr marL="114300" marR="0" lvl="0" indent="-1143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391777" y="4963828"/>
            <a:ext cx="1496802" cy="79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410843" y="4963828"/>
            <a:ext cx="1477736" cy="100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9269781" y="4719542"/>
            <a:ext cx="1194755" cy="108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6" idx="1"/>
          </p:cNvCxnSpPr>
          <p:nvPr/>
        </p:nvCxnSpPr>
        <p:spPr>
          <a:xfrm flipV="1">
            <a:off x="9269779" y="4916412"/>
            <a:ext cx="1155710" cy="88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9422179" y="4719541"/>
            <a:ext cx="1003310" cy="123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9404349" y="5054113"/>
            <a:ext cx="1060187" cy="91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565675" y="4772038"/>
            <a:ext cx="1198791" cy="19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32" idx="1"/>
          </p:cNvCxnSpPr>
          <p:nvPr/>
        </p:nvCxnSpPr>
        <p:spPr>
          <a:xfrm flipV="1">
            <a:off x="2576644" y="4916412"/>
            <a:ext cx="1187823" cy="4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619353" y="4949068"/>
            <a:ext cx="1104292" cy="25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Processes in Unity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163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 (Facial Expressions)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2FD8D-1C7F-4470-8E48-41D606A2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33" y="1814704"/>
            <a:ext cx="7532534" cy="42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 Eye Gaze)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5C47A-5868-4B1C-B18A-C087EE95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32" y="1863797"/>
            <a:ext cx="7532536" cy="42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5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Further Work</a:t>
            </a:r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3535" y="2033409"/>
            <a:ext cx="2049467" cy="2746823"/>
            <a:chOff x="2143397" y="2870200"/>
            <a:chExt cx="1326606" cy="1778000"/>
          </a:xfrm>
        </p:grpSpPr>
        <p:sp>
          <p:nvSpPr>
            <p:cNvPr id="4" name="Rounded Rectangle 3"/>
            <p:cNvSpPr/>
            <p:nvPr/>
          </p:nvSpPr>
          <p:spPr>
            <a:xfrm>
              <a:off x="2143397" y="2870200"/>
              <a:ext cx="1326606" cy="1778000"/>
            </a:xfrm>
            <a:prstGeom prst="roundRect">
              <a:avLst>
                <a:gd name="adj" fmla="val 866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Simulator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(Unity with C#)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3000" y="3586183"/>
              <a:ext cx="787400" cy="9645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9631362" y="2033409"/>
            <a:ext cx="2332038" cy="2746823"/>
            <a:chOff x="8462963" y="2033408"/>
            <a:chExt cx="2332038" cy="2746823"/>
          </a:xfrm>
        </p:grpSpPr>
        <p:sp>
          <p:nvSpPr>
            <p:cNvPr id="13" name="Rounded Rectangle 12"/>
            <p:cNvSpPr/>
            <p:nvPr/>
          </p:nvSpPr>
          <p:spPr>
            <a:xfrm>
              <a:off x="8462963" y="2033408"/>
              <a:ext cx="2332038" cy="2746823"/>
            </a:xfrm>
            <a:prstGeom prst="roundRect">
              <a:avLst>
                <a:gd name="adj" fmla="val 866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Facial </a:t>
              </a: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MoCap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(C#, </a:t>
              </a: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Affectiva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Lib)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5" name="Picture 2" descr="https://developer.affectiva.com/wp-content/uploads/sites/2/2017/05/he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5714" y="2884413"/>
              <a:ext cx="1466534" cy="1649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4166076" y="2033409"/>
            <a:ext cx="3321051" cy="4545192"/>
            <a:chOff x="4154075" y="2033408"/>
            <a:chExt cx="3321051" cy="4545192"/>
          </a:xfrm>
        </p:grpSpPr>
        <p:grpSp>
          <p:nvGrpSpPr>
            <p:cNvPr id="11" name="Group 10"/>
            <p:cNvGrpSpPr/>
            <p:nvPr/>
          </p:nvGrpSpPr>
          <p:grpSpPr>
            <a:xfrm>
              <a:off x="4154075" y="2033408"/>
              <a:ext cx="3321051" cy="4545192"/>
              <a:chOff x="4013198" y="1044574"/>
              <a:chExt cx="4076701" cy="5579375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013198" y="1044574"/>
                <a:ext cx="4076701" cy="5579375"/>
              </a:xfrm>
              <a:prstGeom prst="roundRect">
                <a:avLst>
                  <a:gd name="adj" fmla="val 4929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Face Controller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(Visual C#)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2137" y="2027113"/>
                <a:ext cx="3286125" cy="2990850"/>
              </a:xfrm>
              <a:prstGeom prst="rect">
                <a:avLst/>
              </a:prstGeom>
            </p:spPr>
          </p:pic>
        </p:grpSp>
        <p:pic>
          <p:nvPicPr>
            <p:cNvPr id="1026" name="Picture 2" descr="Image result for tobii eye tracker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273" b="43273"/>
            <a:stretch/>
          </p:blipFill>
          <p:spPr bwMode="auto">
            <a:xfrm>
              <a:off x="4427988" y="5739251"/>
              <a:ext cx="2762879" cy="371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4855364" y="6093316"/>
              <a:ext cx="191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Tobii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Eye Tracker</a:t>
              </a:r>
            </a:p>
          </p:txBody>
        </p:sp>
        <p:cxnSp>
          <p:nvCxnSpPr>
            <p:cNvPr id="20" name="Straight Arrow Connector 19"/>
            <p:cNvCxnSpPr>
              <a:stCxn id="1026" idx="0"/>
              <a:endCxn id="10" idx="2"/>
            </p:cNvCxnSpPr>
            <p:nvPr/>
          </p:nvCxnSpPr>
          <p:spPr>
            <a:xfrm flipV="1">
              <a:off x="5809428" y="5270296"/>
              <a:ext cx="1" cy="468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841383" y="5335496"/>
              <a:ext cx="13281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eye position</a:t>
              </a:r>
            </a:p>
          </p:txBody>
        </p:sp>
      </p:grpSp>
      <p:cxnSp>
        <p:nvCxnSpPr>
          <p:cNvPr id="24" name="Straight Arrow Connector 23"/>
          <p:cNvCxnSpPr>
            <a:stCxn id="13" idx="1"/>
          </p:cNvCxnSpPr>
          <p:nvPr/>
        </p:nvCxnSpPr>
        <p:spPr>
          <a:xfrm flipH="1" flipV="1">
            <a:off x="7487127" y="3406820"/>
            <a:ext cx="214423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19336" y="3476455"/>
            <a:ext cx="20858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 expressions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head orientation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(landmarks position)</a:t>
            </a:r>
          </a:p>
        </p:txBody>
      </p:sp>
      <p:cxnSp>
        <p:nvCxnSpPr>
          <p:cNvPr id="31" name="Straight Arrow Connector 30"/>
          <p:cNvCxnSpPr>
            <a:endCxn id="4" idx="3"/>
          </p:cNvCxnSpPr>
          <p:nvPr/>
        </p:nvCxnSpPr>
        <p:spPr>
          <a:xfrm flipH="1">
            <a:off x="2413002" y="3406820"/>
            <a:ext cx="172772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09479" y="3469103"/>
            <a:ext cx="17347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 expressions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head orientation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eye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298" y="5135442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More characters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81854" y="5335497"/>
            <a:ext cx="1949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Add control bars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for expressions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endCxn id="4" idx="2"/>
          </p:cNvCxnSpPr>
          <p:nvPr/>
        </p:nvCxnSpPr>
        <p:spPr>
          <a:xfrm flipV="1">
            <a:off x="1388268" y="4780232"/>
            <a:ext cx="1" cy="3427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512148" y="5135442"/>
            <a:ext cx="1169706" cy="29870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07641" y="3006347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prstClr val="black"/>
                </a:solidFill>
              </a:rPr>
              <a:t>data</a:t>
            </a:r>
            <a:endParaRPr lang="ko-KR" altLang="en-US" i="1" dirty="0"/>
          </a:p>
        </p:txBody>
      </p:sp>
      <p:sp>
        <p:nvSpPr>
          <p:cNvPr id="34" name="Rectangle 33"/>
          <p:cNvSpPr/>
          <p:nvPr/>
        </p:nvSpPr>
        <p:spPr>
          <a:xfrm>
            <a:off x="8229094" y="2988111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prstClr val="black"/>
                </a:solidFill>
              </a:rPr>
              <a:t>data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82560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Characters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14" y="3573375"/>
            <a:ext cx="2024437" cy="2452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72" y="3570966"/>
            <a:ext cx="2089562" cy="2454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355" y="3570966"/>
            <a:ext cx="2248089" cy="24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3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281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</vt:lpstr>
      <vt:lpstr>Office Theme</vt:lpstr>
      <vt:lpstr>1_Office Theme</vt:lpstr>
      <vt:lpstr>Overall Flow</vt:lpstr>
      <vt:lpstr>16 Expressions + Head orientation from Affectiva</vt:lpstr>
      <vt:lpstr>PowerPoint Presentation</vt:lpstr>
      <vt:lpstr>Demo (Facial Expressions)</vt:lpstr>
      <vt:lpstr>Demo Eye Gaze)</vt:lpstr>
      <vt:lpstr>Further Work</vt:lpstr>
      <vt:lpstr>More Characters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Simulator</dc:title>
  <dc:creator>Lee WonHyong</dc:creator>
  <cp:lastModifiedBy>Lee WonHyong</cp:lastModifiedBy>
  <cp:revision>10</cp:revision>
  <dcterms:created xsi:type="dcterms:W3CDTF">2019-01-09T17:04:04Z</dcterms:created>
  <dcterms:modified xsi:type="dcterms:W3CDTF">2019-11-08T14:27:59Z</dcterms:modified>
</cp:coreProperties>
</file>