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30275200" cx="213836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hGM+FP9V2zAd4CKIo6JMDtY8zO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5c4c5db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85c4c5db11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603772" y="4954765"/>
            <a:ext cx="18176082" cy="105402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1"/>
              <a:buFont typeface="Calibri"/>
              <a:buNone/>
              <a:defRPr sz="1403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672953" y="15901497"/>
            <a:ext cx="16037719" cy="730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sz="5612"/>
            </a:lvl1pPr>
            <a:lvl2pPr lvl="1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None/>
              <a:defRPr sz="4677"/>
            </a:lvl2pPr>
            <a:lvl3pPr lvl="2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None/>
              <a:defRPr sz="4209"/>
            </a:lvl3pPr>
            <a:lvl4pPr lvl="3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4pPr>
            <a:lvl5pPr lvl="4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5pPr>
            <a:lvl6pPr lvl="5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6pPr>
            <a:lvl7pPr lvl="6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7pPr>
            <a:lvl8pPr lvl="7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8pPr>
            <a:lvl9pPr lvl="8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510218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1087141" y="8442358"/>
            <a:ext cx="19209344" cy="18443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510218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79658" y="12134875"/>
            <a:ext cx="25656844" cy="4610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4575678" y="7657679"/>
            <a:ext cx="25656844" cy="1356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510218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470124" y="8059374"/>
            <a:ext cx="18443377" cy="19209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510218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458988" y="7547788"/>
            <a:ext cx="18443377" cy="12593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1"/>
              <a:buFont typeface="Calibri"/>
              <a:buNone/>
              <a:defRPr sz="1403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458988" y="20260573"/>
            <a:ext cx="18443377" cy="662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sz="5612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4677"/>
              <a:buNone/>
              <a:defRPr sz="4677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4209"/>
              <a:buNone/>
              <a:defRPr sz="420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510218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470124" y="8059374"/>
            <a:ext cx="9088041" cy="19209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0825460" y="8059374"/>
            <a:ext cx="9088041" cy="19209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510218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472909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472912" y="7421634"/>
            <a:ext cx="9046274" cy="36372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b="1" sz="5612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None/>
              <a:defRPr b="1" sz="4677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None/>
              <a:defRPr b="1" sz="4209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472912" y="11058863"/>
            <a:ext cx="9046274" cy="16265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0825461" y="7421634"/>
            <a:ext cx="9090826" cy="36372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b="1" sz="5612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None/>
              <a:defRPr b="1" sz="4677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None/>
              <a:defRPr b="1" sz="4209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0825461" y="11058863"/>
            <a:ext cx="9090826" cy="16265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510218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510218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510218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472909" y="2018348"/>
            <a:ext cx="6896776" cy="70642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83"/>
              <a:buFont typeface="Calibri"/>
              <a:buNone/>
              <a:defRPr sz="748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70377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7483"/>
              <a:buChar char="•"/>
              <a:defRPr sz="7483"/>
            </a:lvl1pPr>
            <a:lvl2pPr indent="-644398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6548"/>
              <a:buChar char="•"/>
              <a:defRPr sz="6548"/>
            </a:lvl2pPr>
            <a:lvl3pPr indent="-584962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612"/>
              <a:buChar char="•"/>
              <a:defRPr sz="5612"/>
            </a:lvl3pPr>
            <a:lvl4pPr indent="-525589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4pPr>
            <a:lvl5pPr indent="-525589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5pPr>
            <a:lvl6pPr indent="-525589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6pPr>
            <a:lvl7pPr indent="-525589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7pPr>
            <a:lvl8pPr indent="-525589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8pPr>
            <a:lvl9pPr indent="-525589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274"/>
              <a:buNone/>
              <a:defRPr sz="3274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510218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472909" y="2018348"/>
            <a:ext cx="6896776" cy="70642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83"/>
              <a:buFont typeface="Calibri"/>
              <a:buNone/>
              <a:defRPr sz="748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7483"/>
              <a:buFont typeface="Arial"/>
              <a:buNone/>
              <a:defRPr b="0" i="0" sz="74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6548"/>
              <a:buFont typeface="Arial"/>
              <a:buNone/>
              <a:defRPr b="0" i="0" sz="65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612"/>
              <a:buFont typeface="Arial"/>
              <a:buNone/>
              <a:defRPr b="0" i="0" sz="56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Font typeface="Arial"/>
              <a:buNone/>
              <a:defRPr b="0" i="0" sz="46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Font typeface="Arial"/>
              <a:buNone/>
              <a:defRPr b="0" i="0" sz="46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Font typeface="Arial"/>
              <a:buNone/>
              <a:defRPr b="0" i="0" sz="46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Font typeface="Arial"/>
              <a:buNone/>
              <a:defRPr b="0" i="0" sz="46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Font typeface="Arial"/>
              <a:buNone/>
              <a:defRPr b="0" i="0" sz="46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Font typeface="Arial"/>
              <a:buNone/>
              <a:defRPr b="0" i="0" sz="46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274"/>
              <a:buNone/>
              <a:defRPr sz="3274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510218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89"/>
              <a:buFont typeface="Calibri"/>
              <a:buNone/>
              <a:defRPr b="0" i="0" sz="1028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470124" y="8059374"/>
            <a:ext cx="18443377" cy="19209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44398" lvl="0" marL="457200" marR="0" rtl="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6548"/>
              <a:buFont typeface="Arial"/>
              <a:buChar char="•"/>
              <a:defRPr b="0" i="0" sz="65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4962" lvl="1" marL="9144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612"/>
              <a:buFont typeface="Arial"/>
              <a:buChar char="•"/>
              <a:defRPr b="0" i="0" sz="56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25589" lvl="2" marL="13716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Font typeface="Arial"/>
              <a:buChar char="•"/>
              <a:defRPr b="0" i="0" sz="46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95871" lvl="3" marL="18288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95871" lvl="4" marL="22860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95871" lvl="5" marL="27432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95871" lvl="6" marL="32004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95871" lvl="7" marL="36576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95871" lvl="8" marL="41148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510218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9.png"/><Relationship Id="rId10" Type="http://schemas.openxmlformats.org/officeDocument/2006/relationships/image" Target="../media/image10.png"/><Relationship Id="rId21" Type="http://schemas.openxmlformats.org/officeDocument/2006/relationships/image" Target="../media/image17.png"/><Relationship Id="rId13" Type="http://schemas.openxmlformats.org/officeDocument/2006/relationships/image" Target="../media/image14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6.jpg"/><Relationship Id="rId14" Type="http://schemas.openxmlformats.org/officeDocument/2006/relationships/image" Target="../media/image7.png"/><Relationship Id="rId17" Type="http://schemas.openxmlformats.org/officeDocument/2006/relationships/image" Target="../media/image13.png"/><Relationship Id="rId16" Type="http://schemas.openxmlformats.org/officeDocument/2006/relationships/image" Target="../media/image11.png"/><Relationship Id="rId5" Type="http://schemas.openxmlformats.org/officeDocument/2006/relationships/image" Target="../media/image2.png"/><Relationship Id="rId19" Type="http://schemas.openxmlformats.org/officeDocument/2006/relationships/image" Target="../media/image18.png"/><Relationship Id="rId6" Type="http://schemas.openxmlformats.org/officeDocument/2006/relationships/image" Target="../media/image8.png"/><Relationship Id="rId18" Type="http://schemas.openxmlformats.org/officeDocument/2006/relationships/image" Target="../media/image15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7CBE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5c4c5db11_0_3"/>
          <p:cNvSpPr/>
          <p:nvPr/>
        </p:nvSpPr>
        <p:spPr>
          <a:xfrm>
            <a:off x="249275" y="5400000"/>
            <a:ext cx="20885100" cy="24657300"/>
          </a:xfrm>
          <a:prstGeom prst="roundRect">
            <a:avLst>
              <a:gd fmla="val 1517" name="adj"/>
            </a:avLst>
          </a:prstGeom>
          <a:solidFill>
            <a:srgbClr val="F0F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85c4c5db11_0_3"/>
          <p:cNvSpPr/>
          <p:nvPr/>
        </p:nvSpPr>
        <p:spPr>
          <a:xfrm>
            <a:off x="479175" y="22896625"/>
            <a:ext cx="9943200" cy="6986400"/>
          </a:xfrm>
          <a:prstGeom prst="roundRect">
            <a:avLst>
              <a:gd fmla="val 5693" name="adj"/>
            </a:avLst>
          </a:prstGeom>
          <a:noFill/>
          <a:ln cap="flat" cmpd="sng" w="114300">
            <a:solidFill>
              <a:srgbClr val="8F99C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85c4c5db11_0_3"/>
          <p:cNvSpPr/>
          <p:nvPr/>
        </p:nvSpPr>
        <p:spPr>
          <a:xfrm>
            <a:off x="10942350" y="5954800"/>
            <a:ext cx="9943200" cy="14108400"/>
          </a:xfrm>
          <a:prstGeom prst="roundRect">
            <a:avLst>
              <a:gd fmla="val 4940" name="adj"/>
            </a:avLst>
          </a:prstGeom>
          <a:noFill/>
          <a:ln cap="flat" cmpd="sng" w="114300">
            <a:solidFill>
              <a:srgbClr val="97B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0F33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0F33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600">
              <a:solidFill>
                <a:srgbClr val="0F3366"/>
              </a:solidFill>
            </a:endParaRPr>
          </a:p>
        </p:txBody>
      </p:sp>
      <p:sp>
        <p:nvSpPr>
          <p:cNvPr id="87" name="Google Shape;87;g85c4c5db11_0_3"/>
          <p:cNvSpPr/>
          <p:nvPr/>
        </p:nvSpPr>
        <p:spPr>
          <a:xfrm>
            <a:off x="479175" y="5954800"/>
            <a:ext cx="9943200" cy="16326000"/>
          </a:xfrm>
          <a:prstGeom prst="roundRect">
            <a:avLst>
              <a:gd fmla="val 4940" name="adj"/>
            </a:avLst>
          </a:prstGeom>
          <a:noFill/>
          <a:ln cap="flat" cmpd="sng" w="114300">
            <a:solidFill>
              <a:srgbClr val="5D81B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85c4c5db11_0_3"/>
          <p:cNvSpPr/>
          <p:nvPr/>
        </p:nvSpPr>
        <p:spPr>
          <a:xfrm>
            <a:off x="10942350" y="20779000"/>
            <a:ext cx="9943200" cy="9103800"/>
          </a:xfrm>
          <a:prstGeom prst="roundRect">
            <a:avLst>
              <a:gd fmla="val 5693" name="adj"/>
            </a:avLst>
          </a:prstGeom>
          <a:noFill/>
          <a:ln cap="flat" cmpd="sng" w="114300">
            <a:solidFill>
              <a:srgbClr val="1158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85c4c5db11_0_3"/>
          <p:cNvSpPr txBox="1"/>
          <p:nvPr/>
        </p:nvSpPr>
        <p:spPr>
          <a:xfrm>
            <a:off x="17384400" y="238500"/>
            <a:ext cx="37500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0F3366"/>
                </a:solidFill>
              </a:rPr>
              <a:t>2020년 봄학기</a:t>
            </a:r>
            <a:endParaRPr b="1" sz="3600">
              <a:solidFill>
                <a:srgbClr val="0F33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0F3366"/>
                </a:solidFill>
              </a:rPr>
              <a:t>캡스톤 축제</a:t>
            </a:r>
            <a:endParaRPr b="1" sz="3600">
              <a:solidFill>
                <a:srgbClr val="0F33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0F3366"/>
                </a:solidFill>
              </a:rPr>
              <a:t>[캡스톤 디자인]</a:t>
            </a:r>
            <a:endParaRPr b="1" sz="3600">
              <a:solidFill>
                <a:srgbClr val="0F3366"/>
              </a:solidFill>
            </a:endParaRPr>
          </a:p>
        </p:txBody>
      </p:sp>
      <p:sp>
        <p:nvSpPr>
          <p:cNvPr id="90" name="Google Shape;90;g85c4c5db11_0_3"/>
          <p:cNvSpPr txBox="1"/>
          <p:nvPr/>
        </p:nvSpPr>
        <p:spPr>
          <a:xfrm>
            <a:off x="1985075" y="4526788"/>
            <a:ext cx="174135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참여기업체</a:t>
            </a:r>
            <a:r>
              <a:rPr b="1" lang="ko-KR" sz="3600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 : (주) 서큘러스   |   지도교수님 : 이원형   |   팀원 : 이혁인, 이체은, 곽영혜</a:t>
            </a:r>
            <a:endParaRPr b="1" sz="3600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85c4c5db11_0_3"/>
          <p:cNvSpPr txBox="1"/>
          <p:nvPr/>
        </p:nvSpPr>
        <p:spPr>
          <a:xfrm>
            <a:off x="249275" y="238500"/>
            <a:ext cx="17199600" cy="3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100">
                <a:solidFill>
                  <a:srgbClr val="0F3366"/>
                </a:solidFill>
              </a:rPr>
              <a:t>사람과 로봇의 사회적 상호작용을 위한 </a:t>
            </a:r>
            <a:endParaRPr b="1" sz="6100">
              <a:solidFill>
                <a:srgbClr val="0F33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100">
                <a:solidFill>
                  <a:srgbClr val="0F3366"/>
                </a:solidFill>
              </a:rPr>
              <a:t>감성표현 로봇 머리 개발 연구 </a:t>
            </a:r>
            <a:endParaRPr b="1" sz="6100">
              <a:solidFill>
                <a:srgbClr val="0F33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0F3366"/>
                </a:solidFill>
              </a:rPr>
              <a:t>(부제 : 사람과 로봇의 백채널링 상호작용에 기반한 면접로봇)</a:t>
            </a:r>
            <a:endParaRPr b="1" sz="4500">
              <a:solidFill>
                <a:srgbClr val="0F3366"/>
              </a:solidFill>
            </a:endParaRPr>
          </a:p>
        </p:txBody>
      </p:sp>
      <p:sp>
        <p:nvSpPr>
          <p:cNvPr id="92" name="Google Shape;92;g85c4c5db11_0_3"/>
          <p:cNvSpPr txBox="1"/>
          <p:nvPr/>
        </p:nvSpPr>
        <p:spPr>
          <a:xfrm>
            <a:off x="2433375" y="5499300"/>
            <a:ext cx="6034800" cy="8565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600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 1. </a:t>
            </a:r>
            <a:r>
              <a:rPr b="1" lang="ko-KR" sz="4600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필요성 및 문제 정의</a:t>
            </a:r>
            <a:endParaRPr b="1" sz="4600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85c4c5db11_0_3"/>
          <p:cNvSpPr txBox="1"/>
          <p:nvPr/>
        </p:nvSpPr>
        <p:spPr>
          <a:xfrm>
            <a:off x="666975" y="11409751"/>
            <a:ext cx="9567600" cy="10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800"/>
              <a:buChar char="-"/>
            </a:pPr>
            <a:r>
              <a:rPr b="1" lang="ko-KR" sz="2800">
                <a:solidFill>
                  <a:srgbClr val="0F3366"/>
                </a:solidFill>
              </a:rPr>
              <a:t>Problem statement</a:t>
            </a:r>
            <a:endParaRPr b="1" sz="2800">
              <a:solidFill>
                <a:srgbClr val="0F3366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0F3366"/>
                </a:solidFill>
              </a:rPr>
              <a:t>사용자로부터 제공받는 표정, 음성 내용, 톤을 실시간으로 분석하고 백채널링 서비스인 모션과 아바타 얼굴을 통해 결과로 표현해주는 면접 보조 로봇. </a:t>
            </a:r>
            <a:endParaRPr b="1" sz="3900">
              <a:solidFill>
                <a:srgbClr val="0F3366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F3366"/>
                </a:solidFill>
              </a:rPr>
              <a:t>Constraint </a:t>
            </a:r>
            <a:endParaRPr b="1" sz="2800">
              <a:solidFill>
                <a:srgbClr val="0F3366"/>
              </a:solidFill>
            </a:endParaRPr>
          </a:p>
          <a:p>
            <a:pPr indent="-3873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500"/>
              <a:buAutoNum type="arabicParenR"/>
            </a:pPr>
            <a:r>
              <a:rPr b="1" lang="ko-KR" sz="2500">
                <a:solidFill>
                  <a:srgbClr val="0F3366"/>
                </a:solidFill>
              </a:rPr>
              <a:t>사용자는 면접도중 얼굴을 가리지 않고 정면을 응시해야 함.</a:t>
            </a:r>
            <a:endParaRPr b="1" sz="2500">
              <a:solidFill>
                <a:srgbClr val="0F3366"/>
              </a:solidFill>
            </a:endParaRPr>
          </a:p>
          <a:p>
            <a:pPr indent="-3873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500"/>
              <a:buAutoNum type="arabicParenR"/>
            </a:pPr>
            <a:r>
              <a:rPr b="1" lang="ko-KR" sz="2500">
                <a:solidFill>
                  <a:srgbClr val="0F3366"/>
                </a:solidFill>
              </a:rPr>
              <a:t>로봇과 사용자의 거리는 1미터 이내여야 함.</a:t>
            </a:r>
            <a:endParaRPr b="1" sz="2500">
              <a:solidFill>
                <a:srgbClr val="0F3366"/>
              </a:solidFill>
            </a:endParaRPr>
          </a:p>
          <a:p>
            <a:pPr indent="-3873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500"/>
              <a:buAutoNum type="arabicParenR"/>
            </a:pPr>
            <a:r>
              <a:rPr b="1" lang="ko-KR" sz="2500">
                <a:solidFill>
                  <a:srgbClr val="0F3366"/>
                </a:solidFill>
              </a:rPr>
              <a:t>사용자는 주어진 시간 이내에 답변을 해야 함.</a:t>
            </a:r>
            <a:endParaRPr b="1" sz="2500">
              <a:solidFill>
                <a:srgbClr val="0F3366"/>
              </a:solidFill>
            </a:endParaRPr>
          </a:p>
          <a:p>
            <a:pPr indent="-406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800"/>
              <a:buChar char="-"/>
            </a:pPr>
            <a:r>
              <a:rPr b="1" lang="ko-KR" sz="2800">
                <a:solidFill>
                  <a:srgbClr val="0F3366"/>
                </a:solidFill>
              </a:rPr>
              <a:t>Objective</a:t>
            </a:r>
            <a:endParaRPr b="1" sz="2800">
              <a:solidFill>
                <a:srgbClr val="0F3366"/>
              </a:solidFill>
            </a:endParaRPr>
          </a:p>
          <a:p>
            <a:pPr indent="-3873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500"/>
              <a:buAutoNum type="arabicParenR"/>
            </a:pPr>
            <a:r>
              <a:rPr b="1" lang="ko-KR" sz="2500">
                <a:solidFill>
                  <a:srgbClr val="0F3366"/>
                </a:solidFill>
              </a:rPr>
              <a:t>실제 면접과 유사한 흐름으로 진행</a:t>
            </a:r>
            <a:endParaRPr b="1" sz="2500">
              <a:solidFill>
                <a:srgbClr val="0F3366"/>
              </a:solidFill>
            </a:endParaRPr>
          </a:p>
          <a:p>
            <a:pPr indent="-3873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500"/>
              <a:buAutoNum type="arabicParenR"/>
            </a:pPr>
            <a:r>
              <a:rPr b="1" lang="ko-KR" sz="2500">
                <a:solidFill>
                  <a:srgbClr val="0F3366"/>
                </a:solidFill>
              </a:rPr>
              <a:t>의도적인 돌발상황 조성을 통해 사용자에게 긴장감을 조성</a:t>
            </a:r>
            <a:endParaRPr b="1" sz="2500">
              <a:solidFill>
                <a:srgbClr val="0F3366"/>
              </a:solidFill>
            </a:endParaRPr>
          </a:p>
          <a:p>
            <a:pPr indent="-3873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500"/>
              <a:buAutoNum type="arabicParenR"/>
            </a:pPr>
            <a:r>
              <a:rPr b="1" lang="ko-KR" sz="2500">
                <a:solidFill>
                  <a:srgbClr val="0F3366"/>
                </a:solidFill>
              </a:rPr>
              <a:t>사용자의 입력값에 대해 세부적인 감점 요인을 파악</a:t>
            </a:r>
            <a:endParaRPr b="1" sz="2500">
              <a:solidFill>
                <a:srgbClr val="0F3366"/>
              </a:solidFill>
            </a:endParaRPr>
          </a:p>
          <a:p>
            <a:pPr indent="-3873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500"/>
              <a:buAutoNum type="arabicParenR"/>
            </a:pPr>
            <a:r>
              <a:rPr b="1" lang="ko-KR" sz="2500">
                <a:solidFill>
                  <a:srgbClr val="0F3366"/>
                </a:solidFill>
              </a:rPr>
              <a:t>면접 분석 결과를 사용자에게 언어적 표현과 비언어적 표현으로 제공</a:t>
            </a:r>
            <a:endParaRPr b="1" sz="2500">
              <a:solidFill>
                <a:srgbClr val="0F3366"/>
              </a:solidFill>
            </a:endParaRPr>
          </a:p>
          <a:p>
            <a:pPr indent="-406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800"/>
              <a:buChar char="-"/>
            </a:pPr>
            <a:r>
              <a:rPr b="1" lang="ko-KR" sz="2800">
                <a:solidFill>
                  <a:srgbClr val="0F3366"/>
                </a:solidFill>
              </a:rPr>
              <a:t>Functions</a:t>
            </a:r>
            <a:endParaRPr b="1" sz="2800">
              <a:solidFill>
                <a:srgbClr val="0F3366"/>
              </a:solidFill>
            </a:endParaRPr>
          </a:p>
          <a:p>
            <a:pPr indent="-3873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500"/>
              <a:buAutoNum type="arabicParenR"/>
            </a:pPr>
            <a:r>
              <a:rPr b="1" lang="ko-KR" sz="2500">
                <a:solidFill>
                  <a:srgbClr val="0F3366"/>
                </a:solidFill>
              </a:rPr>
              <a:t>소켓 통신으로 음성/영상 데이터를 각 모듈로 통신 </a:t>
            </a:r>
            <a:endParaRPr b="1" sz="2500">
              <a:solidFill>
                <a:srgbClr val="0F3366"/>
              </a:solidFill>
            </a:endParaRPr>
          </a:p>
          <a:p>
            <a:pPr indent="-3873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500"/>
              <a:buAutoNum type="arabicParenR"/>
            </a:pPr>
            <a:r>
              <a:rPr b="1" lang="ko-KR" sz="2500">
                <a:solidFill>
                  <a:srgbClr val="0F3366"/>
                </a:solidFill>
              </a:rPr>
              <a:t>사용자의 음성 내용과 주파수, 크기, 속도를 실시간으로 분석</a:t>
            </a:r>
            <a:endParaRPr b="1" sz="2500">
              <a:solidFill>
                <a:srgbClr val="0F3366"/>
              </a:solidFill>
            </a:endParaRPr>
          </a:p>
          <a:p>
            <a:pPr indent="-3873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500"/>
              <a:buAutoNum type="arabicParenR"/>
            </a:pPr>
            <a:r>
              <a:rPr b="1" lang="ko-KR" sz="2500">
                <a:solidFill>
                  <a:srgbClr val="0F3366"/>
                </a:solidFill>
              </a:rPr>
              <a:t>사용자의 얼굴 표정을 인식하여 실시간 표정 점수를 제공</a:t>
            </a:r>
            <a:endParaRPr b="1" sz="2500">
              <a:solidFill>
                <a:srgbClr val="0F3366"/>
              </a:solidFill>
            </a:endParaRPr>
          </a:p>
          <a:p>
            <a:pPr indent="-3873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500"/>
              <a:buAutoNum type="arabicParenR"/>
            </a:pPr>
            <a:r>
              <a:rPr b="1" lang="ko-KR" sz="2500">
                <a:solidFill>
                  <a:srgbClr val="0F3366"/>
                </a:solidFill>
              </a:rPr>
              <a:t>로봇은 팔, 목 움직임을 활용해서 사용자와의 자연스러운 대화상황을 조성</a:t>
            </a:r>
            <a:endParaRPr b="1" sz="2500">
              <a:solidFill>
                <a:srgbClr val="0F3366"/>
              </a:solidFill>
            </a:endParaRPr>
          </a:p>
          <a:p>
            <a:pPr indent="-3873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500"/>
              <a:buAutoNum type="arabicParenR"/>
            </a:pPr>
            <a:r>
              <a:rPr b="1" lang="ko-KR" sz="2500">
                <a:solidFill>
                  <a:srgbClr val="0F3366"/>
                </a:solidFill>
              </a:rPr>
              <a:t>아바타 표정 출력을 통해 몰입감 있는 면접 상황을 제공한다.</a:t>
            </a:r>
            <a:endParaRPr b="1" sz="2500">
              <a:solidFill>
                <a:srgbClr val="0F3366"/>
              </a:solidFill>
            </a:endParaRPr>
          </a:p>
        </p:txBody>
      </p:sp>
      <p:sp>
        <p:nvSpPr>
          <p:cNvPr id="94" name="Google Shape;94;g85c4c5db11_0_3"/>
          <p:cNvSpPr txBox="1"/>
          <p:nvPr/>
        </p:nvSpPr>
        <p:spPr>
          <a:xfrm>
            <a:off x="1749825" y="22425913"/>
            <a:ext cx="7401900" cy="8565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600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 2. 기존 연구/제품 비교 분석</a:t>
            </a:r>
            <a:endParaRPr b="1" sz="4600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85c4c5db11_0_3"/>
          <p:cNvPicPr preferRelativeResize="0"/>
          <p:nvPr/>
        </p:nvPicPr>
        <p:blipFill rotWithShape="1">
          <a:blip r:embed="rId3">
            <a:alphaModFix/>
          </a:blip>
          <a:srcRect b="-4110" l="0" r="0" t="4110"/>
          <a:stretch/>
        </p:blipFill>
        <p:spPr>
          <a:xfrm>
            <a:off x="1260199" y="23333225"/>
            <a:ext cx="3750000" cy="2259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85c4c5db11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5675" y="23427475"/>
            <a:ext cx="3000000" cy="21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85c4c5db11_0_3"/>
          <p:cNvSpPr txBox="1"/>
          <p:nvPr/>
        </p:nvSpPr>
        <p:spPr>
          <a:xfrm>
            <a:off x="1681400" y="25493325"/>
            <a:ext cx="2907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F3366"/>
                </a:solidFill>
              </a:rPr>
              <a:t>모의 면접서비스 </a:t>
            </a:r>
            <a:endParaRPr b="1" sz="2800">
              <a:solidFill>
                <a:srgbClr val="0F33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800">
                <a:solidFill>
                  <a:srgbClr val="0F3366"/>
                </a:solidFill>
              </a:rPr>
              <a:t>WIN 시대로</a:t>
            </a:r>
            <a:endParaRPr b="1" sz="2800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85c4c5db11_0_3"/>
          <p:cNvSpPr txBox="1"/>
          <p:nvPr/>
        </p:nvSpPr>
        <p:spPr>
          <a:xfrm>
            <a:off x="6935463" y="25675113"/>
            <a:ext cx="1736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F3366"/>
                </a:solidFill>
              </a:rPr>
              <a:t>Tengai</a:t>
            </a:r>
            <a:endParaRPr b="1" sz="2800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g85c4c5db11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70547" y="2200422"/>
            <a:ext cx="4763825" cy="21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85c4c5db11_0_3"/>
          <p:cNvSpPr txBox="1"/>
          <p:nvPr/>
        </p:nvSpPr>
        <p:spPr>
          <a:xfrm>
            <a:off x="5306563" y="26442075"/>
            <a:ext cx="491820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500"/>
              <a:buChar char="-"/>
            </a:pPr>
            <a:r>
              <a:rPr b="1" lang="ko-KR" sz="2500">
                <a:solidFill>
                  <a:srgbClr val="0F3366"/>
                </a:solidFill>
              </a:rPr>
              <a:t>자연스러운 </a:t>
            </a:r>
            <a:r>
              <a:rPr b="1" lang="ko-KR" sz="2500">
                <a:solidFill>
                  <a:srgbClr val="0F3366"/>
                </a:solidFill>
              </a:rPr>
              <a:t>목 움직임과 얼굴 표정으로 체계적인 면접 서비스를 제공.</a:t>
            </a:r>
            <a:endParaRPr b="1" sz="2500">
              <a:solidFill>
                <a:srgbClr val="0F3366"/>
              </a:solidFill>
            </a:endParaRPr>
          </a:p>
        </p:txBody>
      </p:sp>
      <p:sp>
        <p:nvSpPr>
          <p:cNvPr id="101" name="Google Shape;101;g85c4c5db11_0_3"/>
          <p:cNvSpPr txBox="1"/>
          <p:nvPr/>
        </p:nvSpPr>
        <p:spPr>
          <a:xfrm>
            <a:off x="576775" y="26462300"/>
            <a:ext cx="511680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500"/>
              <a:buChar char="-"/>
            </a:pPr>
            <a:r>
              <a:rPr b="1" lang="ko-KR" sz="2500">
                <a:solidFill>
                  <a:srgbClr val="0F3366"/>
                </a:solidFill>
              </a:rPr>
              <a:t>SW로 제공되어 접근성이 좋고 사용자의 자주쓰는 단어,습관등을 파악하고 분석함.</a:t>
            </a:r>
            <a:endParaRPr b="1" sz="2500">
              <a:solidFill>
                <a:srgbClr val="0F3366"/>
              </a:solidFill>
            </a:endParaRPr>
          </a:p>
        </p:txBody>
      </p:sp>
      <p:sp>
        <p:nvSpPr>
          <p:cNvPr id="102" name="Google Shape;102;g85c4c5db11_0_3"/>
          <p:cNvSpPr txBox="1"/>
          <p:nvPr/>
        </p:nvSpPr>
        <p:spPr>
          <a:xfrm>
            <a:off x="12896550" y="5499300"/>
            <a:ext cx="6034800" cy="8565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600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 3. 핵심 내용 요약</a:t>
            </a:r>
            <a:endParaRPr b="1" sz="4600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85c4c5db11_0_3"/>
          <p:cNvSpPr txBox="1"/>
          <p:nvPr/>
        </p:nvSpPr>
        <p:spPr>
          <a:xfrm>
            <a:off x="11194950" y="6215675"/>
            <a:ext cx="9438000" cy="12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800"/>
              <a:buAutoNum type="arabicPeriod"/>
            </a:pPr>
            <a:r>
              <a:rPr b="1" lang="ko-KR" sz="2800">
                <a:solidFill>
                  <a:srgbClr val="0F3366"/>
                </a:solidFill>
              </a:rPr>
              <a:t>Key technologies</a:t>
            </a:r>
            <a:endParaRPr b="1" sz="2800">
              <a:solidFill>
                <a:srgbClr val="0F3366"/>
              </a:solidFill>
            </a:endParaRPr>
          </a:p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600"/>
              <a:buAutoNum type="arabicParenR"/>
            </a:pPr>
            <a:r>
              <a:rPr b="1" lang="ko-KR" sz="2600">
                <a:solidFill>
                  <a:srgbClr val="0F3366"/>
                </a:solidFill>
              </a:rPr>
              <a:t>Conversational Technique</a:t>
            </a:r>
            <a:endParaRPr b="1" sz="2600">
              <a:solidFill>
                <a:srgbClr val="0F3366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500">
                <a:solidFill>
                  <a:srgbClr val="0F3366"/>
                </a:solidFill>
              </a:rPr>
              <a:t>- Google 음성 인식으로 정확도 향상 &amp; 머신러닝 학습을 통한 음성의 실시간 라벨화</a:t>
            </a:r>
            <a:endParaRPr b="1" sz="2500">
              <a:solidFill>
                <a:srgbClr val="0F3366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500">
                <a:solidFill>
                  <a:srgbClr val="0F3366"/>
                </a:solidFill>
              </a:rPr>
              <a:t>- FFT를 이용한 주파수 분석, Numpy로 음성 크기, 속도 분석 </a:t>
            </a:r>
            <a:endParaRPr b="1" sz="2500">
              <a:solidFill>
                <a:srgbClr val="0F3366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500">
                <a:solidFill>
                  <a:srgbClr val="0F3366"/>
                </a:solidFill>
              </a:rPr>
              <a:t>- Clova, SAPI.voice 음성 합성으로 로봇의 다양한 음성 출력</a:t>
            </a:r>
            <a:endParaRPr b="1" sz="2500">
              <a:solidFill>
                <a:srgbClr val="0F3366"/>
              </a:solidFill>
            </a:endParaRPr>
          </a:p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600"/>
              <a:buAutoNum type="arabicParenR"/>
            </a:pPr>
            <a:r>
              <a:rPr b="1" lang="ko-KR" sz="2600">
                <a:solidFill>
                  <a:srgbClr val="0F3366"/>
                </a:solidFill>
              </a:rPr>
              <a:t>Facial Expression Recognition</a:t>
            </a:r>
            <a:endParaRPr b="1" sz="2600">
              <a:solidFill>
                <a:srgbClr val="0F3366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500">
                <a:solidFill>
                  <a:srgbClr val="0F3366"/>
                </a:solidFill>
              </a:rPr>
              <a:t>- Affectiva로 사용자의 20가지 얼굴 요소에 대한 표현값을 실시간으로 받아온 뒤 7가지의 감정 중 하나로 분석</a:t>
            </a:r>
            <a:endParaRPr b="1" sz="2500">
              <a:solidFill>
                <a:srgbClr val="0F3366"/>
              </a:solidFill>
            </a:endParaRPr>
          </a:p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600"/>
              <a:buAutoNum type="arabicParenR"/>
            </a:pPr>
            <a:r>
              <a:rPr b="1" lang="ko-KR" sz="2600">
                <a:solidFill>
                  <a:srgbClr val="0F3366"/>
                </a:solidFill>
              </a:rPr>
              <a:t>Facial Avatar Expression </a:t>
            </a:r>
            <a:endParaRPr b="1" sz="2600">
              <a:solidFill>
                <a:srgbClr val="0F3366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500">
                <a:solidFill>
                  <a:srgbClr val="0F3366"/>
                </a:solidFill>
              </a:rPr>
              <a:t>- 입력된 사용자의 음성/영상값에 기반한 드라마틱한 아바타의 표정을 자연스럽게 전환시켜 면접 몰입도 향상</a:t>
            </a:r>
            <a:endParaRPr b="1" sz="2500">
              <a:solidFill>
                <a:srgbClr val="0F3366"/>
              </a:solidFill>
            </a:endParaRPr>
          </a:p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600"/>
              <a:buAutoNum type="arabicParenR"/>
            </a:pPr>
            <a:r>
              <a:rPr b="1" lang="ko-KR" sz="2600">
                <a:solidFill>
                  <a:srgbClr val="0F3366"/>
                </a:solidFill>
              </a:rPr>
              <a:t>Motion Generation</a:t>
            </a:r>
            <a:endParaRPr b="1" sz="2600">
              <a:solidFill>
                <a:srgbClr val="0F3366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500">
                <a:solidFill>
                  <a:srgbClr val="0F3366"/>
                </a:solidFill>
              </a:rPr>
              <a:t>- 로봇이 모션을 취해야하는 타이밍이 되거나 해당 입력값을 받으면 12가지의 모션 중 하나를 취하도록 디자인</a:t>
            </a:r>
            <a:endParaRPr b="1" sz="2600">
              <a:solidFill>
                <a:srgbClr val="0F33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600">
                <a:solidFill>
                  <a:srgbClr val="0F3366"/>
                </a:solidFill>
              </a:rPr>
              <a:t>2. System Design</a:t>
            </a:r>
            <a:endParaRPr b="1" sz="2600">
              <a:solidFill>
                <a:srgbClr val="0F33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F33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0F33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0F33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0F33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0F33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0F33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0F33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0F33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600">
                <a:solidFill>
                  <a:srgbClr val="0F3366"/>
                </a:solidFill>
              </a:rPr>
              <a:t>3. Specifications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85c4c5db11_0_3"/>
          <p:cNvSpPr txBox="1"/>
          <p:nvPr/>
        </p:nvSpPr>
        <p:spPr>
          <a:xfrm>
            <a:off x="13489200" y="20345575"/>
            <a:ext cx="4849500" cy="8565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600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 4. 실험 결과/평가</a:t>
            </a:r>
            <a:endParaRPr b="1" sz="4600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85c4c5db11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76563" y="18439025"/>
            <a:ext cx="846700" cy="454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85c4c5db11_0_3"/>
          <p:cNvPicPr preferRelativeResize="0"/>
          <p:nvPr/>
        </p:nvPicPr>
        <p:blipFill rotWithShape="1">
          <a:blip r:embed="rId7">
            <a:alphaModFix/>
          </a:blip>
          <a:srcRect b="17189" l="32057" r="31525" t="16620"/>
          <a:stretch/>
        </p:blipFill>
        <p:spPr>
          <a:xfrm>
            <a:off x="14161141" y="18464722"/>
            <a:ext cx="673779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85c4c5db11_0_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69950" y="19375526"/>
            <a:ext cx="598694" cy="5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85c4c5db11_0_3"/>
          <p:cNvPicPr preferRelativeResize="0"/>
          <p:nvPr/>
        </p:nvPicPr>
        <p:blipFill rotWithShape="1">
          <a:blip r:embed="rId9">
            <a:alphaModFix/>
          </a:blip>
          <a:srcRect b="0" l="0" r="0" t="18652"/>
          <a:stretch/>
        </p:blipFill>
        <p:spPr>
          <a:xfrm>
            <a:off x="11276573" y="18922163"/>
            <a:ext cx="1141775" cy="402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구글 음성 인식 API 설정하기 &gt; 인공 지능 - Hell Maker" id="109" name="Google Shape;109;g85c4c5db11_0_3"/>
          <p:cNvPicPr preferRelativeResize="0"/>
          <p:nvPr/>
        </p:nvPicPr>
        <p:blipFill rotWithShape="1">
          <a:blip r:embed="rId10">
            <a:alphaModFix/>
          </a:blip>
          <a:srcRect b="17680" l="1900" r="2606" t="13334"/>
          <a:stretch/>
        </p:blipFill>
        <p:spPr>
          <a:xfrm>
            <a:off x="12521200" y="18954875"/>
            <a:ext cx="1520801" cy="5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85c4c5db11_0_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183550" y="18464737"/>
            <a:ext cx="1932691" cy="4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85c4c5db11_0_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196430" y="24295963"/>
            <a:ext cx="3576944" cy="19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85c4c5db11_0_3"/>
          <p:cNvPicPr preferRelativeResize="0"/>
          <p:nvPr/>
        </p:nvPicPr>
        <p:blipFill rotWithShape="1">
          <a:blip r:embed="rId13">
            <a:alphaModFix/>
          </a:blip>
          <a:srcRect b="0" l="5369" r="7469" t="17273"/>
          <a:stretch/>
        </p:blipFill>
        <p:spPr>
          <a:xfrm>
            <a:off x="11944750" y="24312863"/>
            <a:ext cx="3000000" cy="19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85c4c5db11_0_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944750" y="21689000"/>
            <a:ext cx="3000000" cy="203915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85c4c5db11_0_3"/>
          <p:cNvSpPr txBox="1"/>
          <p:nvPr/>
        </p:nvSpPr>
        <p:spPr>
          <a:xfrm>
            <a:off x="12649750" y="23631325"/>
            <a:ext cx="159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>
                <a:solidFill>
                  <a:srgbClr val="0F3366"/>
                </a:solidFill>
              </a:rPr>
              <a:t>음성 분석</a:t>
            </a:r>
            <a:endParaRPr b="1" sz="2300">
              <a:solidFill>
                <a:srgbClr val="0F3366"/>
              </a:solidFill>
            </a:endParaRPr>
          </a:p>
        </p:txBody>
      </p:sp>
      <p:sp>
        <p:nvSpPr>
          <p:cNvPr id="115" name="Google Shape;115;g85c4c5db11_0_3"/>
          <p:cNvSpPr txBox="1"/>
          <p:nvPr/>
        </p:nvSpPr>
        <p:spPr>
          <a:xfrm>
            <a:off x="11194950" y="21067000"/>
            <a:ext cx="3465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800"/>
              <a:buAutoNum type="arabicPeriod"/>
            </a:pPr>
            <a:r>
              <a:rPr b="1" lang="ko-KR" sz="2800">
                <a:solidFill>
                  <a:srgbClr val="0F3366"/>
                </a:solidFill>
              </a:rPr>
              <a:t>Implementations</a:t>
            </a:r>
            <a:endParaRPr b="1" sz="2800">
              <a:solidFill>
                <a:srgbClr val="0F3366"/>
              </a:solidFill>
            </a:endParaRPr>
          </a:p>
        </p:txBody>
      </p:sp>
      <p:sp>
        <p:nvSpPr>
          <p:cNvPr id="116" name="Google Shape;116;g85c4c5db11_0_3"/>
          <p:cNvSpPr txBox="1"/>
          <p:nvPr/>
        </p:nvSpPr>
        <p:spPr>
          <a:xfrm>
            <a:off x="576775" y="28205600"/>
            <a:ext cx="9438000" cy="1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500"/>
              <a:buChar char="-"/>
            </a:pPr>
            <a:r>
              <a:rPr b="1" lang="ko-KR" sz="2500">
                <a:solidFill>
                  <a:srgbClr val="0F3366"/>
                </a:solidFill>
              </a:rPr>
              <a:t>기존 제품과의 차별성</a:t>
            </a:r>
            <a:endParaRPr b="1" sz="2500">
              <a:solidFill>
                <a:srgbClr val="0F3366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0F3366"/>
                </a:solidFill>
              </a:rPr>
              <a:t>비언어적표현(팔과 목 움직임)을 통해 지속적으로 피드백 제공</a:t>
            </a:r>
            <a:endParaRPr b="1" sz="2500">
              <a:solidFill>
                <a:srgbClr val="0F33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0F3366"/>
                </a:solidFill>
              </a:rPr>
              <a:t>    사용자가 면접상황에서 더욱 몰입할 수 있는 환경 조성</a:t>
            </a:r>
            <a:endParaRPr b="1" sz="2500">
              <a:solidFill>
                <a:srgbClr val="0F3366"/>
              </a:solidFill>
            </a:endParaRPr>
          </a:p>
        </p:txBody>
      </p:sp>
      <p:sp>
        <p:nvSpPr>
          <p:cNvPr id="117" name="Google Shape;117;g85c4c5db11_0_3"/>
          <p:cNvSpPr txBox="1"/>
          <p:nvPr/>
        </p:nvSpPr>
        <p:spPr>
          <a:xfrm>
            <a:off x="11194950" y="26806213"/>
            <a:ext cx="62685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F3366"/>
                </a:solidFill>
              </a:rPr>
              <a:t>2. Evaluation(Experiment Results)</a:t>
            </a:r>
            <a:endParaRPr b="1" sz="2800">
              <a:solidFill>
                <a:srgbClr val="0F3366"/>
              </a:solidFill>
            </a:endParaRPr>
          </a:p>
        </p:txBody>
      </p:sp>
      <p:pic>
        <p:nvPicPr>
          <p:cNvPr id="118" name="Google Shape;118;g85c4c5db11_0_3"/>
          <p:cNvPicPr preferRelativeResize="0"/>
          <p:nvPr/>
        </p:nvPicPr>
        <p:blipFill rotWithShape="1">
          <a:blip r:embed="rId15">
            <a:alphaModFix/>
          </a:blip>
          <a:srcRect b="31396" l="4301" r="4557" t="31217"/>
          <a:stretch/>
        </p:blipFill>
        <p:spPr>
          <a:xfrm>
            <a:off x="11276574" y="19374511"/>
            <a:ext cx="1201720" cy="4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85c4c5db11_0_3"/>
          <p:cNvSpPr/>
          <p:nvPr/>
        </p:nvSpPr>
        <p:spPr>
          <a:xfrm>
            <a:off x="1186925" y="29279850"/>
            <a:ext cx="2145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g85c4c5db11_0_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456050" y="6966925"/>
            <a:ext cx="3465600" cy="301981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85c4c5db11_0_3"/>
          <p:cNvSpPr txBox="1"/>
          <p:nvPr/>
        </p:nvSpPr>
        <p:spPr>
          <a:xfrm>
            <a:off x="666975" y="6355800"/>
            <a:ext cx="6268500" cy="4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2800"/>
              <a:buChar char="●"/>
            </a:pPr>
            <a:r>
              <a:rPr b="1" lang="ko-KR" sz="2800">
                <a:solidFill>
                  <a:srgbClr val="0F3366"/>
                </a:solidFill>
              </a:rPr>
              <a:t>과제의 필요성</a:t>
            </a:r>
            <a:endParaRPr b="1" sz="2800">
              <a:solidFill>
                <a:srgbClr val="0F3366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0F3366"/>
                </a:solidFill>
              </a:rPr>
              <a:t>백채널링이란, 대화 상황에서 언어적 교류가 아닌 문맥적인 분위기, 어조, 몸짓 등 부가적인 대화 요소들이다. </a:t>
            </a:r>
            <a:endParaRPr b="1" sz="2500">
              <a:solidFill>
                <a:srgbClr val="0F3366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0F3366"/>
                </a:solidFill>
              </a:rPr>
              <a:t>현대 사회에서 효과적인 소통은 중요하며, 화자 간 의사전달에 관한 이론인 메라비안의 법칙에서 이것을 뒷받침한다. </a:t>
            </a:r>
            <a:endParaRPr b="1" sz="2500">
              <a:solidFill>
                <a:srgbClr val="0F3366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85c4c5db11_0_3"/>
          <p:cNvSpPr txBox="1"/>
          <p:nvPr/>
        </p:nvSpPr>
        <p:spPr>
          <a:xfrm>
            <a:off x="621925" y="10337425"/>
            <a:ext cx="93477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500">
                <a:solidFill>
                  <a:srgbClr val="0F3366"/>
                </a:solidFill>
              </a:rPr>
              <a:t>따라서 백채널링 피드백을 제공하며 효과적으로</a:t>
            </a:r>
            <a:endParaRPr b="1" sz="2500">
              <a:solidFill>
                <a:srgbClr val="0F3366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500">
                <a:solidFill>
                  <a:srgbClr val="0F3366"/>
                </a:solidFill>
              </a:rPr>
              <a:t>      의사 소통의 훈련을 돕는 서비스가 필요하다.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85c4c5db11_0_3"/>
          <p:cNvSpPr txBox="1"/>
          <p:nvPr/>
        </p:nvSpPr>
        <p:spPr>
          <a:xfrm>
            <a:off x="6735050" y="9926150"/>
            <a:ext cx="2907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&lt;Pie Chart of the Law of Mehrabian&gt;</a:t>
            </a:r>
            <a:endParaRPr b="1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85c4c5db11_0_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1130150" y="14327625"/>
            <a:ext cx="9567600" cy="363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85c4c5db11_0_3"/>
          <p:cNvPicPr preferRelativeResize="0"/>
          <p:nvPr/>
        </p:nvPicPr>
        <p:blipFill rotWithShape="1">
          <a:blip r:embed="rId18">
            <a:alphaModFix/>
          </a:blip>
          <a:srcRect b="4168" l="0" r="0" t="0"/>
          <a:stretch/>
        </p:blipFill>
        <p:spPr>
          <a:xfrm>
            <a:off x="16807400" y="21484450"/>
            <a:ext cx="2355000" cy="225677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85c4c5db11_0_3"/>
          <p:cNvSpPr txBox="1"/>
          <p:nvPr/>
        </p:nvSpPr>
        <p:spPr>
          <a:xfrm>
            <a:off x="16922900" y="26168025"/>
            <a:ext cx="212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>
                <a:solidFill>
                  <a:srgbClr val="0F3366"/>
                </a:solidFill>
              </a:rPr>
              <a:t>최종 출력 결과</a:t>
            </a:r>
            <a:endParaRPr b="1" sz="2300">
              <a:solidFill>
                <a:srgbClr val="0F3366"/>
              </a:solidFill>
            </a:endParaRPr>
          </a:p>
        </p:txBody>
      </p:sp>
      <p:sp>
        <p:nvSpPr>
          <p:cNvPr id="127" name="Google Shape;127;g85c4c5db11_0_3"/>
          <p:cNvSpPr txBox="1"/>
          <p:nvPr/>
        </p:nvSpPr>
        <p:spPr>
          <a:xfrm>
            <a:off x="12478300" y="26144425"/>
            <a:ext cx="193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>
                <a:solidFill>
                  <a:srgbClr val="0F3366"/>
                </a:solidFill>
              </a:rPr>
              <a:t>아바타 얼굴</a:t>
            </a:r>
            <a:endParaRPr b="1" sz="2300">
              <a:solidFill>
                <a:srgbClr val="0F3366"/>
              </a:solidFill>
            </a:endParaRPr>
          </a:p>
        </p:txBody>
      </p:sp>
      <p:sp>
        <p:nvSpPr>
          <p:cNvPr id="128" name="Google Shape;128;g85c4c5db11_0_3"/>
          <p:cNvSpPr txBox="1"/>
          <p:nvPr/>
        </p:nvSpPr>
        <p:spPr>
          <a:xfrm>
            <a:off x="17050550" y="23713525"/>
            <a:ext cx="18687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>
                <a:solidFill>
                  <a:srgbClr val="0F3366"/>
                </a:solidFill>
              </a:rPr>
              <a:t>모션 디자인</a:t>
            </a:r>
            <a:endParaRPr b="1" sz="2300">
              <a:solidFill>
                <a:srgbClr val="0F3366"/>
              </a:solidFill>
            </a:endParaRPr>
          </a:p>
        </p:txBody>
      </p:sp>
      <p:sp>
        <p:nvSpPr>
          <p:cNvPr id="129" name="Google Shape;129;g85c4c5db11_0_3"/>
          <p:cNvSpPr txBox="1"/>
          <p:nvPr/>
        </p:nvSpPr>
        <p:spPr>
          <a:xfrm>
            <a:off x="15020750" y="18246900"/>
            <a:ext cx="32571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컴퓨터 및 로봇 사양정보</a:t>
            </a:r>
            <a:endParaRPr b="1" sz="1800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1300"/>
              <a:buFont typeface="Calibri"/>
              <a:buChar char="-"/>
            </a:pPr>
            <a:r>
              <a:rPr b="1" lang="ko-KR" sz="1300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컴퓨터 </a:t>
            </a:r>
            <a:endParaRPr b="1" sz="1300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Intel(R) Core(™) i7-8700 CPU @ 3.20 GHz</a:t>
            </a:r>
            <a:endParaRPr b="1" sz="1300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16G RAMx</a:t>
            </a:r>
            <a:endParaRPr b="1" sz="1300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Intel(R) UHD Graphics 630</a:t>
            </a:r>
            <a:endParaRPr b="1" sz="1300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NVIDIA GeForce GTX 1050</a:t>
            </a:r>
            <a:endParaRPr b="1" sz="1300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85c4c5db11_0_3"/>
          <p:cNvSpPr txBox="1"/>
          <p:nvPr/>
        </p:nvSpPr>
        <p:spPr>
          <a:xfrm>
            <a:off x="17928275" y="18493925"/>
            <a:ext cx="2907600" cy="1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F3366"/>
              </a:buClr>
              <a:buSzPts val="1300"/>
              <a:buFont typeface="Calibri"/>
              <a:buChar char="-"/>
            </a:pPr>
            <a:r>
              <a:rPr b="1" lang="ko-KR" sz="1300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로봇</a:t>
            </a:r>
            <a:endParaRPr b="1" sz="1300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300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MCU : ARM Cortex M4</a:t>
            </a:r>
            <a:endParaRPr b="1" sz="1300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300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Motor : 2XL-W250-T (2축 적용)</a:t>
            </a:r>
            <a:endParaRPr b="1" sz="1300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Monitor : Raspberry HDMI LCD </a:t>
            </a:r>
            <a:endParaRPr b="1" sz="1300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300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5 inch Touch Screen</a:t>
            </a:r>
            <a:endParaRPr b="1" sz="1300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300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Resolution : 480 X 320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85c4c5db11_0_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1749125" y="27385825"/>
            <a:ext cx="4698650" cy="23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85c4c5db11_0_3"/>
          <p:cNvSpPr txBox="1"/>
          <p:nvPr/>
        </p:nvSpPr>
        <p:spPr>
          <a:xfrm>
            <a:off x="16681950" y="29304200"/>
            <a:ext cx="3951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사용자 테스팅 결과</a:t>
            </a:r>
            <a:endParaRPr b="1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85c4c5db11_0_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6975400" y="27385825"/>
            <a:ext cx="1501500" cy="15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85c4c5db11_0_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8739575" y="27376175"/>
            <a:ext cx="1520800" cy="15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85c4c5db11_0_3"/>
          <p:cNvSpPr txBox="1"/>
          <p:nvPr/>
        </p:nvSpPr>
        <p:spPr>
          <a:xfrm>
            <a:off x="17262350" y="28848400"/>
            <a:ext cx="9276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만족도</a:t>
            </a:r>
            <a:endParaRPr b="1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85c4c5db11_0_3"/>
          <p:cNvSpPr txBox="1"/>
          <p:nvPr/>
        </p:nvSpPr>
        <p:spPr>
          <a:xfrm>
            <a:off x="19036175" y="28817600"/>
            <a:ext cx="9276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완성</a:t>
            </a:r>
            <a:r>
              <a:rPr b="1" lang="ko-KR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도</a:t>
            </a:r>
            <a:endParaRPr b="1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85c4c5db11_0_3"/>
          <p:cNvSpPr txBox="1"/>
          <p:nvPr/>
        </p:nvSpPr>
        <p:spPr>
          <a:xfrm>
            <a:off x="19237700" y="29095100"/>
            <a:ext cx="1437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0F3366"/>
                </a:solidFill>
                <a:latin typeface="Calibri"/>
                <a:ea typeface="Calibri"/>
                <a:cs typeface="Calibri"/>
                <a:sym typeface="Calibri"/>
              </a:rPr>
              <a:t>표본 : 한동대 학생 30명</a:t>
            </a:r>
            <a:endParaRPr b="1" sz="800">
              <a:solidFill>
                <a:srgbClr val="0F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2019-11-06T12:36:22Z</dcterms:created>
  <dc:creator>kyh08160209@gmail.com</dc:creator>
</cp:coreProperties>
</file>