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Comfortaa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omfortaa-bold.fntdata"/><Relationship Id="rId30" Type="http://schemas.openxmlformats.org/officeDocument/2006/relationships/font" Target="fonts/Comforta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9a24de3f2c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9a24de3f2c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9a24de3f2c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9a24de3f2c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9a24de3f2c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9a24de3f2c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9a24de3f2c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9a24de3f2c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9a24de3f2c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9a24de3f2c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9a24de3f2c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9a24de3f2c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9a24de3f2c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9a24de3f2c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a24de3f2c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a24de3f2c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a24de3f2c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a24de3f2c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a24de3f2c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a24de3f2c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a24de3f2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a24de3f2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a24de3f2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a24de3f2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9a24de3f2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9a24de3f2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9a24de3f2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9a24de3f2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a24de3f2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9a24de3f2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249650" y="3162900"/>
            <a:ext cx="66447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Make It Easy, Make It Random: </a:t>
            </a:r>
            <a:r>
              <a:rPr lang="ca" sz="2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Selección</a:t>
            </a:r>
            <a:r>
              <a:rPr lang="ca" sz="2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de outfit</a:t>
            </a:r>
            <a:endParaRPr sz="26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autónomo</a:t>
            </a:r>
            <a:endParaRPr sz="26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325" y="1054013"/>
            <a:ext cx="3128550" cy="1772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6751" y="970890"/>
            <a:ext cx="2686252" cy="19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6859500" y="3955500"/>
            <a:ext cx="22845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chemeClr val="dk2"/>
                </a:solidFill>
              </a:rPr>
              <a:t>Jason Pastor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chemeClr val="dk2"/>
                </a:solidFill>
              </a:rPr>
              <a:t>Eudald Bernad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chemeClr val="dk2"/>
                </a:solidFill>
              </a:rPr>
              <a:t>Oriol </a:t>
            </a:r>
            <a:r>
              <a:rPr b="1" lang="ca" sz="1800">
                <a:solidFill>
                  <a:schemeClr val="dk2"/>
                </a:solidFill>
              </a:rPr>
              <a:t>López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Elección específica</a:t>
            </a:r>
            <a:endParaRPr/>
          </a:p>
        </p:txBody>
      </p:sp>
      <p:sp>
        <p:nvSpPr>
          <p:cNvPr id="242" name="Google Shape;242;p2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ca">
                <a:solidFill>
                  <a:srgbClr val="000000"/>
                </a:solidFill>
              </a:rPr>
              <a:t>Una vez reducido el conjunto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ca">
                <a:solidFill>
                  <a:srgbClr val="000000"/>
                </a:solidFill>
              </a:rPr>
              <a:t>¿Cómo se escoge un único outfit?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3" name="Google Shape;243;p22"/>
          <p:cNvSpPr txBox="1"/>
          <p:nvPr>
            <p:ph idx="2" type="body"/>
          </p:nvPr>
        </p:nvSpPr>
        <p:spPr>
          <a:xfrm>
            <a:off x="4503613" y="1635050"/>
            <a:ext cx="3515400" cy="14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000000"/>
                </a:solidFill>
              </a:rPr>
              <a:t>Para elegir un outfit se busca: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ca">
                <a:solidFill>
                  <a:srgbClr val="000000"/>
                </a:solidFill>
              </a:rPr>
              <a:t>Estilo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ca">
                <a:solidFill>
                  <a:srgbClr val="000000"/>
                </a:solidFill>
              </a:rPr>
              <a:t>Originalidad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ca">
                <a:solidFill>
                  <a:srgbClr val="000000"/>
                </a:solidFill>
              </a:rPr>
              <a:t>Variedad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4" name="Google Shape;244;p22"/>
          <p:cNvSpPr/>
          <p:nvPr/>
        </p:nvSpPr>
        <p:spPr>
          <a:xfrm>
            <a:off x="2101775" y="2454250"/>
            <a:ext cx="705000" cy="1083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22"/>
          <p:cNvPicPr preferRelativeResize="0"/>
          <p:nvPr/>
        </p:nvPicPr>
        <p:blipFill rotWithShape="1">
          <a:blip r:embed="rId3">
            <a:alphaModFix/>
          </a:blip>
          <a:srcRect b="11255" l="37939" r="33121" t="13658"/>
          <a:stretch/>
        </p:blipFill>
        <p:spPr>
          <a:xfrm rot="10800000">
            <a:off x="6067600" y="2088773"/>
            <a:ext cx="387425" cy="10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2"/>
          <p:cNvSpPr txBox="1"/>
          <p:nvPr/>
        </p:nvSpPr>
        <p:spPr>
          <a:xfrm>
            <a:off x="6550600" y="2375963"/>
            <a:ext cx="17469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latin typeface="Lato"/>
                <a:ea typeface="Lato"/>
                <a:cs typeface="Lato"/>
                <a:sym typeface="Lato"/>
              </a:rPr>
              <a:t>Concepto</a:t>
            </a:r>
            <a:r>
              <a:rPr lang="ca" sz="1300">
                <a:latin typeface="Lato"/>
                <a:ea typeface="Lato"/>
                <a:cs typeface="Lato"/>
                <a:sym typeface="Lato"/>
              </a:rPr>
              <a:t> de pseudoaleatoriedad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7" name="Google Shape;2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7600" y="3328900"/>
            <a:ext cx="2385675" cy="158532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Función pseudoaleatoria para la elección del outfit</a:t>
            </a:r>
            <a:endParaRPr/>
          </a:p>
        </p:txBody>
      </p:sp>
      <p:sp>
        <p:nvSpPr>
          <p:cNvPr id="254" name="Google Shape;254;p23"/>
          <p:cNvSpPr txBox="1"/>
          <p:nvPr/>
        </p:nvSpPr>
        <p:spPr>
          <a:xfrm>
            <a:off x="5287100" y="835350"/>
            <a:ext cx="31722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Matriz final del proceso de restricciones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23"/>
          <p:cNvSpPr txBox="1"/>
          <p:nvPr/>
        </p:nvSpPr>
        <p:spPr>
          <a:xfrm>
            <a:off x="5443750" y="1788475"/>
            <a:ext cx="2911200" cy="1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arenR"/>
            </a:pPr>
            <a:r>
              <a:rPr lang="ca" sz="1300">
                <a:latin typeface="Lato"/>
                <a:ea typeface="Lato"/>
                <a:cs typeface="Lato"/>
                <a:sym typeface="Lato"/>
              </a:rPr>
              <a:t>De media supone una eliminación de dos terceras partes de las opciones totales iniciales.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arenR"/>
            </a:pPr>
            <a:r>
              <a:rPr lang="ca" sz="1300">
                <a:latin typeface="Lato"/>
                <a:ea typeface="Lato"/>
                <a:cs typeface="Lato"/>
                <a:sym typeface="Lato"/>
              </a:rPr>
              <a:t>Cuantas más preguntas se hagan, más opciones se eliminan. 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23"/>
          <p:cNvSpPr txBox="1"/>
          <p:nvPr/>
        </p:nvSpPr>
        <p:spPr>
          <a:xfrm>
            <a:off x="5548200" y="3563900"/>
            <a:ext cx="29112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¡</a:t>
            </a:r>
            <a:r>
              <a:rPr b="1" lang="ca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Cuidado</a:t>
            </a:r>
            <a:r>
              <a:rPr b="1" lang="ca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con hacer preguntas demasiado específicas! Se pierde el objetivo genérico del algoritmo</a:t>
            </a:r>
            <a:endParaRPr b="1"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7" name="Google Shape;2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4038" y="1333350"/>
            <a:ext cx="1838325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Algoritmo pseudoaleatorio</a:t>
            </a:r>
            <a:endParaRPr/>
          </a:p>
        </p:txBody>
      </p:sp>
      <p:sp>
        <p:nvSpPr>
          <p:cNvPr id="264" name="Google Shape;264;p24"/>
          <p:cNvSpPr txBox="1"/>
          <p:nvPr/>
        </p:nvSpPr>
        <p:spPr>
          <a:xfrm>
            <a:off x="496075" y="2571800"/>
            <a:ext cx="13707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latin typeface="Lato"/>
                <a:ea typeface="Lato"/>
                <a:cs typeface="Lato"/>
                <a:sym typeface="Lato"/>
              </a:rPr>
              <a:t>Pieza de ropa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latin typeface="Lato"/>
                <a:ea typeface="Lato"/>
                <a:cs typeface="Lato"/>
                <a:sym typeface="Lato"/>
              </a:rPr>
              <a:t>principal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24"/>
          <p:cNvSpPr txBox="1"/>
          <p:nvPr/>
        </p:nvSpPr>
        <p:spPr>
          <a:xfrm>
            <a:off x="2362875" y="2689250"/>
            <a:ext cx="13707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latin typeface="Lato"/>
                <a:ea typeface="Lato"/>
                <a:cs typeface="Lato"/>
                <a:sym typeface="Lato"/>
              </a:rPr>
              <a:t>Parte inferior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24"/>
          <p:cNvSpPr txBox="1"/>
          <p:nvPr/>
        </p:nvSpPr>
        <p:spPr>
          <a:xfrm>
            <a:off x="4128150" y="2689250"/>
            <a:ext cx="8877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latin typeface="Lato"/>
                <a:ea typeface="Lato"/>
                <a:cs typeface="Lato"/>
                <a:sym typeface="Lato"/>
              </a:rPr>
              <a:t>Zapatos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24"/>
          <p:cNvSpPr txBox="1"/>
          <p:nvPr/>
        </p:nvSpPr>
        <p:spPr>
          <a:xfrm>
            <a:off x="5509025" y="2689250"/>
            <a:ext cx="1200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latin typeface="Lato"/>
                <a:ea typeface="Lato"/>
                <a:cs typeface="Lato"/>
                <a:sym typeface="Lato"/>
              </a:rPr>
              <a:t>Ropa exterior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Google Shape;268;p24"/>
          <p:cNvSpPr txBox="1"/>
          <p:nvPr/>
        </p:nvSpPr>
        <p:spPr>
          <a:xfrm>
            <a:off x="7203100" y="2689250"/>
            <a:ext cx="10704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latin typeface="Lato"/>
                <a:ea typeface="Lato"/>
                <a:cs typeface="Lato"/>
                <a:sym typeface="Lato"/>
              </a:rPr>
              <a:t>Accesorios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9" name="Google Shape;269;p24"/>
          <p:cNvCxnSpPr>
            <a:stCxn id="264" idx="3"/>
            <a:endCxn id="265" idx="1"/>
          </p:cNvCxnSpPr>
          <p:nvPr/>
        </p:nvCxnSpPr>
        <p:spPr>
          <a:xfrm>
            <a:off x="1866775" y="2878550"/>
            <a:ext cx="49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24"/>
          <p:cNvCxnSpPr>
            <a:stCxn id="265" idx="3"/>
            <a:endCxn id="266" idx="1"/>
          </p:cNvCxnSpPr>
          <p:nvPr/>
        </p:nvCxnSpPr>
        <p:spPr>
          <a:xfrm>
            <a:off x="3733575" y="2878550"/>
            <a:ext cx="39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24"/>
          <p:cNvCxnSpPr>
            <a:stCxn id="266" idx="3"/>
            <a:endCxn id="267" idx="1"/>
          </p:cNvCxnSpPr>
          <p:nvPr/>
        </p:nvCxnSpPr>
        <p:spPr>
          <a:xfrm>
            <a:off x="5015850" y="2878550"/>
            <a:ext cx="49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24"/>
          <p:cNvCxnSpPr>
            <a:stCxn id="267" idx="3"/>
            <a:endCxn id="268" idx="1"/>
          </p:cNvCxnSpPr>
          <p:nvPr/>
        </p:nvCxnSpPr>
        <p:spPr>
          <a:xfrm>
            <a:off x="6709925" y="2878550"/>
            <a:ext cx="49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24"/>
          <p:cNvSpPr txBox="1"/>
          <p:nvPr/>
        </p:nvSpPr>
        <p:spPr>
          <a:xfrm>
            <a:off x="496075" y="1920325"/>
            <a:ext cx="751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-"/>
            </a:pPr>
            <a:r>
              <a:rPr lang="ca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Para completar un outfit se tiene que componer de las siguientes partes, en orden de importancia: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24"/>
          <p:cNvSpPr txBox="1"/>
          <p:nvPr/>
        </p:nvSpPr>
        <p:spPr>
          <a:xfrm>
            <a:off x="613575" y="3251775"/>
            <a:ext cx="75456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-"/>
            </a:pPr>
            <a:r>
              <a:rPr lang="ca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 eligen de forma aleatoria un elemento de cada lista para potenciar la originalidad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(Una persona no puede llevar dos pantalones o no llevar zapatos)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Ejemplo de aplicación</a:t>
            </a:r>
            <a:endParaRPr/>
          </a:p>
        </p:txBody>
      </p:sp>
      <p:sp>
        <p:nvSpPr>
          <p:cNvPr id="281" name="Google Shape;281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282" name="Google Shape;282;p25"/>
          <p:cNvPicPr preferRelativeResize="0"/>
          <p:nvPr/>
        </p:nvPicPr>
        <p:blipFill rotWithShape="1">
          <a:blip r:embed="rId3">
            <a:alphaModFix/>
          </a:blip>
          <a:srcRect b="7227" l="13926" r="0" t="0"/>
          <a:stretch/>
        </p:blipFill>
        <p:spPr>
          <a:xfrm>
            <a:off x="483000" y="2060534"/>
            <a:ext cx="1514325" cy="213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5"/>
          <p:cNvPicPr preferRelativeResize="0"/>
          <p:nvPr/>
        </p:nvPicPr>
        <p:blipFill rotWithShape="1">
          <a:blip r:embed="rId4">
            <a:alphaModFix/>
          </a:blip>
          <a:srcRect b="8021" l="14784" r="0" t="2955"/>
          <a:stretch/>
        </p:blipFill>
        <p:spPr>
          <a:xfrm>
            <a:off x="3997600" y="2096916"/>
            <a:ext cx="1562518" cy="213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5"/>
          <p:cNvPicPr preferRelativeResize="0"/>
          <p:nvPr/>
        </p:nvPicPr>
        <p:blipFill rotWithShape="1">
          <a:blip r:embed="rId5">
            <a:alphaModFix/>
          </a:blip>
          <a:srcRect b="8433" l="14177" r="0" t="0"/>
          <a:stretch/>
        </p:blipFill>
        <p:spPr>
          <a:xfrm>
            <a:off x="5939262" y="2107700"/>
            <a:ext cx="1514325" cy="211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5"/>
          <p:cNvPicPr preferRelativeResize="0"/>
          <p:nvPr/>
        </p:nvPicPr>
        <p:blipFill rotWithShape="1">
          <a:blip r:embed="rId6">
            <a:alphaModFix/>
          </a:blip>
          <a:srcRect b="7706" l="13926" r="0" t="0"/>
          <a:stretch/>
        </p:blipFill>
        <p:spPr>
          <a:xfrm>
            <a:off x="2272955" y="2065970"/>
            <a:ext cx="1514325" cy="2121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5"/>
          <p:cNvPicPr preferRelativeResize="0"/>
          <p:nvPr/>
        </p:nvPicPr>
        <p:blipFill rotWithShape="1">
          <a:blip r:embed="rId7">
            <a:alphaModFix/>
          </a:blip>
          <a:srcRect b="8029" l="13926" r="0" t="0"/>
          <a:stretch/>
        </p:blipFill>
        <p:spPr>
          <a:xfrm>
            <a:off x="7560400" y="2181550"/>
            <a:ext cx="1460300" cy="20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5"/>
          <p:cNvSpPr txBox="1"/>
          <p:nvPr/>
        </p:nvSpPr>
        <p:spPr>
          <a:xfrm>
            <a:off x="4673525" y="1422950"/>
            <a:ext cx="2545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latin typeface="Lato"/>
                <a:ea typeface="Lato"/>
                <a:cs typeface="Lato"/>
                <a:sym typeface="Lato"/>
              </a:rPr>
              <a:t>Mujer, Adulta, Colores Neutros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8" name="Google Shape;288;p25"/>
          <p:cNvCxnSpPr>
            <a:endCxn id="287" idx="1"/>
          </p:cNvCxnSpPr>
          <p:nvPr/>
        </p:nvCxnSpPr>
        <p:spPr>
          <a:xfrm flipH="1" rot="10800000">
            <a:off x="4099025" y="1638350"/>
            <a:ext cx="5745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Puntos fuertes y </a:t>
            </a:r>
            <a:r>
              <a:rPr lang="ca"/>
              <a:t>áreas</a:t>
            </a:r>
            <a:r>
              <a:rPr lang="ca"/>
              <a:t> con potencial</a:t>
            </a:r>
            <a:endParaRPr/>
          </a:p>
        </p:txBody>
      </p:sp>
      <p:sp>
        <p:nvSpPr>
          <p:cNvPr id="294" name="Google Shape;294;p2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solidFill>
                  <a:srgbClr val="000000"/>
                </a:solidFill>
              </a:rPr>
              <a:t>Puntos fuertes: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ca">
                <a:solidFill>
                  <a:srgbClr val="000000"/>
                </a:solidFill>
              </a:rPr>
              <a:t>Es aplicable para un número cualquiera de individuos.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ca">
                <a:solidFill>
                  <a:srgbClr val="000000"/>
                </a:solidFill>
              </a:rPr>
              <a:t>Creación de outfits originales y variados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5" name="Google Shape;295;p2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solidFill>
                  <a:srgbClr val="000000"/>
                </a:solidFill>
              </a:rPr>
              <a:t>Áreas con potencial: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ca">
                <a:solidFill>
                  <a:srgbClr val="000000"/>
                </a:solidFill>
              </a:rPr>
              <a:t>Con una fase de restricciones más pensada se pueden calcular mejor los gustos de la persona.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ca">
                <a:solidFill>
                  <a:srgbClr val="000000"/>
                </a:solidFill>
              </a:rPr>
              <a:t>Mayor contento de los clientes.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6" name="Google Shape;296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297" name="Google Shape;2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775" y="3560772"/>
            <a:ext cx="1672951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6350" y="3635425"/>
            <a:ext cx="1788798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Complicaciones</a:t>
            </a:r>
            <a:endParaRPr/>
          </a:p>
        </p:txBody>
      </p:sp>
      <p:sp>
        <p:nvSpPr>
          <p:cNvPr id="304" name="Google Shape;304;p27"/>
          <p:cNvSpPr txBox="1"/>
          <p:nvPr>
            <p:ph idx="1" type="body"/>
          </p:nvPr>
        </p:nvSpPr>
        <p:spPr>
          <a:xfrm>
            <a:off x="729325" y="2078875"/>
            <a:ext cx="7978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ca" sz="1400">
                <a:solidFill>
                  <a:srgbClr val="000000"/>
                </a:solidFill>
              </a:rPr>
              <a:t>Tratamiento de los datos de entrada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ca" sz="1400">
                <a:solidFill>
                  <a:srgbClr val="000000"/>
                </a:solidFill>
              </a:rPr>
              <a:t>Simplificación de la matriz de datos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ca" sz="1400">
                <a:solidFill>
                  <a:srgbClr val="000000"/>
                </a:solidFill>
              </a:rPr>
              <a:t>Construcción de las matrices con constricciones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305" name="Google Shape;305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306" name="Google Shape;3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0051" y="2715575"/>
            <a:ext cx="3037800" cy="18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mfortaa"/>
                <a:ea typeface="Comfortaa"/>
                <a:cs typeface="Comfortaa"/>
                <a:sym typeface="Comfortaa"/>
              </a:rPr>
              <a:t>Make It Easy, Make It Random: </a:t>
            </a:r>
            <a:r>
              <a:rPr b="0" lang="ca">
                <a:latin typeface="Comfortaa"/>
                <a:ea typeface="Comfortaa"/>
                <a:cs typeface="Comfortaa"/>
                <a:sym typeface="Comfortaa"/>
              </a:rPr>
              <a:t>Selección de outfit autónomo</a:t>
            </a:r>
            <a:endParaRPr b="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sp>
        <p:nvSpPr>
          <p:cNvPr id="313" name="Google Shape;313;p28"/>
          <p:cNvSpPr txBox="1"/>
          <p:nvPr/>
        </p:nvSpPr>
        <p:spPr>
          <a:xfrm>
            <a:off x="3563900" y="4125250"/>
            <a:ext cx="1514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latin typeface="Lato"/>
                <a:ea typeface="Lato"/>
                <a:cs typeface="Lato"/>
                <a:sym typeface="Lato"/>
              </a:rPr>
              <a:t>Alguna pregunta?</a:t>
            </a:r>
            <a:endParaRPr b="1"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4" name="Google Shape;314;p28"/>
          <p:cNvPicPr preferRelativeResize="0"/>
          <p:nvPr/>
        </p:nvPicPr>
        <p:blipFill rotWithShape="1">
          <a:blip r:embed="rId3">
            <a:alphaModFix/>
          </a:blip>
          <a:srcRect b="7706" l="13926" r="0" t="0"/>
          <a:stretch/>
        </p:blipFill>
        <p:spPr>
          <a:xfrm>
            <a:off x="6580951" y="2494950"/>
            <a:ext cx="1121225" cy="157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8"/>
          <p:cNvPicPr preferRelativeResize="0"/>
          <p:nvPr/>
        </p:nvPicPr>
        <p:blipFill rotWithShape="1">
          <a:blip r:embed="rId4">
            <a:alphaModFix/>
          </a:blip>
          <a:srcRect b="8433" l="14177" r="0" t="0"/>
          <a:stretch/>
        </p:blipFill>
        <p:spPr>
          <a:xfrm>
            <a:off x="1304897" y="2498903"/>
            <a:ext cx="1121225" cy="1562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3763" y="2840425"/>
            <a:ext cx="2859525" cy="8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0625" y="654650"/>
            <a:ext cx="3802749" cy="405994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975" y="844300"/>
            <a:ext cx="4991100" cy="399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7800" y="5876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Idea del proyecto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2256825" y="1514325"/>
            <a:ext cx="1148700" cy="40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638025" y="1514325"/>
            <a:ext cx="1618800" cy="40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ca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Muchas decisiones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423150" y="1449075"/>
            <a:ext cx="2349900" cy="53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+"/>
            </a:pPr>
            <a:r>
              <a:rPr lang="ca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dificultad por decidir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+"/>
            </a:pPr>
            <a:r>
              <a:rPr lang="ca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miedo por equivocarse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5773050" y="1514325"/>
            <a:ext cx="1148700" cy="40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6939375" y="1514325"/>
            <a:ext cx="1566600" cy="40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Pérdida de ventas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5287650" y="3368075"/>
            <a:ext cx="1566600" cy="61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Menos opciones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(Conjuntos)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6"/>
          <p:cNvSpPr/>
          <p:nvPr/>
        </p:nvSpPr>
        <p:spPr>
          <a:xfrm rot="10800000">
            <a:off x="4143450" y="3472475"/>
            <a:ext cx="1148700" cy="40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2289750" y="3472475"/>
            <a:ext cx="1853700" cy="40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Mayor tasa de aciertos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6375" y="2884952"/>
            <a:ext cx="1411200" cy="1601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50" y="2402062"/>
            <a:ext cx="2072523" cy="1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311725" y="2170600"/>
            <a:ext cx="1659600" cy="11583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>
            <p:ph type="title"/>
          </p:nvPr>
        </p:nvSpPr>
        <p:spPr>
          <a:xfrm>
            <a:off x="6234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Dataset</a:t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571175" y="1309225"/>
            <a:ext cx="8343600" cy="8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>
                <a:solidFill>
                  <a:schemeClr val="dk2"/>
                </a:solidFill>
              </a:rPr>
              <a:t>Cada producto ha sido clasificado en conjuntos dependiendo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ca" sz="1600">
                <a:solidFill>
                  <a:schemeClr val="dk2"/>
                </a:solidFill>
              </a:rPr>
              <a:t>de sus características, toda la información del producto se almacena en un vector.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1971325" y="2170600"/>
            <a:ext cx="1659600" cy="11583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4989825" y="2170600"/>
            <a:ext cx="1659600" cy="11583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6649425" y="2170600"/>
            <a:ext cx="1659600" cy="11583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3981675" y="2571700"/>
            <a:ext cx="9399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900">
                <a:solidFill>
                  <a:schemeClr val="dk2"/>
                </a:solidFill>
              </a:rPr>
              <a:t>…</a:t>
            </a:r>
            <a:endParaRPr b="1" sz="3900">
              <a:solidFill>
                <a:schemeClr val="dk2"/>
              </a:solidFill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488725" y="2371150"/>
            <a:ext cx="13056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Pieza de ropa</a:t>
            </a:r>
            <a:r>
              <a:rPr lang="ca" sz="1800">
                <a:solidFill>
                  <a:schemeClr val="dk2"/>
                </a:solidFill>
              </a:rPr>
              <a:t> 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0" name="Google Shape;130;p17"/>
          <p:cNvSpPr txBox="1"/>
          <p:nvPr/>
        </p:nvSpPr>
        <p:spPr>
          <a:xfrm flipH="1">
            <a:off x="2017825" y="2380303"/>
            <a:ext cx="156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Pieza de ropa</a:t>
            </a:r>
            <a:r>
              <a:rPr lang="ca" sz="1800">
                <a:solidFill>
                  <a:schemeClr val="dk2"/>
                </a:solidFill>
              </a:rPr>
              <a:t> 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5002200" y="2306600"/>
            <a:ext cx="156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Pieza de ropa</a:t>
            </a:r>
            <a:r>
              <a:rPr lang="ca" sz="1800">
                <a:solidFill>
                  <a:schemeClr val="dk2"/>
                </a:solidFill>
              </a:rPr>
              <a:t> n - 1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6649425" y="2306600"/>
            <a:ext cx="165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Pieza de ropa</a:t>
            </a:r>
            <a:r>
              <a:rPr lang="ca" sz="1800">
                <a:solidFill>
                  <a:schemeClr val="dk2"/>
                </a:solidFill>
              </a:rPr>
              <a:t> 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488725" y="3537775"/>
            <a:ext cx="48564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Cada uno contiene: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ca" sz="1800">
                <a:solidFill>
                  <a:schemeClr val="dk2"/>
                </a:solidFill>
              </a:rPr>
              <a:t>Su color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ca" sz="1800">
                <a:solidFill>
                  <a:schemeClr val="dk2"/>
                </a:solidFill>
              </a:rPr>
              <a:t>Sexo y edad de su target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ca" sz="1800">
                <a:solidFill>
                  <a:schemeClr val="dk2"/>
                </a:solidFill>
              </a:rPr>
              <a:t>Tipologia de ropa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727650" y="613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Algoritmo (I)</a:t>
            </a:r>
            <a:endParaRPr/>
          </a:p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727650" y="141182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3836">
                <a:solidFill>
                  <a:schemeClr val="dk2"/>
                </a:solidFill>
              </a:rPr>
              <a:t>Restringe el dataset eliminando datos mediante la información recibida por la interfaz</a:t>
            </a:r>
            <a:endParaRPr sz="3836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3836">
                <a:solidFill>
                  <a:schemeClr val="dk2"/>
                </a:solidFill>
              </a:rPr>
              <a:t>-¿Es outfit de hombre o de mujer?¿Es niño o adulto?</a:t>
            </a:r>
            <a:endParaRPr sz="3836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311700" y="2692950"/>
            <a:ext cx="1659600" cy="11583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1971300" y="2692950"/>
            <a:ext cx="1659600" cy="11583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4989800" y="2692950"/>
            <a:ext cx="1659600" cy="1158300"/>
          </a:xfrm>
          <a:prstGeom prst="rect">
            <a:avLst/>
          </a:prstGeom>
          <a:solidFill>
            <a:srgbClr val="FFFF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6649400" y="2692950"/>
            <a:ext cx="1659600" cy="1158300"/>
          </a:xfrm>
          <a:prstGeom prst="rect">
            <a:avLst/>
          </a:prstGeom>
          <a:solidFill>
            <a:srgbClr val="FFFF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3981650" y="3094050"/>
            <a:ext cx="9399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900">
                <a:solidFill>
                  <a:schemeClr val="dk2"/>
                </a:solidFill>
              </a:rPr>
              <a:t>…</a:t>
            </a:r>
            <a:endParaRPr b="1" sz="3900">
              <a:solidFill>
                <a:schemeClr val="dk2"/>
              </a:solidFill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488700" y="2893500"/>
            <a:ext cx="13056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Pieza de ropa</a:t>
            </a:r>
            <a:r>
              <a:rPr lang="ca" sz="1800">
                <a:solidFill>
                  <a:schemeClr val="dk2"/>
                </a:solidFill>
              </a:rPr>
              <a:t> 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7" name="Google Shape;147;p18"/>
          <p:cNvSpPr txBox="1"/>
          <p:nvPr/>
        </p:nvSpPr>
        <p:spPr>
          <a:xfrm flipH="1">
            <a:off x="2017800" y="2902653"/>
            <a:ext cx="156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Pieza de ropa</a:t>
            </a:r>
            <a:r>
              <a:rPr lang="ca" sz="1800">
                <a:solidFill>
                  <a:schemeClr val="dk2"/>
                </a:solidFill>
              </a:rPr>
              <a:t> 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5002175" y="2828950"/>
            <a:ext cx="156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Pieza de ropa</a:t>
            </a:r>
            <a:r>
              <a:rPr lang="ca" sz="1800">
                <a:solidFill>
                  <a:schemeClr val="dk2"/>
                </a:solidFill>
              </a:rPr>
              <a:t> n - 1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6649400" y="2902650"/>
            <a:ext cx="165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Pieza de ropa</a:t>
            </a:r>
            <a:r>
              <a:rPr lang="ca" sz="1800">
                <a:solidFill>
                  <a:schemeClr val="dk2"/>
                </a:solidFill>
              </a:rPr>
              <a:t> 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522175" y="4112200"/>
            <a:ext cx="77868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e. g. la cliente es una mujer adulta y por ello se descartarían los bloques correspondientes a hombre o niño.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1" name="Google Shape;15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607250" y="470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Algoritmo (II)</a:t>
            </a:r>
            <a:endParaRPr/>
          </a:p>
        </p:txBody>
      </p:sp>
      <p:sp>
        <p:nvSpPr>
          <p:cNvPr id="157" name="Google Shape;157;p19"/>
          <p:cNvSpPr txBox="1"/>
          <p:nvPr>
            <p:ph idx="1" type="body"/>
          </p:nvPr>
        </p:nvSpPr>
        <p:spPr>
          <a:xfrm>
            <a:off x="733200" y="1382525"/>
            <a:ext cx="7677600" cy="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400">
                <a:solidFill>
                  <a:schemeClr val="dk2"/>
                </a:solidFill>
              </a:rPr>
              <a:t>El resto del dataset se trata según la nueva información obtenida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400">
                <a:solidFill>
                  <a:schemeClr val="dk2"/>
                </a:solidFill>
              </a:rPr>
              <a:t>¿Qué paleta de color prefiere en su vesimenta?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311700" y="2222950"/>
            <a:ext cx="1659600" cy="11583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1971300" y="2222950"/>
            <a:ext cx="1659600" cy="1158300"/>
          </a:xfrm>
          <a:prstGeom prst="rect">
            <a:avLst/>
          </a:prstGeom>
          <a:solidFill>
            <a:srgbClr val="FFFF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4989800" y="2222950"/>
            <a:ext cx="1659600" cy="1158300"/>
          </a:xfrm>
          <a:prstGeom prst="rect">
            <a:avLst/>
          </a:prstGeom>
          <a:solidFill>
            <a:srgbClr val="FFFF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6649400" y="2222950"/>
            <a:ext cx="1659600" cy="11583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3981650" y="2624050"/>
            <a:ext cx="9399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900">
                <a:solidFill>
                  <a:schemeClr val="dk2"/>
                </a:solidFill>
              </a:rPr>
              <a:t>…</a:t>
            </a:r>
            <a:endParaRPr b="1" sz="3900">
              <a:solidFill>
                <a:schemeClr val="dk2"/>
              </a:solidFill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488700" y="2423500"/>
            <a:ext cx="13056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Pieza de ropa</a:t>
            </a:r>
            <a:r>
              <a:rPr lang="ca" sz="1800">
                <a:solidFill>
                  <a:schemeClr val="dk2"/>
                </a:solidFill>
              </a:rPr>
              <a:t> 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4" name="Google Shape;164;p19"/>
          <p:cNvSpPr txBox="1"/>
          <p:nvPr/>
        </p:nvSpPr>
        <p:spPr>
          <a:xfrm flipH="1">
            <a:off x="2017800" y="2432653"/>
            <a:ext cx="156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Pieza de ropa</a:t>
            </a:r>
            <a:r>
              <a:rPr lang="ca" sz="1800">
                <a:solidFill>
                  <a:schemeClr val="dk2"/>
                </a:solidFill>
              </a:rPr>
              <a:t> 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5002175" y="2358950"/>
            <a:ext cx="156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Pieza de ropa</a:t>
            </a:r>
            <a:r>
              <a:rPr lang="ca" sz="1800">
                <a:solidFill>
                  <a:schemeClr val="dk2"/>
                </a:solidFill>
              </a:rPr>
              <a:t> n - 3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6779950" y="2358950"/>
            <a:ext cx="165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Pieza de ropa</a:t>
            </a:r>
            <a:r>
              <a:rPr lang="ca" sz="1800">
                <a:solidFill>
                  <a:schemeClr val="dk2"/>
                </a:solidFill>
              </a:rPr>
              <a:t> n - 2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443850" y="3707500"/>
            <a:ext cx="78066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e. g el cliente ha escogido una paleta cálida, por lo que las demás paletas son eliminidas.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8" name="Google Shape;168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688925" y="665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Algoritmo (III)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811125" y="1285750"/>
            <a:ext cx="8004000" cy="9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6536">
                <a:solidFill>
                  <a:schemeClr val="dk2"/>
                </a:solidFill>
              </a:rPr>
              <a:t>Finalmente, los elementos restantes del dataset están relacionados por target, color. Sólo queda construir con ellos un outfit completo</a:t>
            </a:r>
            <a:endParaRPr sz="6536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249775" y="2222925"/>
            <a:ext cx="1659600" cy="11583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1909375" y="2222925"/>
            <a:ext cx="1659600" cy="11583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4927875" y="2222925"/>
            <a:ext cx="1659600" cy="11583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6587475" y="2222925"/>
            <a:ext cx="1659600" cy="11583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3919725" y="2624025"/>
            <a:ext cx="9399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900">
                <a:solidFill>
                  <a:schemeClr val="dk2"/>
                </a:solidFill>
              </a:rPr>
              <a:t>…</a:t>
            </a:r>
            <a:endParaRPr b="1" sz="3900">
              <a:solidFill>
                <a:schemeClr val="dk2"/>
              </a:solidFill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426775" y="2423475"/>
            <a:ext cx="13056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Pieza de ropa</a:t>
            </a:r>
            <a:r>
              <a:rPr lang="ca" sz="1800">
                <a:solidFill>
                  <a:schemeClr val="dk2"/>
                </a:solidFill>
              </a:rPr>
              <a:t> 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1" name="Google Shape;181;p20"/>
          <p:cNvSpPr txBox="1"/>
          <p:nvPr/>
        </p:nvSpPr>
        <p:spPr>
          <a:xfrm flipH="1">
            <a:off x="1955875" y="2432628"/>
            <a:ext cx="156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Pieza de ropa 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4940250" y="2358925"/>
            <a:ext cx="156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Pieza de ropa</a:t>
            </a:r>
            <a:r>
              <a:rPr lang="ca" sz="1800">
                <a:solidFill>
                  <a:schemeClr val="dk2"/>
                </a:solidFill>
              </a:rPr>
              <a:t> n - 4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6587475" y="2358900"/>
            <a:ext cx="165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Pieza de ropa</a:t>
            </a:r>
            <a:r>
              <a:rPr lang="ca" sz="1800">
                <a:solidFill>
                  <a:schemeClr val="dk2"/>
                </a:solidFill>
              </a:rPr>
              <a:t> n - 2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404700" y="3629175"/>
            <a:ext cx="7754400" cy="9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Cada vector es añadido en una matriz vacía dependiendo del tipo, evitando que se combinen dos o más productos del mismo tip.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5" name="Google Shape;18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638075" y="542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Algoritmo resumido</a:t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250975" y="1256950"/>
            <a:ext cx="693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/>
              <a:t>i = 0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250975" y="1902263"/>
            <a:ext cx="693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/>
              <a:t>i = 1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250975" y="2547575"/>
            <a:ext cx="693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/>
              <a:t>i = 2</a:t>
            </a:r>
            <a:endParaRPr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250975" y="3208750"/>
            <a:ext cx="693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/>
              <a:t>i = 3</a:t>
            </a:r>
            <a:endParaRPr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250975" y="3838225"/>
            <a:ext cx="693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/>
              <a:t>i = 4</a:t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1305450" y="1383775"/>
            <a:ext cx="835500" cy="3393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2140950" y="1383775"/>
            <a:ext cx="835500" cy="3393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2976450" y="1383775"/>
            <a:ext cx="835500" cy="3393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3811950" y="1383775"/>
            <a:ext cx="835500" cy="3393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4647450" y="1383775"/>
            <a:ext cx="835500" cy="3393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5482950" y="1383775"/>
            <a:ext cx="835500" cy="3393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6318450" y="1383775"/>
            <a:ext cx="835500" cy="3393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7153950" y="1383775"/>
            <a:ext cx="835500" cy="3393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1305450" y="2013250"/>
            <a:ext cx="835500" cy="3393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2140950" y="2013250"/>
            <a:ext cx="835500" cy="3393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2976450" y="2013250"/>
            <a:ext cx="835500" cy="3393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3811950" y="2013250"/>
            <a:ext cx="835500" cy="3393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4647450" y="2013250"/>
            <a:ext cx="835500" cy="3393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>
            <a:off x="5482950" y="2013250"/>
            <a:ext cx="835500" cy="3393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>
            <a:off x="6318450" y="2013250"/>
            <a:ext cx="835500" cy="3393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>
            <a:off x="7153950" y="2013250"/>
            <a:ext cx="835500" cy="3393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"/>
          <p:cNvSpPr/>
          <p:nvPr/>
        </p:nvSpPr>
        <p:spPr>
          <a:xfrm>
            <a:off x="1305450" y="2642725"/>
            <a:ext cx="835500" cy="3393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"/>
          <p:cNvSpPr/>
          <p:nvPr/>
        </p:nvSpPr>
        <p:spPr>
          <a:xfrm>
            <a:off x="2140950" y="2642725"/>
            <a:ext cx="835500" cy="3393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"/>
          <p:cNvSpPr/>
          <p:nvPr/>
        </p:nvSpPr>
        <p:spPr>
          <a:xfrm>
            <a:off x="2976450" y="2642725"/>
            <a:ext cx="835500" cy="3393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"/>
          <p:cNvSpPr/>
          <p:nvPr/>
        </p:nvSpPr>
        <p:spPr>
          <a:xfrm>
            <a:off x="3811950" y="2642725"/>
            <a:ext cx="835500" cy="3393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"/>
          <p:cNvSpPr/>
          <p:nvPr/>
        </p:nvSpPr>
        <p:spPr>
          <a:xfrm>
            <a:off x="4647450" y="2642725"/>
            <a:ext cx="835500" cy="3393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"/>
          <p:cNvSpPr/>
          <p:nvPr/>
        </p:nvSpPr>
        <p:spPr>
          <a:xfrm>
            <a:off x="5482950" y="2642725"/>
            <a:ext cx="835500" cy="3393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6318450" y="2642725"/>
            <a:ext cx="835500" cy="3393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>
            <a:off x="7153950" y="2642725"/>
            <a:ext cx="835500" cy="3393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/>
          <p:nvPr/>
        </p:nvSpPr>
        <p:spPr>
          <a:xfrm>
            <a:off x="1305450" y="3272200"/>
            <a:ext cx="835500" cy="3393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"/>
          <p:cNvSpPr/>
          <p:nvPr/>
        </p:nvSpPr>
        <p:spPr>
          <a:xfrm>
            <a:off x="2140950" y="3272200"/>
            <a:ext cx="835500" cy="3393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"/>
          <p:cNvSpPr/>
          <p:nvPr/>
        </p:nvSpPr>
        <p:spPr>
          <a:xfrm>
            <a:off x="2976450" y="3272200"/>
            <a:ext cx="835500" cy="3393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1"/>
          <p:cNvSpPr/>
          <p:nvPr/>
        </p:nvSpPr>
        <p:spPr>
          <a:xfrm>
            <a:off x="3811950" y="3272200"/>
            <a:ext cx="835500" cy="3393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"/>
          <p:cNvSpPr/>
          <p:nvPr/>
        </p:nvSpPr>
        <p:spPr>
          <a:xfrm>
            <a:off x="4647450" y="3272200"/>
            <a:ext cx="835500" cy="3393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5482950" y="3272200"/>
            <a:ext cx="835500" cy="3393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6318450" y="3272200"/>
            <a:ext cx="835500" cy="3393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7153950" y="3272200"/>
            <a:ext cx="835500" cy="3393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1"/>
          <p:cNvSpPr/>
          <p:nvPr/>
        </p:nvSpPr>
        <p:spPr>
          <a:xfrm>
            <a:off x="1305450" y="3901675"/>
            <a:ext cx="835500" cy="3393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1"/>
          <p:cNvSpPr/>
          <p:nvPr/>
        </p:nvSpPr>
        <p:spPr>
          <a:xfrm>
            <a:off x="2140950" y="3901675"/>
            <a:ext cx="835500" cy="3393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1"/>
          <p:cNvSpPr/>
          <p:nvPr/>
        </p:nvSpPr>
        <p:spPr>
          <a:xfrm>
            <a:off x="2976450" y="3901675"/>
            <a:ext cx="835500" cy="3393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3811950" y="3901675"/>
            <a:ext cx="835500" cy="3393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4647450" y="3901675"/>
            <a:ext cx="835500" cy="339300"/>
          </a:xfrm>
          <a:prstGeom prst="rect">
            <a:avLst/>
          </a:prstGeom>
          <a:solidFill>
            <a:schemeClr val="dk1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5482950" y="3901675"/>
            <a:ext cx="835500" cy="3393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6318450" y="3901675"/>
            <a:ext cx="835500" cy="3393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7153950" y="3901675"/>
            <a:ext cx="835500" cy="3393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