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32ED8F-A74E-45AD-BD13-9F86CE5289F2}">
  <a:tblStyle styleId="{8332ED8F-A74E-45AD-BD13-9F86CE5289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b93e79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b93e79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929c34a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929c34a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2e214058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2e214058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929c34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2929c34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will begin with a brief introduction of the Airbnb marketplace in NYC: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4th most popular city for booking in the world: behind Tokyo, Paris, and Osaka.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number of NYC Airbnb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property listings is projected to pass 70,000 in 2020.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Dataset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2929c34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2929c34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Goal of the analysis is to help hosts and guests better navigate the Airbnb marketplace specifically by understanding which type of property belongs to which pricing category.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Inputs to the models include essential property information specific to the listing such as neighbourhood and room type (e.g. single room in Kensington).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Outputs of the models are price categories of the listing (e.g. under $100 USD per night).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Models to be investigated include PCA, KNN, Logistic Regression, Gradient Boosting, and Random Forest.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e214058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e214058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listings by top 10 hosts who have the most number of listings in the city: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left we have the distribution of listing quantities: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 of listings range from over 300 to around 50 per host.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Chart: Listing prices from the top 10 hosts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Many of the top hosts offer a wide range of listings by price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Mean price at around 200 USD per night.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Outliers are mostly priced at 400 USD or more, with some over 1000 USD.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e214058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e214058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geographical distribution of listing prices: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Most of the listings are located in the central areas near Manhattan and Brooklyn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Listing density is also reflective of listing prices, with most expensive listings in lower and midtown Manhattan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is relatively sparse offerings in the bottom left Staten Island area, which had only begun offering airbnb listings in 2016.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929c34a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929c34a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929c34a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929c34a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b93e79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b93e79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b93e79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2b93e79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The </a:t>
            </a:r>
            <a:r>
              <a:rPr b="1" i="1" lang="en" sz="1150">
                <a:solidFill>
                  <a:srgbClr val="242729"/>
                </a:solidFill>
                <a:highlight>
                  <a:srgbClr val="FFFFFF"/>
                </a:highlight>
              </a:rPr>
              <a:t>Gain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implies the relative contribution of the corresponding feature to the model calculated by taking each feature's contribution for each tree in the model. A higher value of this metric when compared to another feature implies it is more important for generating a prediction.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New York City Airbnb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3"/>
            <a:ext cx="4242600" cy="19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Yexin 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Qian Zhang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Jiayue Niu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and Analysis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75" y="1277025"/>
            <a:ext cx="4292141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5066075" y="1888700"/>
            <a:ext cx="32274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Room type is the most associated, which is common sense (bigger room for more people -&gt; more expensive)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Longitude and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latitude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implies the location 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Manhattan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vs. Brooklyn)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Availability may indicate business positioning of the room (seasonal or all year round)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11725" y="1383250"/>
            <a:ext cx="8718600" cy="3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Gradient Boosting yields the best result with test accuracy of 72.2% with parameter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tuning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Models help Airbnb owner to price their property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Model accuracy may impact the final result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Future Study: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More data, such as data for different cities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More features, such as rating and review ect.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Airbnb Background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70375" y="1517925"/>
            <a:ext cx="7983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4th most popular city in the world for booking, with properties listings projected to pass 70,000 by the end of 2020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Dataset: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Obtained from Kaggle.com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Over 48,000 listings in 2019 for NYC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15 features and 1 target variable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56831" l="0" r="7612" t="0"/>
          <a:stretch/>
        </p:blipFill>
        <p:spPr>
          <a:xfrm>
            <a:off x="148850" y="3920350"/>
            <a:ext cx="8826352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87075" y="1446625"/>
            <a:ext cx="8390400" cy="3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Goal of analysis: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to help hosts and guests better navigate the NYC Airbnb marketplace.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Model Inputs: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features such as location and room type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Model Outputs: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listing price categories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Models used: PCA, KNN, Gradient Boosting, Logistic Regression, and Random Forest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Pricings from  Top 10 Hosts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000" y="1578263"/>
            <a:ext cx="4979176" cy="32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50" y="1793038"/>
            <a:ext cx="3890250" cy="282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View of Listing Prices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875" y="1336050"/>
            <a:ext cx="4825800" cy="38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52875" y="1426250"/>
            <a:ext cx="39720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High density near Manhattan and Brooklyn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Expensive listings mostly in the lower and midtown Manhattan areas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Sparse offerings in Staten Island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603150" y="1330375"/>
            <a:ext cx="73449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Classes are defined as follow: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class is defined based on common sense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Economy, standard and premium class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classes are easy to interpret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Definitions</a:t>
            </a:r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1513350" y="1802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{8332ED8F-A74E-45AD-BD13-9F86CE5289F2}</a:tableStyleId>
              </a:tblPr>
              <a:tblGrid>
                <a:gridCol w="2457125"/>
                <a:gridCol w="2457125"/>
              </a:tblGrid>
              <a:tr h="35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 &lt;=100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23921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100&lt;Price &lt;=200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 &gt; 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</a:t>
            </a:r>
            <a:r>
              <a:rPr lang="en"/>
              <a:t>Component</a:t>
            </a:r>
            <a:r>
              <a:rPr lang="en"/>
              <a:t> Analysis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1893" r="0" t="0"/>
          <a:stretch/>
        </p:blipFill>
        <p:spPr>
          <a:xfrm>
            <a:off x="385350" y="1360800"/>
            <a:ext cx="3807476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121500" y="1641900"/>
            <a:ext cx="48255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PCA does not show clear class among data points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Price classes are human defined, not inherent with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Price data is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continuous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, there is no clear boundary for the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Most of the features are categorical, dummy encoding increased the sparsity of the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Algorithms and Evaluation Metrics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1030325" y="13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{8332ED8F-A74E-45AD-BD13-9F86CE5289F2}</a:tableStyleId>
              </a:tblPr>
              <a:tblGrid>
                <a:gridCol w="627850"/>
                <a:gridCol w="2014425"/>
                <a:gridCol w="1458925"/>
                <a:gridCol w="1477300"/>
                <a:gridCol w="1504850"/>
              </a:tblGrid>
              <a:tr h="3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r>
                        <a:rPr lang="en"/>
                        <a:t>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Gradient Boosting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72.9%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71.8%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K-Nearest Neighbor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20"/>
          <p:cNvSpPr/>
          <p:nvPr/>
        </p:nvSpPr>
        <p:spPr>
          <a:xfrm>
            <a:off x="3540975" y="1859275"/>
            <a:ext cx="251700" cy="234900"/>
          </a:xfrm>
          <a:prstGeom prst="smileyFace">
            <a:avLst>
              <a:gd fmla="val 4653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663050" y="391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{8332ED8F-A74E-45AD-BD13-9F86CE5289F2}</a:tableStyleId>
              </a:tblPr>
              <a:tblGrid>
                <a:gridCol w="977975"/>
                <a:gridCol w="1352525"/>
                <a:gridCol w="1280075"/>
                <a:gridCol w="1509700"/>
                <a:gridCol w="1454600"/>
                <a:gridCol w="110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learning_rate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n_estimators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20"/>
          <p:cNvSpPr/>
          <p:nvPr/>
        </p:nvSpPr>
        <p:spPr>
          <a:xfrm>
            <a:off x="4320300" y="3380000"/>
            <a:ext cx="251700" cy="49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679275" y="3472250"/>
            <a:ext cx="34803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Only slight,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insignificant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improvement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Interpretation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3306" r="0" t="0"/>
          <a:stretch/>
        </p:blipFill>
        <p:spPr>
          <a:xfrm>
            <a:off x="50925" y="2344164"/>
            <a:ext cx="4335650" cy="1698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250" y="1317150"/>
            <a:ext cx="4884751" cy="36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767450" y="2195175"/>
            <a:ext cx="2829000" cy="115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