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0" r:id="rId5"/>
    <p:sldId id="281" r:id="rId6"/>
    <p:sldId id="282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990AC-D95D-41A5-B6B5-41BDCF60C3F3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4DA61-F64F-4D72-9092-F42221D07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3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4DA61-F64F-4D72-9092-F42221D07E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72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sorted wine bottles, red, white, glasses, grapes, bunch, tube">
            <a:extLst>
              <a:ext uri="{FF2B5EF4-FFF2-40B4-BE49-F238E27FC236}">
                <a16:creationId xmlns:a16="http://schemas.microsoft.com/office/drawing/2014/main" id="{81FE51BF-AAAE-110E-48E8-8D227097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42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393" y="1478540"/>
            <a:ext cx="3713464" cy="213914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Iowa Wine: Detecting Anomaly using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682040"/>
            <a:ext cx="3485072" cy="150243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5792BA"/>
                </a:solidFill>
              </a:rPr>
              <a:t>Group 3</a:t>
            </a:r>
          </a:p>
          <a:p>
            <a:pPr algn="l"/>
            <a:r>
              <a:rPr lang="en-US" sz="1500" b="1" dirty="0">
                <a:solidFill>
                  <a:srgbClr val="5792BA"/>
                </a:solidFill>
              </a:rPr>
              <a:t>Jason R. </a:t>
            </a:r>
            <a:r>
              <a:rPr lang="en-US" sz="1500" b="1" dirty="0" err="1">
                <a:solidFill>
                  <a:srgbClr val="5792BA"/>
                </a:solidFill>
              </a:rPr>
              <a:t>Darmawan</a:t>
            </a:r>
            <a:r>
              <a:rPr lang="en-US" sz="1500" b="1" dirty="0">
                <a:solidFill>
                  <a:srgbClr val="5792BA"/>
                </a:solidFill>
              </a:rPr>
              <a:t> </a:t>
            </a:r>
            <a:r>
              <a:rPr lang="en-US" sz="1500" b="1" dirty="0" err="1">
                <a:solidFill>
                  <a:srgbClr val="5792BA"/>
                </a:solidFill>
              </a:rPr>
              <a:t>Onggo</a:t>
            </a:r>
            <a:endParaRPr lang="en-US" sz="1500" b="1" dirty="0">
              <a:solidFill>
                <a:srgbClr val="5792BA"/>
              </a:solidFill>
            </a:endParaRPr>
          </a:p>
          <a:p>
            <a:pPr algn="l"/>
            <a:r>
              <a:rPr lang="en-US" sz="1500" b="1" dirty="0">
                <a:solidFill>
                  <a:srgbClr val="5792BA"/>
                </a:solidFill>
              </a:rPr>
              <a:t>Nadia Oktiarsy</a:t>
            </a:r>
          </a:p>
          <a:p>
            <a:pPr algn="l"/>
            <a:r>
              <a:rPr lang="en-US" sz="1500" b="1" dirty="0" err="1">
                <a:solidFill>
                  <a:srgbClr val="5792BA"/>
                </a:solidFill>
              </a:rPr>
              <a:t>Rivaldo</a:t>
            </a:r>
            <a:r>
              <a:rPr lang="en-US" sz="1500" b="1" dirty="0">
                <a:solidFill>
                  <a:srgbClr val="5792BA"/>
                </a:solidFill>
              </a:rPr>
              <a:t> Jasper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E7876D2-2B2F-9400-5DA1-27276C5291A2}"/>
              </a:ext>
            </a:extLst>
          </p:cNvPr>
          <p:cNvSpPr/>
          <p:nvPr/>
        </p:nvSpPr>
        <p:spPr>
          <a:xfrm>
            <a:off x="95250" y="2238221"/>
            <a:ext cx="3228975" cy="463218"/>
          </a:xfrm>
          <a:custGeom>
            <a:avLst/>
            <a:gdLst>
              <a:gd name="connsiteX0" fmla="*/ 0 w 3088125"/>
              <a:gd name="connsiteY0" fmla="*/ 0 h 463218"/>
              <a:gd name="connsiteX1" fmla="*/ 3088125 w 3088125"/>
              <a:gd name="connsiteY1" fmla="*/ 0 h 463218"/>
              <a:gd name="connsiteX2" fmla="*/ 3088125 w 3088125"/>
              <a:gd name="connsiteY2" fmla="*/ 463218 h 463218"/>
              <a:gd name="connsiteX3" fmla="*/ 0 w 3088125"/>
              <a:gd name="connsiteY3" fmla="*/ 463218 h 463218"/>
              <a:gd name="connsiteX4" fmla="*/ 0 w 3088125"/>
              <a:gd name="connsiteY4" fmla="*/ 0 h 46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463218">
                <a:moveTo>
                  <a:pt x="0" y="0"/>
                </a:moveTo>
                <a:lnTo>
                  <a:pt x="3088125" y="0"/>
                </a:lnTo>
                <a:lnTo>
                  <a:pt x="3088125" y="463218"/>
                </a:lnTo>
                <a:lnTo>
                  <a:pt x="0" y="4632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r" defTabSz="13335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000" kern="1200" dirty="0"/>
              <a:t>Backgrounds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95321A-F84B-7834-8CAD-8217FFC329B3}"/>
              </a:ext>
            </a:extLst>
          </p:cNvPr>
          <p:cNvSpPr/>
          <p:nvPr/>
        </p:nvSpPr>
        <p:spPr>
          <a:xfrm>
            <a:off x="3671353" y="2344427"/>
            <a:ext cx="7891997" cy="836924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Beverage Information Group, Park Street Analyses in 2016:</a:t>
            </a:r>
          </a:p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Liquor is the 4th most popular beverages in the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E4AD-E851-CE2D-8B1E-4E62E17D7E44}"/>
              </a:ext>
            </a:extLst>
          </p:cNvPr>
          <p:cNvSpPr txBox="1"/>
          <p:nvPr/>
        </p:nvSpPr>
        <p:spPr>
          <a:xfrm>
            <a:off x="405841" y="666664"/>
            <a:ext cx="10746120" cy="4654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T</a:t>
            </a:r>
            <a:r>
              <a:rPr lang="en-US" sz="1700" kern="1200" dirty="0"/>
              <a:t>o identify store with </a:t>
            </a:r>
            <a:r>
              <a:rPr lang="en-US" sz="1700" b="1" kern="1200" dirty="0"/>
              <a:t>anomaly in reporting sales </a:t>
            </a:r>
            <a:r>
              <a:rPr lang="en-US" sz="1700" kern="1200" dirty="0"/>
              <a:t>per month between 2020 to the end 2020 in Des Moines, Polk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1B355-B90F-8FCE-791E-625546383B03}"/>
              </a:ext>
            </a:extLst>
          </p:cNvPr>
          <p:cNvCxnSpPr/>
          <p:nvPr/>
        </p:nvCxnSpPr>
        <p:spPr>
          <a:xfrm>
            <a:off x="304800" y="1132114"/>
            <a:ext cx="1140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2DE6DD-E927-B8E1-0EF2-2B87236CC6D1}"/>
              </a:ext>
            </a:extLst>
          </p:cNvPr>
          <p:cNvSpPr/>
          <p:nvPr/>
        </p:nvSpPr>
        <p:spPr>
          <a:xfrm>
            <a:off x="3671353" y="3543301"/>
            <a:ext cx="7891997" cy="463218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If a store does not sell lots of liquor per month (in sales dollars or in volumes)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5D7F1-6723-A06A-CFB9-8D08EC58087E}"/>
              </a:ext>
            </a:extLst>
          </p:cNvPr>
          <p:cNvSpPr txBox="1"/>
          <p:nvPr/>
        </p:nvSpPr>
        <p:spPr>
          <a:xfrm>
            <a:off x="1057274" y="3426560"/>
            <a:ext cx="2318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13335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altLang="ja-JP" sz="2000" kern="1200" dirty="0"/>
              <a:t>Anomaly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EB14A0-D4C7-23E6-0872-EC95EAD52530}"/>
              </a:ext>
            </a:extLst>
          </p:cNvPr>
          <p:cNvSpPr/>
          <p:nvPr/>
        </p:nvSpPr>
        <p:spPr>
          <a:xfrm>
            <a:off x="3671353" y="4494651"/>
            <a:ext cx="7891997" cy="601224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ja-JP" sz="1700" kern="1200" dirty="0"/>
              <a:t>For the </a:t>
            </a:r>
            <a:r>
              <a:rPr lang="en-US" altLang="ja-JP" sz="1700" b="1" kern="1200" dirty="0"/>
              <a:t>IRS</a:t>
            </a:r>
            <a:r>
              <a:rPr lang="en-US" altLang="ja-JP" sz="1700" kern="1200" dirty="0"/>
              <a:t>, it could be </a:t>
            </a:r>
            <a:r>
              <a:rPr lang="en-US" altLang="ja-JP" sz="1700" b="1" kern="1200" dirty="0"/>
              <a:t>an opportunity to increase tax revenue </a:t>
            </a:r>
            <a:r>
              <a:rPr lang="en-US" altLang="ja-JP" sz="1700" kern="1200" dirty="0"/>
              <a:t>by investigating whether a store </a:t>
            </a:r>
            <a:r>
              <a:rPr lang="en-US" altLang="ja-JP" sz="1700" b="1" kern="1200" dirty="0"/>
              <a:t>under reporting </a:t>
            </a:r>
            <a:r>
              <a:rPr lang="en-US" altLang="ja-JP" sz="1700" kern="1200" dirty="0"/>
              <a:t>its liquor sales.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928640-F39E-C949-94CF-C8137B52BE55}"/>
              </a:ext>
            </a:extLst>
          </p:cNvPr>
          <p:cNvSpPr txBox="1"/>
          <p:nvPr/>
        </p:nvSpPr>
        <p:spPr>
          <a:xfrm>
            <a:off x="1057274" y="4414086"/>
            <a:ext cx="2318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13335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altLang="ja-JP" sz="2000" kern="1200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8BE4AD-E851-CE2D-8B1E-4E62E17D7E44}"/>
              </a:ext>
            </a:extLst>
          </p:cNvPr>
          <p:cNvSpPr txBox="1"/>
          <p:nvPr/>
        </p:nvSpPr>
        <p:spPr>
          <a:xfrm>
            <a:off x="405840" y="666664"/>
            <a:ext cx="11408229" cy="4654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Beverage Information Group, Park Street Analyses in 2016: Liquor is the 4th most popular beverages in the states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1B355-B90F-8FCE-791E-625546383B03}"/>
              </a:ext>
            </a:extLst>
          </p:cNvPr>
          <p:cNvCxnSpPr/>
          <p:nvPr/>
        </p:nvCxnSpPr>
        <p:spPr>
          <a:xfrm>
            <a:off x="304800" y="1132114"/>
            <a:ext cx="1140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15007D-B78F-B169-BDDB-688E8534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0" y="1456458"/>
            <a:ext cx="7008813" cy="44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EE62CCF-87CC-3751-534C-F7519A35F4B3}"/>
              </a:ext>
            </a:extLst>
          </p:cNvPr>
          <p:cNvSpPr/>
          <p:nvPr/>
        </p:nvSpPr>
        <p:spPr>
          <a:xfrm>
            <a:off x="7915275" y="2828056"/>
            <a:ext cx="3648075" cy="1896344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Target Market</a:t>
            </a:r>
          </a:p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The Internal Revenue Service</a:t>
            </a:r>
          </a:p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dirty="0"/>
          </a:p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If fraud is detected, then FBI should investigate more about the anomaly.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6451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B05D80-5E16-EFE8-EC73-699C5DACB72C}"/>
              </a:ext>
            </a:extLst>
          </p:cNvPr>
          <p:cNvSpPr txBox="1"/>
          <p:nvPr/>
        </p:nvSpPr>
        <p:spPr>
          <a:xfrm>
            <a:off x="405840" y="666664"/>
            <a:ext cx="11408229" cy="4654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/>
              <a:t>Clustering is divided into 3 cluster and 1 outliers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28F426-E212-6913-9B91-F84AC1F0BCA2}"/>
              </a:ext>
            </a:extLst>
          </p:cNvPr>
          <p:cNvCxnSpPr/>
          <p:nvPr/>
        </p:nvCxnSpPr>
        <p:spPr>
          <a:xfrm>
            <a:off x="304800" y="1132114"/>
            <a:ext cx="1140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38E22A-0296-A9C6-3D17-59E0F9F2B857}"/>
              </a:ext>
            </a:extLst>
          </p:cNvPr>
          <p:cNvGrpSpPr/>
          <p:nvPr/>
        </p:nvGrpSpPr>
        <p:grpSpPr>
          <a:xfrm>
            <a:off x="893989" y="1389062"/>
            <a:ext cx="10229850" cy="5117334"/>
            <a:chOff x="5448300" y="1741487"/>
            <a:chExt cx="6743700" cy="3373438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277CF59D-C03B-408A-FBF3-073C3B480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3" r="26719"/>
            <a:stretch/>
          </p:blipFill>
          <p:spPr bwMode="auto">
            <a:xfrm>
              <a:off x="5448300" y="1741487"/>
              <a:ext cx="5238750" cy="337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388AD96A-BE1B-9350-F6A6-A076439F6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56"/>
            <a:stretch/>
          </p:blipFill>
          <p:spPr bwMode="auto">
            <a:xfrm>
              <a:off x="10687050" y="1741488"/>
              <a:ext cx="1504950" cy="337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774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D6282-9F29-9790-B197-DDABAEDAE373}"/>
              </a:ext>
            </a:extLst>
          </p:cNvPr>
          <p:cNvCxnSpPr>
            <a:cxnSpLocks/>
          </p:cNvCxnSpPr>
          <p:nvPr/>
        </p:nvCxnSpPr>
        <p:spPr>
          <a:xfrm>
            <a:off x="304800" y="817916"/>
            <a:ext cx="518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E3A55E-AD74-15EB-EE98-5C008EA7F55C}"/>
              </a:ext>
            </a:extLst>
          </p:cNvPr>
          <p:cNvSpPr/>
          <p:nvPr/>
        </p:nvSpPr>
        <p:spPr>
          <a:xfrm>
            <a:off x="613650" y="3917410"/>
            <a:ext cx="4762500" cy="387890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Outliers are indicated by </a:t>
            </a:r>
            <a:r>
              <a:rPr lang="en-US" sz="1400" b="1" kern="1200" dirty="0"/>
              <a:t>Label 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432D4-BA07-E963-1F58-985420E3F44B}"/>
              </a:ext>
            </a:extLst>
          </p:cNvPr>
          <p:cNvSpPr txBox="1"/>
          <p:nvPr/>
        </p:nvSpPr>
        <p:spPr>
          <a:xfrm>
            <a:off x="285707" y="152577"/>
            <a:ext cx="5391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ja-JP" sz="1800" b="1" kern="1200" dirty="0"/>
              <a:t>Conclusion: False reports and Money Laundering are happening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06FAA67-C7A5-A0EA-7C0F-27069BD9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99941"/>
            <a:ext cx="6305592" cy="6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15AE23-1101-3DA7-251B-F2A3D6035C3A}"/>
              </a:ext>
            </a:extLst>
          </p:cNvPr>
          <p:cNvSpPr/>
          <p:nvPr/>
        </p:nvSpPr>
        <p:spPr>
          <a:xfrm>
            <a:off x="613650" y="1776542"/>
            <a:ext cx="4762500" cy="271333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Profit Margin </a:t>
            </a:r>
            <a:r>
              <a:rPr lang="en-US" sz="1400" kern="1200" dirty="0"/>
              <a:t>between clusters are </a:t>
            </a:r>
            <a:r>
              <a:rPr lang="en-US" sz="1400" b="1" kern="1200" dirty="0"/>
              <a:t>the same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2CB9A09-96F5-8C47-BE99-F01E578A6726}"/>
              </a:ext>
            </a:extLst>
          </p:cNvPr>
          <p:cNvSpPr/>
          <p:nvPr/>
        </p:nvSpPr>
        <p:spPr>
          <a:xfrm>
            <a:off x="1933574" y="6040084"/>
            <a:ext cx="3442575" cy="578390"/>
          </a:xfrm>
          <a:custGeom>
            <a:avLst/>
            <a:gdLst>
              <a:gd name="connsiteX0" fmla="*/ 0 w 3088125"/>
              <a:gd name="connsiteY0" fmla="*/ 0 h 979799"/>
              <a:gd name="connsiteX1" fmla="*/ 3088125 w 3088125"/>
              <a:gd name="connsiteY1" fmla="*/ 0 h 979799"/>
              <a:gd name="connsiteX2" fmla="*/ 3088125 w 3088125"/>
              <a:gd name="connsiteY2" fmla="*/ 979799 h 979799"/>
              <a:gd name="connsiteX3" fmla="*/ 0 w 3088125"/>
              <a:gd name="connsiteY3" fmla="*/ 979799 h 979799"/>
              <a:gd name="connsiteX4" fmla="*/ 0 w 3088125"/>
              <a:gd name="connsiteY4" fmla="*/ 0 h 97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25" h="979799">
                <a:moveTo>
                  <a:pt x="0" y="0"/>
                </a:moveTo>
                <a:lnTo>
                  <a:pt x="3088125" y="0"/>
                </a:lnTo>
                <a:lnTo>
                  <a:pt x="3088125" y="979799"/>
                </a:lnTo>
                <a:lnTo>
                  <a:pt x="0" y="979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Label 0, 1, 2 only sell between 2 – 15,00 bottles on average per </a:t>
            </a:r>
            <a:r>
              <a:rPr lang="en-US" altLang="ja-JP" sz="1400" kern="1200" dirty="0"/>
              <a:t>transaction</a:t>
            </a:r>
            <a:r>
              <a:rPr lang="en-US" sz="1400" kern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396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{430B6CD6-961A-461B-92CB-DE3C9F2C1C18}tf11665031_win32</Template>
  <TotalTime>105</TotalTime>
  <Words>196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Arial Nova</vt:lpstr>
      <vt:lpstr>Arial Nova Light</vt:lpstr>
      <vt:lpstr>Wingdings 2</vt:lpstr>
      <vt:lpstr>SlateVTI</vt:lpstr>
      <vt:lpstr>Iowa Wine: Detecting Anomaly using Clustering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Wine: Detecting Anomaly using Clustering</dc:title>
  <dc:creator>Nadia Oktiarsy</dc:creator>
  <cp:lastModifiedBy>Nadia Oktiarsy</cp:lastModifiedBy>
  <cp:revision>2</cp:revision>
  <dcterms:created xsi:type="dcterms:W3CDTF">2022-11-22T05:53:16Z</dcterms:created>
  <dcterms:modified xsi:type="dcterms:W3CDTF">2022-11-22T07:39:14Z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