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Fredoka" charset="1" panose="02000000000000000000"/>
      <p:regular r:id="rId42"/>
    </p:embeddedFont>
    <p:embeddedFont>
      <p:font typeface="Nunito Bold" charset="1" panose="00000800000000000000"/>
      <p:regular r:id="rId43"/>
    </p:embeddedFont>
    <p:embeddedFont>
      <p:font typeface="Nunito" charset="1" panose="000005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9.pn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0.jpeg" Type="http://schemas.openxmlformats.org/officeDocument/2006/relationships/image"/><Relationship Id="rId7" Target="../media/image41.jpe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https://docs.google.com/spreadsheets/d/1MiiCBvYBRKWpxiEW73g4gpe85_wZs6FGlKlDpAVIFw8/edit?usp=sharing"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github.com/jasonrivalino/IF4071_DTW.git" TargetMode="External" Type="http://schemas.openxmlformats.org/officeDocument/2006/relationships/hyperlink"/><Relationship Id="rId9" Target="../media/image42.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399945" y="7960768"/>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68631" y="1251790"/>
            <a:ext cx="14950738" cy="3587114"/>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TUGAS 2 PEMROSESAN UCAPAN</a:t>
            </a:r>
          </a:p>
          <a:p>
            <a:pPr algn="ctr">
              <a:lnSpc>
                <a:spcPts val="6720"/>
              </a:lnSpc>
            </a:pPr>
          </a:p>
          <a:p>
            <a:pPr algn="ctr">
              <a:lnSpc>
                <a:spcPts val="6720"/>
              </a:lnSpc>
            </a:pPr>
            <a:r>
              <a:rPr lang="en-US" sz="4800">
                <a:solidFill>
                  <a:srgbClr val="000000"/>
                </a:solidFill>
                <a:latin typeface="Fredoka"/>
                <a:ea typeface="Fredoka"/>
                <a:cs typeface="Fredoka"/>
                <a:sym typeface="Fredoka"/>
              </a:rPr>
              <a:t>SISTEM PENGENALAN UCAPAN MENGGUNAKAN</a:t>
            </a:r>
          </a:p>
          <a:p>
            <a:pPr algn="ctr">
              <a:lnSpc>
                <a:spcPts val="6720"/>
              </a:lnSpc>
            </a:pPr>
            <a:r>
              <a:rPr lang="en-US" sz="4800">
                <a:solidFill>
                  <a:srgbClr val="000000"/>
                </a:solidFill>
                <a:latin typeface="Fredoka"/>
                <a:ea typeface="Fredoka"/>
                <a:cs typeface="Fredoka"/>
                <a:sym typeface="Fredoka"/>
              </a:rPr>
              <a:t>DYNAMIC TIME WARPING (DTW)</a:t>
            </a:r>
          </a:p>
        </p:txBody>
      </p:sp>
      <p:sp>
        <p:nvSpPr>
          <p:cNvPr name="TextBox 8" id="8"/>
          <p:cNvSpPr txBox="true"/>
          <p:nvPr/>
        </p:nvSpPr>
        <p:spPr>
          <a:xfrm rot="0">
            <a:off x="1992881" y="5511421"/>
            <a:ext cx="9907094" cy="3498774"/>
          </a:xfrm>
          <a:prstGeom prst="rect">
            <a:avLst/>
          </a:prstGeom>
        </p:spPr>
        <p:txBody>
          <a:bodyPr anchor="t" rtlCol="false" tIns="0" lIns="0" bIns="0" rIns="0">
            <a:spAutoFit/>
          </a:bodyPr>
          <a:lstStyle/>
          <a:p>
            <a:pPr algn="just">
              <a:lnSpc>
                <a:spcPts val="5604"/>
              </a:lnSpc>
            </a:pPr>
            <a:r>
              <a:rPr lang="en-US" sz="4002" b="true">
                <a:solidFill>
                  <a:srgbClr val="000000"/>
                </a:solidFill>
                <a:latin typeface="Nunito Bold"/>
                <a:ea typeface="Nunito Bold"/>
                <a:cs typeface="Nunito Bold"/>
                <a:sym typeface="Nunito Bold"/>
              </a:rPr>
              <a:t>OLEH :</a:t>
            </a:r>
          </a:p>
          <a:p>
            <a:pPr algn="just">
              <a:lnSpc>
                <a:spcPts val="5604"/>
              </a:lnSpc>
            </a:pPr>
            <a:r>
              <a:rPr lang="en-US" sz="4002">
                <a:solidFill>
                  <a:srgbClr val="000000"/>
                </a:solidFill>
                <a:latin typeface="Nunito"/>
                <a:ea typeface="Nunito"/>
                <a:cs typeface="Nunito"/>
                <a:sym typeface="Nunito"/>
              </a:rPr>
              <a:t>13521008 Jason Rivalino</a:t>
            </a:r>
          </a:p>
          <a:p>
            <a:pPr algn="just">
              <a:lnSpc>
                <a:spcPts val="5604"/>
              </a:lnSpc>
            </a:pPr>
            <a:r>
              <a:rPr lang="en-US" sz="4002">
                <a:solidFill>
                  <a:srgbClr val="000000"/>
                </a:solidFill>
                <a:latin typeface="Nunito"/>
                <a:ea typeface="Nunito"/>
                <a:cs typeface="Nunito"/>
                <a:sym typeface="Nunito"/>
              </a:rPr>
              <a:t>13521069 Louis Caesa Kesuma</a:t>
            </a:r>
          </a:p>
          <a:p>
            <a:pPr algn="just">
              <a:lnSpc>
                <a:spcPts val="5604"/>
              </a:lnSpc>
            </a:pPr>
            <a:r>
              <a:rPr lang="en-US" sz="4002">
                <a:solidFill>
                  <a:srgbClr val="000000"/>
                </a:solidFill>
                <a:latin typeface="Nunito"/>
                <a:ea typeface="Nunito"/>
                <a:cs typeface="Nunito"/>
                <a:sym typeface="Nunito"/>
              </a:rPr>
              <a:t>13521168 Satria Octavianus Nababan</a:t>
            </a:r>
          </a:p>
          <a:p>
            <a:pPr algn="just">
              <a:lnSpc>
                <a:spcPts val="5604"/>
              </a:lnSpc>
            </a:pPr>
            <a:r>
              <a:rPr lang="en-US" sz="4002">
                <a:solidFill>
                  <a:srgbClr val="000000"/>
                </a:solidFill>
                <a:latin typeface="Nunito"/>
                <a:ea typeface="Nunito"/>
                <a:cs typeface="Nunito"/>
                <a:sym typeface="Nunito"/>
              </a:rPr>
              <a:t>13518026 Faris Fadhilah</a:t>
            </a:r>
          </a:p>
        </p:txBody>
      </p:sp>
      <p:sp>
        <p:nvSpPr>
          <p:cNvPr name="Freeform 9" id="9"/>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376005"/>
            <a:ext cx="16230600" cy="7534991"/>
            <a:chOff x="0" y="0"/>
            <a:chExt cx="4274726" cy="1984524"/>
          </a:xfrm>
        </p:grpSpPr>
        <p:sp>
          <p:nvSpPr>
            <p:cNvPr name="Freeform 6" id="6"/>
            <p:cNvSpPr/>
            <p:nvPr/>
          </p:nvSpPr>
          <p:spPr>
            <a:xfrm flipH="false" flipV="false" rot="0">
              <a:off x="0" y="0"/>
              <a:ext cx="4274726" cy="1984524"/>
            </a:xfrm>
            <a:custGeom>
              <a:avLst/>
              <a:gdLst/>
              <a:ahLst/>
              <a:cxnLst/>
              <a:rect r="r" b="b" t="t" l="l"/>
              <a:pathLst>
                <a:path h="1984524" w="4274726">
                  <a:moveTo>
                    <a:pt x="0" y="0"/>
                  </a:moveTo>
                  <a:lnTo>
                    <a:pt x="4274726" y="0"/>
                  </a:lnTo>
                  <a:lnTo>
                    <a:pt x="4274726" y="1984524"/>
                  </a:lnTo>
                  <a:lnTo>
                    <a:pt x="0" y="1984524"/>
                  </a:lnTo>
                  <a:close/>
                </a:path>
              </a:pathLst>
            </a:custGeom>
            <a:solidFill>
              <a:srgbClr val="F1F2F2"/>
            </a:solidFill>
          </p:spPr>
        </p:sp>
        <p:sp>
          <p:nvSpPr>
            <p:cNvPr name="TextBox 7" id="7"/>
            <p:cNvSpPr txBox="true"/>
            <p:nvPr/>
          </p:nvSpPr>
          <p:spPr>
            <a:xfrm>
              <a:off x="0" y="-38100"/>
              <a:ext cx="4274726" cy="2022624"/>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800621" y="4203700"/>
            <a:ext cx="8686758" cy="1698626"/>
          </a:xfrm>
          <a:prstGeom prst="rect">
            <a:avLst/>
          </a:prstGeom>
        </p:spPr>
        <p:txBody>
          <a:bodyPr anchor="t" rtlCol="false" tIns="0" lIns="0" bIns="0" rIns="0">
            <a:spAutoFit/>
          </a:bodyPr>
          <a:lstStyle/>
          <a:p>
            <a:pPr algn="ctr">
              <a:lnSpc>
                <a:spcPts val="13999"/>
              </a:lnSpc>
            </a:pPr>
            <a:r>
              <a:rPr lang="en-US" sz="9999">
                <a:solidFill>
                  <a:srgbClr val="000000"/>
                </a:solidFill>
                <a:latin typeface="Fredoka"/>
                <a:ea typeface="Fredoka"/>
                <a:cs typeface="Fredoka"/>
                <a:sym typeface="Fredoka"/>
              </a:rPr>
              <a:t>PENGUJIAN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142605" y="3944341"/>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7718" y="7480612"/>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944341"/>
            <a:ext cx="7373777" cy="5068331"/>
            <a:chOff x="0" y="0"/>
            <a:chExt cx="1942065" cy="1334869"/>
          </a:xfrm>
        </p:grpSpPr>
        <p:sp>
          <p:nvSpPr>
            <p:cNvPr name="Freeform 8" id="8"/>
            <p:cNvSpPr/>
            <p:nvPr/>
          </p:nvSpPr>
          <p:spPr>
            <a:xfrm flipH="false" flipV="false" rot="0">
              <a:off x="0" y="0"/>
              <a:ext cx="1942065" cy="1334869"/>
            </a:xfrm>
            <a:custGeom>
              <a:avLst/>
              <a:gdLst/>
              <a:ahLst/>
              <a:cxnLst/>
              <a:rect r="r" b="b" t="t" l="l"/>
              <a:pathLst>
                <a:path h="1334869" w="1942065">
                  <a:moveTo>
                    <a:pt x="0" y="0"/>
                  </a:moveTo>
                  <a:lnTo>
                    <a:pt x="1942065" y="0"/>
                  </a:lnTo>
                  <a:lnTo>
                    <a:pt x="1942065" y="1334869"/>
                  </a:lnTo>
                  <a:lnTo>
                    <a:pt x="0" y="1334869"/>
                  </a:lnTo>
                  <a:close/>
                </a:path>
              </a:pathLst>
            </a:custGeom>
            <a:solidFill>
              <a:srgbClr val="F1F2F2"/>
            </a:solidFill>
          </p:spPr>
        </p:sp>
        <p:sp>
          <p:nvSpPr>
            <p:cNvPr name="TextBox 9" id="9"/>
            <p:cNvSpPr txBox="true"/>
            <p:nvPr/>
          </p:nvSpPr>
          <p:spPr>
            <a:xfrm>
              <a:off x="0" y="-38100"/>
              <a:ext cx="1942065" cy="1372969"/>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979113" y="1274329"/>
            <a:ext cx="12329775" cy="1730229"/>
            <a:chOff x="0" y="0"/>
            <a:chExt cx="3247348" cy="455698"/>
          </a:xfrm>
        </p:grpSpPr>
        <p:sp>
          <p:nvSpPr>
            <p:cNvPr name="Freeform 11" id="11"/>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9885523" y="3944341"/>
            <a:ext cx="7373777" cy="5068331"/>
            <a:chOff x="0" y="0"/>
            <a:chExt cx="1942065" cy="1334869"/>
          </a:xfrm>
        </p:grpSpPr>
        <p:sp>
          <p:nvSpPr>
            <p:cNvPr name="Freeform 14" id="14"/>
            <p:cNvSpPr/>
            <p:nvPr/>
          </p:nvSpPr>
          <p:spPr>
            <a:xfrm flipH="false" flipV="false" rot="0">
              <a:off x="0" y="0"/>
              <a:ext cx="1942065" cy="1334869"/>
            </a:xfrm>
            <a:custGeom>
              <a:avLst/>
              <a:gdLst/>
              <a:ahLst/>
              <a:cxnLst/>
              <a:rect r="r" b="b" t="t" l="l"/>
              <a:pathLst>
                <a:path h="1334869" w="1942065">
                  <a:moveTo>
                    <a:pt x="0" y="0"/>
                  </a:moveTo>
                  <a:lnTo>
                    <a:pt x="1942065" y="0"/>
                  </a:lnTo>
                  <a:lnTo>
                    <a:pt x="1942065" y="1334869"/>
                  </a:lnTo>
                  <a:lnTo>
                    <a:pt x="0" y="1334869"/>
                  </a:lnTo>
                  <a:close/>
                </a:path>
              </a:pathLst>
            </a:custGeom>
            <a:solidFill>
              <a:srgbClr val="F1F2F2"/>
            </a:solidFill>
          </p:spPr>
        </p:sp>
        <p:sp>
          <p:nvSpPr>
            <p:cNvPr name="TextBox 15" id="15"/>
            <p:cNvSpPr txBox="true"/>
            <p:nvPr/>
          </p:nvSpPr>
          <p:spPr>
            <a:xfrm>
              <a:off x="0" y="-38100"/>
              <a:ext cx="1942065" cy="1372969"/>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4285782" y="3004558"/>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517916" y="1491899"/>
            <a:ext cx="13252168"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SKENARIO PENGUJIAN</a:t>
            </a:r>
          </a:p>
        </p:txBody>
      </p:sp>
      <p:sp>
        <p:nvSpPr>
          <p:cNvPr name="TextBox 18" id="18"/>
          <p:cNvSpPr txBox="true"/>
          <p:nvPr/>
        </p:nvSpPr>
        <p:spPr>
          <a:xfrm rot="0">
            <a:off x="1709023" y="5644729"/>
            <a:ext cx="6013130" cy="2702560"/>
          </a:xfrm>
          <a:prstGeom prst="rect">
            <a:avLst/>
          </a:prstGeom>
        </p:spPr>
        <p:txBody>
          <a:bodyPr anchor="t" rtlCol="false" tIns="0" lIns="0" bIns="0" rIns="0">
            <a:spAutoFit/>
          </a:bodyPr>
          <a:lstStyle/>
          <a:p>
            <a:pPr algn="ctr">
              <a:lnSpc>
                <a:spcPts val="4340"/>
              </a:lnSpc>
            </a:pPr>
            <a:r>
              <a:rPr lang="en-US" sz="3100">
                <a:solidFill>
                  <a:srgbClr val="000000"/>
                </a:solidFill>
                <a:latin typeface="Nunito"/>
                <a:ea typeface="Nunito"/>
                <a:cs typeface="Nunito"/>
                <a:sym typeface="Nunito"/>
              </a:rPr>
              <a:t>Template masing-masing vowel akan diuji dengan Test Case pada orang yang sama. Misalnya, Template A Jason diuji terhadap Test A Jason 1 dan Test A Jason 2 </a:t>
            </a:r>
          </a:p>
        </p:txBody>
      </p:sp>
      <p:sp>
        <p:nvSpPr>
          <p:cNvPr name="TextBox 19" id="19"/>
          <p:cNvSpPr txBox="true"/>
          <p:nvPr/>
        </p:nvSpPr>
        <p:spPr>
          <a:xfrm rot="0">
            <a:off x="10376979" y="5654254"/>
            <a:ext cx="6390866" cy="26479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Template masing-masing vowel akan diuji dengan Test Case pada orang yang berbeda. Misalnya, Template A Jason diuji terhadap Test A Louis 1, Test A Satria 2, dan Test A Faris 1  </a:t>
            </a:r>
          </a:p>
        </p:txBody>
      </p:sp>
      <p:sp>
        <p:nvSpPr>
          <p:cNvPr name="TextBox 20" id="20"/>
          <p:cNvSpPr txBox="true"/>
          <p:nvPr/>
        </p:nvSpPr>
        <p:spPr>
          <a:xfrm rot="0">
            <a:off x="2517916" y="4683905"/>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a:ea typeface="Fredoka"/>
                <a:cs typeface="Fredoka"/>
                <a:sym typeface="Fredoka"/>
              </a:rPr>
              <a:t>DEPENDENT</a:t>
            </a:r>
          </a:p>
        </p:txBody>
      </p:sp>
      <p:sp>
        <p:nvSpPr>
          <p:cNvPr name="TextBox 21" id="21"/>
          <p:cNvSpPr txBox="true"/>
          <p:nvPr/>
        </p:nvSpPr>
        <p:spPr>
          <a:xfrm rot="0">
            <a:off x="11494285" y="4683905"/>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a:ea typeface="Fredoka"/>
                <a:cs typeface="Fredoka"/>
                <a:sym typeface="Fredoka"/>
              </a:rPr>
              <a:t>INDEPENDENT</a:t>
            </a:r>
          </a:p>
        </p:txBody>
      </p:sp>
      <p:sp>
        <p:nvSpPr>
          <p:cNvPr name="Freeform 22" id="22"/>
          <p:cNvSpPr/>
          <p:nvPr/>
        </p:nvSpPr>
        <p:spPr>
          <a:xfrm flipH="false" flipV="false" rot="0">
            <a:off x="13142605" y="3004558"/>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5143500"/>
            <a:ext cx="16230600" cy="2109978"/>
          </a:xfrm>
          <a:custGeom>
            <a:avLst/>
            <a:gdLst/>
            <a:ahLst/>
            <a:cxnLst/>
            <a:rect r="r" b="b" t="t" l="l"/>
            <a:pathLst>
              <a:path h="2109978" w="16230600">
                <a:moveTo>
                  <a:pt x="0" y="0"/>
                </a:moveTo>
                <a:lnTo>
                  <a:pt x="16230600" y="0"/>
                </a:lnTo>
                <a:lnTo>
                  <a:pt x="16230600" y="2109978"/>
                </a:lnTo>
                <a:lnTo>
                  <a:pt x="0" y="2109978"/>
                </a:lnTo>
                <a:lnTo>
                  <a:pt x="0" y="0"/>
                </a:lnTo>
                <a:close/>
              </a:path>
            </a:pathLst>
          </a:custGeom>
          <a:blipFill>
            <a:blip r:embed="rId6"/>
            <a:stretch>
              <a:fillRect l="0" t="0" r="0" b="0"/>
            </a:stretch>
          </a:blipFill>
        </p:spPr>
      </p:sp>
      <p:grpSp>
        <p:nvGrpSpPr>
          <p:cNvPr name="Group 7" id="7"/>
          <p:cNvGrpSpPr/>
          <p:nvPr/>
        </p:nvGrpSpPr>
        <p:grpSpPr>
          <a:xfrm rot="0">
            <a:off x="2979113" y="1274329"/>
            <a:ext cx="12329775" cy="1730229"/>
            <a:chOff x="0" y="0"/>
            <a:chExt cx="3247348" cy="455698"/>
          </a:xfrm>
        </p:grpSpPr>
        <p:sp>
          <p:nvSpPr>
            <p:cNvPr name="Freeform 8" id="8"/>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9" id="9"/>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704548" y="1664780"/>
            <a:ext cx="10878904" cy="854076"/>
          </a:xfrm>
          <a:prstGeom prst="rect">
            <a:avLst/>
          </a:prstGeom>
        </p:spPr>
        <p:txBody>
          <a:bodyPr anchor="t" rtlCol="false" tIns="0" lIns="0" bIns="0" rIns="0">
            <a:spAutoFit/>
          </a:bodyPr>
          <a:lstStyle/>
          <a:p>
            <a:pPr algn="ctr">
              <a:lnSpc>
                <a:spcPts val="6999"/>
              </a:lnSpc>
            </a:pPr>
            <a:r>
              <a:rPr lang="en-US" sz="4999">
                <a:solidFill>
                  <a:srgbClr val="000000"/>
                </a:solidFill>
                <a:latin typeface="Fredoka"/>
                <a:ea typeface="Fredoka"/>
                <a:cs typeface="Fredoka"/>
                <a:sym typeface="Fredoka"/>
              </a:rPr>
              <a:t>PEMILIHAN OPSI PENGUJIAN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054269" y="3990834"/>
            <a:ext cx="5780484" cy="5267466"/>
          </a:xfrm>
          <a:custGeom>
            <a:avLst/>
            <a:gdLst/>
            <a:ahLst/>
            <a:cxnLst/>
            <a:rect r="r" b="b" t="t" l="l"/>
            <a:pathLst>
              <a:path h="5267466" w="5780484">
                <a:moveTo>
                  <a:pt x="0" y="0"/>
                </a:moveTo>
                <a:lnTo>
                  <a:pt x="5780484" y="0"/>
                </a:lnTo>
                <a:lnTo>
                  <a:pt x="5780484" y="5267466"/>
                </a:lnTo>
                <a:lnTo>
                  <a:pt x="0" y="5267466"/>
                </a:lnTo>
                <a:lnTo>
                  <a:pt x="0" y="0"/>
                </a:lnTo>
                <a:close/>
              </a:path>
            </a:pathLst>
          </a:custGeom>
          <a:blipFill>
            <a:blip r:embed="rId6"/>
            <a:stretch>
              <a:fillRect l="0" t="0" r="0" b="0"/>
            </a:stretch>
          </a:blipFill>
        </p:spPr>
      </p:sp>
      <p:sp>
        <p:nvSpPr>
          <p:cNvPr name="Freeform 7" id="7"/>
          <p:cNvSpPr/>
          <p:nvPr/>
        </p:nvSpPr>
        <p:spPr>
          <a:xfrm flipH="false" flipV="false" rot="0">
            <a:off x="2453247" y="3990834"/>
            <a:ext cx="7216619" cy="5267466"/>
          </a:xfrm>
          <a:custGeom>
            <a:avLst/>
            <a:gdLst/>
            <a:ahLst/>
            <a:cxnLst/>
            <a:rect r="r" b="b" t="t" l="l"/>
            <a:pathLst>
              <a:path h="5267466" w="7216619">
                <a:moveTo>
                  <a:pt x="0" y="0"/>
                </a:moveTo>
                <a:lnTo>
                  <a:pt x="7216619" y="0"/>
                </a:lnTo>
                <a:lnTo>
                  <a:pt x="7216619" y="5267466"/>
                </a:lnTo>
                <a:lnTo>
                  <a:pt x="0" y="5267466"/>
                </a:lnTo>
                <a:lnTo>
                  <a:pt x="0" y="0"/>
                </a:lnTo>
                <a:close/>
              </a:path>
            </a:pathLst>
          </a:custGeom>
          <a:blipFill>
            <a:blip r:embed="rId7"/>
            <a:stretch>
              <a:fillRect l="0" t="0" r="0" b="0"/>
            </a:stretch>
          </a:blipFill>
        </p:spPr>
      </p:sp>
      <p:grpSp>
        <p:nvGrpSpPr>
          <p:cNvPr name="Group 8" id="8"/>
          <p:cNvGrpSpPr/>
          <p:nvPr/>
        </p:nvGrpSpPr>
        <p:grpSpPr>
          <a:xfrm rot="0">
            <a:off x="2979113" y="1274329"/>
            <a:ext cx="12329775" cy="1730229"/>
            <a:chOff x="0" y="0"/>
            <a:chExt cx="3247348" cy="455698"/>
          </a:xfrm>
        </p:grpSpPr>
        <p:sp>
          <p:nvSpPr>
            <p:cNvPr name="Freeform 9" id="9"/>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3704548" y="1444753"/>
            <a:ext cx="10878904" cy="1313180"/>
          </a:xfrm>
          <a:prstGeom prst="rect">
            <a:avLst/>
          </a:prstGeom>
        </p:spPr>
        <p:txBody>
          <a:bodyPr anchor="t" rtlCol="false" tIns="0" lIns="0" bIns="0" rIns="0">
            <a:spAutoFit/>
          </a:bodyPr>
          <a:lstStyle/>
          <a:p>
            <a:pPr algn="ctr">
              <a:lnSpc>
                <a:spcPts val="5320"/>
              </a:lnSpc>
            </a:pPr>
            <a:r>
              <a:rPr lang="en-US" sz="3800">
                <a:solidFill>
                  <a:srgbClr val="000000"/>
                </a:solidFill>
                <a:latin typeface="Fredoka"/>
                <a:ea typeface="Fredoka"/>
                <a:cs typeface="Fredoka"/>
                <a:sym typeface="Fredoka"/>
              </a:rPr>
              <a:t>PEMILIHAN FOLDER</a:t>
            </a:r>
          </a:p>
          <a:p>
            <a:pPr algn="ctr">
              <a:lnSpc>
                <a:spcPts val="5320"/>
              </a:lnSpc>
            </a:pPr>
            <a:r>
              <a:rPr lang="en-US" sz="3800">
                <a:solidFill>
                  <a:srgbClr val="000000"/>
                </a:solidFill>
                <a:latin typeface="Fredoka"/>
                <a:ea typeface="Fredoka"/>
                <a:cs typeface="Fredoka"/>
                <a:sym typeface="Fredoka"/>
              </a:rPr>
              <a:t>AUDIO TEMPLATE &amp; TEST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979113" y="1274329"/>
            <a:ext cx="12329775" cy="1730229"/>
            <a:chOff x="0" y="0"/>
            <a:chExt cx="3247348" cy="455698"/>
          </a:xfrm>
        </p:grpSpPr>
        <p:sp>
          <p:nvSpPr>
            <p:cNvPr name="Freeform 8" id="8"/>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9" id="9"/>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0405024" y="3404911"/>
            <a:ext cx="6385441" cy="5646151"/>
          </a:xfrm>
          <a:custGeom>
            <a:avLst/>
            <a:gdLst/>
            <a:ahLst/>
            <a:cxnLst/>
            <a:rect r="r" b="b" t="t" l="l"/>
            <a:pathLst>
              <a:path h="5646151" w="6385441">
                <a:moveTo>
                  <a:pt x="0" y="0"/>
                </a:moveTo>
                <a:lnTo>
                  <a:pt x="6385442" y="0"/>
                </a:lnTo>
                <a:lnTo>
                  <a:pt x="6385442" y="5646151"/>
                </a:lnTo>
                <a:lnTo>
                  <a:pt x="0" y="5646151"/>
                </a:lnTo>
                <a:lnTo>
                  <a:pt x="0" y="0"/>
                </a:lnTo>
                <a:close/>
              </a:path>
            </a:pathLst>
          </a:custGeom>
          <a:blipFill>
            <a:blip r:embed="rId8"/>
            <a:stretch>
              <a:fillRect l="0" t="-78866" r="0" b="0"/>
            </a:stretch>
          </a:blipFill>
        </p:spPr>
      </p:sp>
      <p:sp>
        <p:nvSpPr>
          <p:cNvPr name="Freeform 11" id="11"/>
          <p:cNvSpPr/>
          <p:nvPr/>
        </p:nvSpPr>
        <p:spPr>
          <a:xfrm flipH="false" flipV="false" rot="0">
            <a:off x="1028700" y="3856914"/>
            <a:ext cx="8947444" cy="4742145"/>
          </a:xfrm>
          <a:custGeom>
            <a:avLst/>
            <a:gdLst/>
            <a:ahLst/>
            <a:cxnLst/>
            <a:rect r="r" b="b" t="t" l="l"/>
            <a:pathLst>
              <a:path h="4742145" w="8947444">
                <a:moveTo>
                  <a:pt x="0" y="0"/>
                </a:moveTo>
                <a:lnTo>
                  <a:pt x="8947444" y="0"/>
                </a:lnTo>
                <a:lnTo>
                  <a:pt x="8947444" y="4742146"/>
                </a:lnTo>
                <a:lnTo>
                  <a:pt x="0" y="4742146"/>
                </a:lnTo>
                <a:lnTo>
                  <a:pt x="0" y="0"/>
                </a:lnTo>
                <a:close/>
              </a:path>
            </a:pathLst>
          </a:custGeom>
          <a:blipFill>
            <a:blip r:embed="rId9"/>
            <a:stretch>
              <a:fillRect l="0" t="0" r="0" b="0"/>
            </a:stretch>
          </a:blipFill>
        </p:spPr>
      </p:sp>
      <p:sp>
        <p:nvSpPr>
          <p:cNvPr name="TextBox 12" id="12"/>
          <p:cNvSpPr txBox="true"/>
          <p:nvPr/>
        </p:nvSpPr>
        <p:spPr>
          <a:xfrm rot="0">
            <a:off x="3704548" y="1664780"/>
            <a:ext cx="10878904" cy="854076"/>
          </a:xfrm>
          <a:prstGeom prst="rect">
            <a:avLst/>
          </a:prstGeom>
        </p:spPr>
        <p:txBody>
          <a:bodyPr anchor="t" rtlCol="false" tIns="0" lIns="0" bIns="0" rIns="0">
            <a:spAutoFit/>
          </a:bodyPr>
          <a:lstStyle/>
          <a:p>
            <a:pPr algn="ctr">
              <a:lnSpc>
                <a:spcPts val="6999"/>
              </a:lnSpc>
            </a:pPr>
            <a:r>
              <a:rPr lang="en-US" sz="4999">
                <a:solidFill>
                  <a:srgbClr val="000000"/>
                </a:solidFill>
                <a:latin typeface="Fredoka"/>
                <a:ea typeface="Fredoka"/>
                <a:cs typeface="Fredoka"/>
                <a:sym typeface="Fredoka"/>
              </a:rPr>
              <a:t>PENGUJIAN PENCARIAN DISTANCE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979113" y="1274329"/>
            <a:ext cx="12329775" cy="1730229"/>
            <a:chOff x="0" y="0"/>
            <a:chExt cx="3247348" cy="455698"/>
          </a:xfrm>
        </p:grpSpPr>
        <p:sp>
          <p:nvSpPr>
            <p:cNvPr name="Freeform 8" id="8"/>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9" id="9"/>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028700" y="5104026"/>
            <a:ext cx="16230600" cy="2678049"/>
          </a:xfrm>
          <a:custGeom>
            <a:avLst/>
            <a:gdLst/>
            <a:ahLst/>
            <a:cxnLst/>
            <a:rect r="r" b="b" t="t" l="l"/>
            <a:pathLst>
              <a:path h="2678049" w="16230600">
                <a:moveTo>
                  <a:pt x="0" y="0"/>
                </a:moveTo>
                <a:lnTo>
                  <a:pt x="16230600" y="0"/>
                </a:lnTo>
                <a:lnTo>
                  <a:pt x="16230600" y="2678049"/>
                </a:lnTo>
                <a:lnTo>
                  <a:pt x="0" y="2678049"/>
                </a:lnTo>
                <a:lnTo>
                  <a:pt x="0" y="0"/>
                </a:lnTo>
                <a:close/>
              </a:path>
            </a:pathLst>
          </a:custGeom>
          <a:blipFill>
            <a:blip r:embed="rId8"/>
            <a:stretch>
              <a:fillRect l="0" t="0" r="0" b="0"/>
            </a:stretch>
          </a:blipFill>
        </p:spPr>
      </p:sp>
      <p:sp>
        <p:nvSpPr>
          <p:cNvPr name="TextBox 11" id="11"/>
          <p:cNvSpPr txBox="true"/>
          <p:nvPr/>
        </p:nvSpPr>
        <p:spPr>
          <a:xfrm rot="0">
            <a:off x="3704548" y="1444753"/>
            <a:ext cx="10878904" cy="1313180"/>
          </a:xfrm>
          <a:prstGeom prst="rect">
            <a:avLst/>
          </a:prstGeom>
        </p:spPr>
        <p:txBody>
          <a:bodyPr anchor="t" rtlCol="false" tIns="0" lIns="0" bIns="0" rIns="0">
            <a:spAutoFit/>
          </a:bodyPr>
          <a:lstStyle/>
          <a:p>
            <a:pPr algn="ctr">
              <a:lnSpc>
                <a:spcPts val="5320"/>
              </a:lnSpc>
            </a:pPr>
            <a:r>
              <a:rPr lang="en-US" sz="3800">
                <a:solidFill>
                  <a:srgbClr val="000000"/>
                </a:solidFill>
                <a:latin typeface="Fredoka"/>
                <a:ea typeface="Fredoka"/>
                <a:cs typeface="Fredoka"/>
                <a:sym typeface="Fredoka"/>
              </a:rPr>
              <a:t>INFORMASI AKHIR</a:t>
            </a:r>
          </a:p>
          <a:p>
            <a:pPr algn="ctr">
              <a:lnSpc>
                <a:spcPts val="5320"/>
              </a:lnSpc>
            </a:pPr>
            <a:r>
              <a:rPr lang="en-US" sz="3800">
                <a:solidFill>
                  <a:srgbClr val="000000"/>
                </a:solidFill>
                <a:latin typeface="Fredoka"/>
                <a:ea typeface="Fredoka"/>
                <a:cs typeface="Fredoka"/>
                <a:sym typeface="Fredoka"/>
              </a:rPr>
              <a:t>PENCARIAN DISTANCE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979113" y="1274329"/>
            <a:ext cx="12329775" cy="1730229"/>
            <a:chOff x="0" y="0"/>
            <a:chExt cx="3247348" cy="455698"/>
          </a:xfrm>
        </p:grpSpPr>
        <p:sp>
          <p:nvSpPr>
            <p:cNvPr name="Freeform 8" id="8"/>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9" id="9"/>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813954" y="3969344"/>
            <a:ext cx="5005075" cy="2185458"/>
          </a:xfrm>
          <a:custGeom>
            <a:avLst/>
            <a:gdLst/>
            <a:ahLst/>
            <a:cxnLst/>
            <a:rect r="r" b="b" t="t" l="l"/>
            <a:pathLst>
              <a:path h="2185458" w="5005075">
                <a:moveTo>
                  <a:pt x="0" y="0"/>
                </a:moveTo>
                <a:lnTo>
                  <a:pt x="5005075" y="0"/>
                </a:lnTo>
                <a:lnTo>
                  <a:pt x="5005075" y="2185458"/>
                </a:lnTo>
                <a:lnTo>
                  <a:pt x="0" y="2185458"/>
                </a:lnTo>
                <a:lnTo>
                  <a:pt x="0" y="0"/>
                </a:lnTo>
                <a:close/>
              </a:path>
            </a:pathLst>
          </a:custGeom>
          <a:blipFill>
            <a:blip r:embed="rId8"/>
            <a:stretch>
              <a:fillRect l="0" t="0" r="0" b="-208871"/>
            </a:stretch>
          </a:blipFill>
        </p:spPr>
      </p:sp>
      <p:sp>
        <p:nvSpPr>
          <p:cNvPr name="Freeform 11" id="11"/>
          <p:cNvSpPr/>
          <p:nvPr/>
        </p:nvSpPr>
        <p:spPr>
          <a:xfrm flipH="false" flipV="false" rot="0">
            <a:off x="11711936" y="3969344"/>
            <a:ext cx="5762110" cy="2185458"/>
          </a:xfrm>
          <a:custGeom>
            <a:avLst/>
            <a:gdLst/>
            <a:ahLst/>
            <a:cxnLst/>
            <a:rect r="r" b="b" t="t" l="l"/>
            <a:pathLst>
              <a:path h="2185458" w="5762110">
                <a:moveTo>
                  <a:pt x="0" y="0"/>
                </a:moveTo>
                <a:lnTo>
                  <a:pt x="5762110" y="0"/>
                </a:lnTo>
                <a:lnTo>
                  <a:pt x="5762110" y="2185458"/>
                </a:lnTo>
                <a:lnTo>
                  <a:pt x="0" y="2185458"/>
                </a:lnTo>
                <a:lnTo>
                  <a:pt x="0" y="0"/>
                </a:lnTo>
                <a:close/>
              </a:path>
            </a:pathLst>
          </a:custGeom>
          <a:blipFill>
            <a:blip r:embed="rId9"/>
            <a:stretch>
              <a:fillRect l="0" t="0" r="0" b="-120001"/>
            </a:stretch>
          </a:blipFill>
        </p:spPr>
      </p:sp>
      <p:sp>
        <p:nvSpPr>
          <p:cNvPr name="Freeform 12" id="12"/>
          <p:cNvSpPr/>
          <p:nvPr/>
        </p:nvSpPr>
        <p:spPr>
          <a:xfrm flipH="false" flipV="false" rot="0">
            <a:off x="9231365" y="6363756"/>
            <a:ext cx="6763211" cy="2553000"/>
          </a:xfrm>
          <a:custGeom>
            <a:avLst/>
            <a:gdLst/>
            <a:ahLst/>
            <a:cxnLst/>
            <a:rect r="r" b="b" t="t" l="l"/>
            <a:pathLst>
              <a:path h="2553000" w="6763211">
                <a:moveTo>
                  <a:pt x="0" y="0"/>
                </a:moveTo>
                <a:lnTo>
                  <a:pt x="6763211" y="0"/>
                </a:lnTo>
                <a:lnTo>
                  <a:pt x="6763211" y="2553000"/>
                </a:lnTo>
                <a:lnTo>
                  <a:pt x="0" y="2553000"/>
                </a:lnTo>
                <a:lnTo>
                  <a:pt x="0" y="0"/>
                </a:lnTo>
                <a:close/>
              </a:path>
            </a:pathLst>
          </a:custGeom>
          <a:blipFill>
            <a:blip r:embed="rId10"/>
            <a:stretch>
              <a:fillRect l="0" t="0" r="0" b="0"/>
            </a:stretch>
          </a:blipFill>
        </p:spPr>
      </p:sp>
      <p:sp>
        <p:nvSpPr>
          <p:cNvPr name="TextBox 13" id="13"/>
          <p:cNvSpPr txBox="true"/>
          <p:nvPr/>
        </p:nvSpPr>
        <p:spPr>
          <a:xfrm rot="0">
            <a:off x="3704548" y="1664780"/>
            <a:ext cx="10878904" cy="854076"/>
          </a:xfrm>
          <a:prstGeom prst="rect">
            <a:avLst/>
          </a:prstGeom>
        </p:spPr>
        <p:txBody>
          <a:bodyPr anchor="t" rtlCol="false" tIns="0" lIns="0" bIns="0" rIns="0">
            <a:spAutoFit/>
          </a:bodyPr>
          <a:lstStyle/>
          <a:p>
            <a:pPr algn="ctr">
              <a:lnSpc>
                <a:spcPts val="6999"/>
              </a:lnSpc>
            </a:pPr>
            <a:r>
              <a:rPr lang="en-US" sz="4999">
                <a:solidFill>
                  <a:srgbClr val="000000"/>
                </a:solidFill>
                <a:latin typeface="Fredoka"/>
                <a:ea typeface="Fredoka"/>
                <a:cs typeface="Fredoka"/>
                <a:sym typeface="Fredoka"/>
              </a:rPr>
              <a:t>PENGUJIAN PENCARIAN AKURASI</a:t>
            </a:r>
          </a:p>
        </p:txBody>
      </p:sp>
      <p:sp>
        <p:nvSpPr>
          <p:cNvPr name="Freeform 14" id="14"/>
          <p:cNvSpPr/>
          <p:nvPr/>
        </p:nvSpPr>
        <p:spPr>
          <a:xfrm flipH="false" flipV="false" rot="0">
            <a:off x="6024617" y="3969344"/>
            <a:ext cx="5477770" cy="2185458"/>
          </a:xfrm>
          <a:custGeom>
            <a:avLst/>
            <a:gdLst/>
            <a:ahLst/>
            <a:cxnLst/>
            <a:rect r="r" b="b" t="t" l="l"/>
            <a:pathLst>
              <a:path h="2185458" w="5477770">
                <a:moveTo>
                  <a:pt x="0" y="0"/>
                </a:moveTo>
                <a:lnTo>
                  <a:pt x="5477769" y="0"/>
                </a:lnTo>
                <a:lnTo>
                  <a:pt x="5477769" y="2185458"/>
                </a:lnTo>
                <a:lnTo>
                  <a:pt x="0" y="2185458"/>
                </a:lnTo>
                <a:lnTo>
                  <a:pt x="0" y="0"/>
                </a:lnTo>
                <a:close/>
              </a:path>
            </a:pathLst>
          </a:custGeom>
          <a:blipFill>
            <a:blip r:embed="rId8"/>
            <a:stretch>
              <a:fillRect l="0" t="-126553" r="0" b="-111489"/>
            </a:stretch>
          </a:blipFill>
        </p:spPr>
      </p:sp>
      <p:sp>
        <p:nvSpPr>
          <p:cNvPr name="Freeform 15" id="15"/>
          <p:cNvSpPr/>
          <p:nvPr/>
        </p:nvSpPr>
        <p:spPr>
          <a:xfrm flipH="false" flipV="false" rot="0">
            <a:off x="2293424" y="6363756"/>
            <a:ext cx="6731161" cy="2553000"/>
          </a:xfrm>
          <a:custGeom>
            <a:avLst/>
            <a:gdLst/>
            <a:ahLst/>
            <a:cxnLst/>
            <a:rect r="r" b="b" t="t" l="l"/>
            <a:pathLst>
              <a:path h="2553000" w="6731161">
                <a:moveTo>
                  <a:pt x="0" y="0"/>
                </a:moveTo>
                <a:lnTo>
                  <a:pt x="6731161" y="0"/>
                </a:lnTo>
                <a:lnTo>
                  <a:pt x="6731161" y="2553000"/>
                </a:lnTo>
                <a:lnTo>
                  <a:pt x="0" y="2553000"/>
                </a:lnTo>
                <a:lnTo>
                  <a:pt x="0" y="0"/>
                </a:lnTo>
                <a:close/>
              </a:path>
            </a:pathLst>
          </a:custGeom>
          <a:blipFill>
            <a:blip r:embed="rId9"/>
            <a:stretch>
              <a:fillRect l="0" t="-120001"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979113" y="1274329"/>
            <a:ext cx="12329775" cy="1730229"/>
            <a:chOff x="0" y="0"/>
            <a:chExt cx="3247348" cy="455698"/>
          </a:xfrm>
        </p:grpSpPr>
        <p:sp>
          <p:nvSpPr>
            <p:cNvPr name="Freeform 8" id="8"/>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9" id="9"/>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699024" y="5104026"/>
            <a:ext cx="14889952" cy="2678049"/>
          </a:xfrm>
          <a:custGeom>
            <a:avLst/>
            <a:gdLst/>
            <a:ahLst/>
            <a:cxnLst/>
            <a:rect r="r" b="b" t="t" l="l"/>
            <a:pathLst>
              <a:path h="2678049" w="14889952">
                <a:moveTo>
                  <a:pt x="0" y="0"/>
                </a:moveTo>
                <a:lnTo>
                  <a:pt x="14889952" y="0"/>
                </a:lnTo>
                <a:lnTo>
                  <a:pt x="14889952" y="2678049"/>
                </a:lnTo>
                <a:lnTo>
                  <a:pt x="0" y="2678049"/>
                </a:lnTo>
                <a:lnTo>
                  <a:pt x="0" y="0"/>
                </a:lnTo>
                <a:close/>
              </a:path>
            </a:pathLst>
          </a:custGeom>
          <a:blipFill>
            <a:blip r:embed="rId8"/>
            <a:stretch>
              <a:fillRect l="0" t="0" r="0" b="0"/>
            </a:stretch>
          </a:blipFill>
        </p:spPr>
      </p:sp>
      <p:sp>
        <p:nvSpPr>
          <p:cNvPr name="TextBox 11" id="11"/>
          <p:cNvSpPr txBox="true"/>
          <p:nvPr/>
        </p:nvSpPr>
        <p:spPr>
          <a:xfrm rot="0">
            <a:off x="3704548" y="1444753"/>
            <a:ext cx="10878904" cy="1313180"/>
          </a:xfrm>
          <a:prstGeom prst="rect">
            <a:avLst/>
          </a:prstGeom>
        </p:spPr>
        <p:txBody>
          <a:bodyPr anchor="t" rtlCol="false" tIns="0" lIns="0" bIns="0" rIns="0">
            <a:spAutoFit/>
          </a:bodyPr>
          <a:lstStyle/>
          <a:p>
            <a:pPr algn="ctr">
              <a:lnSpc>
                <a:spcPts val="5320"/>
              </a:lnSpc>
            </a:pPr>
            <a:r>
              <a:rPr lang="en-US" sz="3800">
                <a:solidFill>
                  <a:srgbClr val="000000"/>
                </a:solidFill>
                <a:latin typeface="Fredoka"/>
                <a:ea typeface="Fredoka"/>
                <a:cs typeface="Fredoka"/>
                <a:sym typeface="Fredoka"/>
              </a:rPr>
              <a:t>INFORMASI AKHIR</a:t>
            </a:r>
          </a:p>
          <a:p>
            <a:pPr algn="ctr">
              <a:lnSpc>
                <a:spcPts val="5320"/>
              </a:lnSpc>
            </a:pPr>
            <a:r>
              <a:rPr lang="en-US" sz="3800">
                <a:solidFill>
                  <a:srgbClr val="000000"/>
                </a:solidFill>
                <a:latin typeface="Fredoka"/>
                <a:ea typeface="Fredoka"/>
                <a:cs typeface="Fredoka"/>
                <a:sym typeface="Fredoka"/>
              </a:rPr>
              <a:t>PENCARIAN AKURASI</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376005"/>
            <a:ext cx="16230600" cy="7534991"/>
            <a:chOff x="0" y="0"/>
            <a:chExt cx="4274726" cy="1984524"/>
          </a:xfrm>
        </p:grpSpPr>
        <p:sp>
          <p:nvSpPr>
            <p:cNvPr name="Freeform 6" id="6"/>
            <p:cNvSpPr/>
            <p:nvPr/>
          </p:nvSpPr>
          <p:spPr>
            <a:xfrm flipH="false" flipV="false" rot="0">
              <a:off x="0" y="0"/>
              <a:ext cx="4274726" cy="1984524"/>
            </a:xfrm>
            <a:custGeom>
              <a:avLst/>
              <a:gdLst/>
              <a:ahLst/>
              <a:cxnLst/>
              <a:rect r="r" b="b" t="t" l="l"/>
              <a:pathLst>
                <a:path h="1984524" w="4274726">
                  <a:moveTo>
                    <a:pt x="0" y="0"/>
                  </a:moveTo>
                  <a:lnTo>
                    <a:pt x="4274726" y="0"/>
                  </a:lnTo>
                  <a:lnTo>
                    <a:pt x="4274726" y="1984524"/>
                  </a:lnTo>
                  <a:lnTo>
                    <a:pt x="0" y="1984524"/>
                  </a:lnTo>
                  <a:close/>
                </a:path>
              </a:pathLst>
            </a:custGeom>
            <a:solidFill>
              <a:srgbClr val="F1F2F2"/>
            </a:solidFill>
          </p:spPr>
        </p:sp>
        <p:sp>
          <p:nvSpPr>
            <p:cNvPr name="TextBox 7" id="7"/>
            <p:cNvSpPr txBox="true"/>
            <p:nvPr/>
          </p:nvSpPr>
          <p:spPr>
            <a:xfrm>
              <a:off x="0" y="-38100"/>
              <a:ext cx="4274726" cy="2022624"/>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800621" y="3317875"/>
            <a:ext cx="8686758" cy="3470276"/>
          </a:xfrm>
          <a:prstGeom prst="rect">
            <a:avLst/>
          </a:prstGeom>
        </p:spPr>
        <p:txBody>
          <a:bodyPr anchor="t" rtlCol="false" tIns="0" lIns="0" bIns="0" rIns="0">
            <a:spAutoFit/>
          </a:bodyPr>
          <a:lstStyle/>
          <a:p>
            <a:pPr algn="ctr">
              <a:lnSpc>
                <a:spcPts val="13999"/>
              </a:lnSpc>
            </a:pPr>
            <a:r>
              <a:rPr lang="en-US" sz="9999">
                <a:solidFill>
                  <a:srgbClr val="000000"/>
                </a:solidFill>
                <a:latin typeface="Fredoka"/>
                <a:ea typeface="Fredoka"/>
                <a:cs typeface="Fredoka"/>
                <a:sym typeface="Fredoka"/>
              </a:rPr>
              <a:t>HASIL</a:t>
            </a:r>
          </a:p>
          <a:p>
            <a:pPr algn="ctr">
              <a:lnSpc>
                <a:spcPts val="13999"/>
              </a:lnSpc>
            </a:pPr>
            <a:r>
              <a:rPr lang="en-US" sz="9999">
                <a:solidFill>
                  <a:srgbClr val="000000"/>
                </a:solidFill>
                <a:latin typeface="Fredoka"/>
                <a:ea typeface="Fredoka"/>
                <a:cs typeface="Fredoka"/>
                <a:sym typeface="Fredoka"/>
              </a:rPr>
              <a:t>PENGUJIAN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292487" y="3026439"/>
            <a:ext cx="11703026" cy="6231861"/>
          </a:xfrm>
          <a:custGeom>
            <a:avLst/>
            <a:gdLst/>
            <a:ahLst/>
            <a:cxnLst/>
            <a:rect r="r" b="b" t="t" l="l"/>
            <a:pathLst>
              <a:path h="6231861" w="11703026">
                <a:moveTo>
                  <a:pt x="0" y="0"/>
                </a:moveTo>
                <a:lnTo>
                  <a:pt x="11703026" y="0"/>
                </a:lnTo>
                <a:lnTo>
                  <a:pt x="11703026" y="6231861"/>
                </a:lnTo>
                <a:lnTo>
                  <a:pt x="0" y="6231861"/>
                </a:lnTo>
                <a:lnTo>
                  <a:pt x="0" y="0"/>
                </a:lnTo>
                <a:close/>
              </a:path>
            </a:pathLst>
          </a:custGeom>
          <a:blipFill>
            <a:blip r:embed="rId6"/>
            <a:stretch>
              <a:fillRect l="0" t="0" r="0" b="0"/>
            </a:stretch>
          </a:blipFill>
        </p:spPr>
      </p:sp>
      <p:sp>
        <p:nvSpPr>
          <p:cNvPr name="TextBox 10" id="10"/>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DEPENDENT </a:t>
            </a:r>
          </a:p>
          <a:p>
            <a:pPr algn="ctr">
              <a:lnSpc>
                <a:spcPts val="5610"/>
              </a:lnSpc>
            </a:pPr>
            <a:r>
              <a:rPr lang="en-US" sz="4007">
                <a:solidFill>
                  <a:srgbClr val="000000"/>
                </a:solidFill>
                <a:latin typeface="Fredoka"/>
                <a:ea typeface="Fredoka"/>
                <a:cs typeface="Fredoka"/>
                <a:sym typeface="Fredoka"/>
              </a:rPr>
              <a:t>(VOWEL SAMA)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2289494"/>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1470856"/>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543721" y="168842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OBJEKTIF TUGAS</a:t>
            </a:r>
          </a:p>
        </p:txBody>
      </p:sp>
      <p:sp>
        <p:nvSpPr>
          <p:cNvPr name="TextBox 12" id="12"/>
          <p:cNvSpPr txBox="true"/>
          <p:nvPr/>
        </p:nvSpPr>
        <p:spPr>
          <a:xfrm rot="0">
            <a:off x="1690294" y="4019113"/>
            <a:ext cx="14907413" cy="3758724"/>
          </a:xfrm>
          <a:prstGeom prst="rect">
            <a:avLst/>
          </a:prstGeom>
        </p:spPr>
        <p:txBody>
          <a:bodyPr anchor="t" rtlCol="false" tIns="0" lIns="0" bIns="0" rIns="0">
            <a:spAutoFit/>
          </a:bodyPr>
          <a:lstStyle/>
          <a:p>
            <a:pPr algn="just" marL="755649" indent="-377824" lvl="1">
              <a:lnSpc>
                <a:spcPts val="4899"/>
              </a:lnSpc>
              <a:buFont typeface="Arial"/>
              <a:buChar char="•"/>
            </a:pPr>
            <a:r>
              <a:rPr lang="en-US" b="true" sz="3499">
                <a:solidFill>
                  <a:srgbClr val="000000"/>
                </a:solidFill>
                <a:latin typeface="Nunito Bold"/>
                <a:ea typeface="Nunito Bold"/>
                <a:cs typeface="Nunito Bold"/>
                <a:sym typeface="Nunito Bold"/>
              </a:rPr>
              <a:t>Membuat sistem pengenalan ucapan dengan menggunakan Dynamic Time Warping (DTW)</a:t>
            </a:r>
          </a:p>
          <a:p>
            <a:pPr algn="just" marL="755649" indent="-377824" lvl="1">
              <a:lnSpc>
                <a:spcPts val="4899"/>
              </a:lnSpc>
              <a:buFont typeface="Arial"/>
              <a:buChar char="•"/>
            </a:pPr>
            <a:r>
              <a:rPr lang="en-US" b="true" sz="3499">
                <a:solidFill>
                  <a:srgbClr val="000000"/>
                </a:solidFill>
                <a:latin typeface="Nunito Bold"/>
                <a:ea typeface="Nunito Bold"/>
                <a:cs typeface="Nunito Bold"/>
                <a:sym typeface="Nunito Bold"/>
              </a:rPr>
              <a:t>Memproses ekstraksi fitur berdasarkan suara template huruf vokal dengan MFCC 39 dimensi </a:t>
            </a:r>
          </a:p>
          <a:p>
            <a:pPr algn="just" marL="755649" indent="-377824" lvl="1">
              <a:lnSpc>
                <a:spcPts val="4899"/>
              </a:lnSpc>
              <a:buFont typeface="Arial"/>
              <a:buChar char="•"/>
            </a:pPr>
            <a:r>
              <a:rPr lang="en-US" b="true" sz="3499">
                <a:solidFill>
                  <a:srgbClr val="000000"/>
                </a:solidFill>
                <a:latin typeface="Nunito Bold"/>
                <a:ea typeface="Nunito Bold"/>
                <a:cs typeface="Nunito Bold"/>
                <a:sym typeface="Nunito Bold"/>
              </a:rPr>
              <a:t>Memproses suara testing untuk kelima huruf vokal dan mendapatkan hasil jarak beserta akurasi dengan menggunakan DTW</a:t>
            </a:r>
          </a:p>
        </p:txBody>
      </p:sp>
      <p:sp>
        <p:nvSpPr>
          <p:cNvPr name="Freeform 13" id="13"/>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2776415"/>
            <a:ext cx="16230600" cy="6674834"/>
          </a:xfrm>
          <a:custGeom>
            <a:avLst/>
            <a:gdLst/>
            <a:ahLst/>
            <a:cxnLst/>
            <a:rect r="r" b="b" t="t" l="l"/>
            <a:pathLst>
              <a:path h="6674834" w="16230600">
                <a:moveTo>
                  <a:pt x="0" y="0"/>
                </a:moveTo>
                <a:lnTo>
                  <a:pt x="16230600" y="0"/>
                </a:lnTo>
                <a:lnTo>
                  <a:pt x="16230600" y="6674834"/>
                </a:lnTo>
                <a:lnTo>
                  <a:pt x="0" y="6674834"/>
                </a:lnTo>
                <a:lnTo>
                  <a:pt x="0" y="0"/>
                </a:lnTo>
                <a:close/>
              </a:path>
            </a:pathLst>
          </a:custGeom>
          <a:blipFill>
            <a:blip r:embed="rId6"/>
            <a:stretch>
              <a:fillRect l="0" t="0" r="0" b="0"/>
            </a:stretch>
          </a:blipFill>
        </p:spPr>
      </p:sp>
      <p:sp>
        <p:nvSpPr>
          <p:cNvPr name="TextBox 10" id="10"/>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DEPENDENT</a:t>
            </a:r>
          </a:p>
          <a:p>
            <a:pPr algn="ctr">
              <a:lnSpc>
                <a:spcPts val="5610"/>
              </a:lnSpc>
            </a:pPr>
            <a:r>
              <a:rPr lang="en-US" sz="4007">
                <a:solidFill>
                  <a:srgbClr val="000000"/>
                </a:solidFill>
                <a:latin typeface="Fredoka"/>
                <a:ea typeface="Fredoka"/>
                <a:cs typeface="Fredoka"/>
                <a:sym typeface="Fredoka"/>
              </a:rPr>
              <a:t>(SEMUA VOWEL)</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3758500"/>
            <a:ext cx="16230600" cy="4788027"/>
          </a:xfrm>
          <a:custGeom>
            <a:avLst/>
            <a:gdLst/>
            <a:ahLst/>
            <a:cxnLst/>
            <a:rect r="r" b="b" t="t" l="l"/>
            <a:pathLst>
              <a:path h="4788027" w="16230600">
                <a:moveTo>
                  <a:pt x="0" y="0"/>
                </a:moveTo>
                <a:lnTo>
                  <a:pt x="16230600" y="0"/>
                </a:lnTo>
                <a:lnTo>
                  <a:pt x="16230600" y="4788027"/>
                </a:lnTo>
                <a:lnTo>
                  <a:pt x="0" y="4788027"/>
                </a:lnTo>
                <a:lnTo>
                  <a:pt x="0" y="0"/>
                </a:lnTo>
                <a:close/>
              </a:path>
            </a:pathLst>
          </a:custGeom>
          <a:blipFill>
            <a:blip r:embed="rId6"/>
            <a:stretch>
              <a:fillRect l="0" t="0" r="0" b="0"/>
            </a:stretch>
          </a:blipFill>
        </p:spPr>
      </p:sp>
      <p:sp>
        <p:nvSpPr>
          <p:cNvPr name="TextBox 10" id="10"/>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INDEPENDENT FARIS</a:t>
            </a:r>
          </a:p>
          <a:p>
            <a:pPr algn="ctr">
              <a:lnSpc>
                <a:spcPts val="5610"/>
              </a:lnSpc>
            </a:pPr>
            <a:r>
              <a:rPr lang="en-US" sz="4007">
                <a:solidFill>
                  <a:srgbClr val="000000"/>
                </a:solidFill>
                <a:latin typeface="Fredoka"/>
                <a:ea typeface="Fredoka"/>
                <a:cs typeface="Fredoka"/>
                <a:sym typeface="Fredoka"/>
              </a:rPr>
              <a:t>(VOWEL SAMA)</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22471" y="2671640"/>
            <a:ext cx="17443057" cy="6846400"/>
          </a:xfrm>
          <a:custGeom>
            <a:avLst/>
            <a:gdLst/>
            <a:ahLst/>
            <a:cxnLst/>
            <a:rect r="r" b="b" t="t" l="l"/>
            <a:pathLst>
              <a:path h="6846400" w="17443057">
                <a:moveTo>
                  <a:pt x="0" y="0"/>
                </a:moveTo>
                <a:lnTo>
                  <a:pt x="17443058" y="0"/>
                </a:lnTo>
                <a:lnTo>
                  <a:pt x="17443058" y="6846400"/>
                </a:lnTo>
                <a:lnTo>
                  <a:pt x="0" y="6846400"/>
                </a:lnTo>
                <a:lnTo>
                  <a:pt x="0" y="0"/>
                </a:lnTo>
                <a:close/>
              </a:path>
            </a:pathLst>
          </a:custGeom>
          <a:blipFill>
            <a:blip r:embed="rId6"/>
            <a:stretch>
              <a:fillRect l="0" t="0" r="0" b="0"/>
            </a:stretch>
          </a:blipFill>
        </p:spPr>
      </p:sp>
      <p:sp>
        <p:nvSpPr>
          <p:cNvPr name="TextBox 10" id="10"/>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INDEPENDENT FARIS</a:t>
            </a:r>
          </a:p>
          <a:p>
            <a:pPr algn="ctr">
              <a:lnSpc>
                <a:spcPts val="5610"/>
              </a:lnSpc>
            </a:pPr>
            <a:r>
              <a:rPr lang="en-US" sz="4007">
                <a:solidFill>
                  <a:srgbClr val="000000"/>
                </a:solidFill>
                <a:latin typeface="Fredoka"/>
                <a:ea typeface="Fredoka"/>
                <a:cs typeface="Fredoka"/>
                <a:sym typeface="Fredoka"/>
              </a:rPr>
              <a:t>(SEMUA VOWEL)</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INDEPENDENT JASON</a:t>
            </a:r>
          </a:p>
          <a:p>
            <a:pPr algn="ctr">
              <a:lnSpc>
                <a:spcPts val="5610"/>
              </a:lnSpc>
            </a:pPr>
            <a:r>
              <a:rPr lang="en-US" sz="4007">
                <a:solidFill>
                  <a:srgbClr val="000000"/>
                </a:solidFill>
                <a:latin typeface="Fredoka"/>
                <a:ea typeface="Fredoka"/>
                <a:cs typeface="Fredoka"/>
                <a:sym typeface="Fredoka"/>
              </a:rPr>
              <a:t>(VOWEL SAMA)</a:t>
            </a:r>
          </a:p>
        </p:txBody>
      </p:sp>
      <p:sp>
        <p:nvSpPr>
          <p:cNvPr name="Freeform 10" id="10"/>
          <p:cNvSpPr/>
          <p:nvPr/>
        </p:nvSpPr>
        <p:spPr>
          <a:xfrm flipH="false" flipV="false" rot="0">
            <a:off x="1028700" y="3597878"/>
            <a:ext cx="16230600" cy="4808315"/>
          </a:xfrm>
          <a:custGeom>
            <a:avLst/>
            <a:gdLst/>
            <a:ahLst/>
            <a:cxnLst/>
            <a:rect r="r" b="b" t="t" l="l"/>
            <a:pathLst>
              <a:path h="4808315" w="16230600">
                <a:moveTo>
                  <a:pt x="0" y="0"/>
                </a:moveTo>
                <a:lnTo>
                  <a:pt x="16230600" y="0"/>
                </a:lnTo>
                <a:lnTo>
                  <a:pt x="16230600" y="4808316"/>
                </a:lnTo>
                <a:lnTo>
                  <a:pt x="0" y="4808316"/>
                </a:lnTo>
                <a:lnTo>
                  <a:pt x="0" y="0"/>
                </a:lnTo>
                <a:close/>
              </a:path>
            </a:pathLst>
          </a:custGeom>
          <a:blipFill>
            <a:blip r:embed="rId6"/>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INDEPENDENT JASON </a:t>
            </a:r>
          </a:p>
          <a:p>
            <a:pPr algn="ctr">
              <a:lnSpc>
                <a:spcPts val="5610"/>
              </a:lnSpc>
            </a:pPr>
            <a:r>
              <a:rPr lang="en-US" sz="4007">
                <a:solidFill>
                  <a:srgbClr val="000000"/>
                </a:solidFill>
                <a:latin typeface="Fredoka"/>
                <a:ea typeface="Fredoka"/>
                <a:cs typeface="Fredoka"/>
                <a:sym typeface="Fredoka"/>
              </a:rPr>
              <a:t>(SEMUA VOWEL)</a:t>
            </a:r>
          </a:p>
        </p:txBody>
      </p:sp>
      <p:sp>
        <p:nvSpPr>
          <p:cNvPr name="Freeform 10" id="10"/>
          <p:cNvSpPr/>
          <p:nvPr/>
        </p:nvSpPr>
        <p:spPr>
          <a:xfrm flipH="false" flipV="false" rot="0">
            <a:off x="1211209" y="2852571"/>
            <a:ext cx="15865582" cy="6405729"/>
          </a:xfrm>
          <a:custGeom>
            <a:avLst/>
            <a:gdLst/>
            <a:ahLst/>
            <a:cxnLst/>
            <a:rect r="r" b="b" t="t" l="l"/>
            <a:pathLst>
              <a:path h="6405729" w="15865582">
                <a:moveTo>
                  <a:pt x="0" y="0"/>
                </a:moveTo>
                <a:lnTo>
                  <a:pt x="15865582" y="0"/>
                </a:lnTo>
                <a:lnTo>
                  <a:pt x="15865582" y="6405729"/>
                </a:lnTo>
                <a:lnTo>
                  <a:pt x="0" y="6405729"/>
                </a:lnTo>
                <a:lnTo>
                  <a:pt x="0" y="0"/>
                </a:lnTo>
                <a:close/>
              </a:path>
            </a:pathLst>
          </a:custGeom>
          <a:blipFill>
            <a:blip r:embed="rId6"/>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3658743"/>
            <a:ext cx="16230600" cy="4747451"/>
          </a:xfrm>
          <a:custGeom>
            <a:avLst/>
            <a:gdLst/>
            <a:ahLst/>
            <a:cxnLst/>
            <a:rect r="r" b="b" t="t" l="l"/>
            <a:pathLst>
              <a:path h="4747451" w="16230600">
                <a:moveTo>
                  <a:pt x="0" y="0"/>
                </a:moveTo>
                <a:lnTo>
                  <a:pt x="16230600" y="0"/>
                </a:lnTo>
                <a:lnTo>
                  <a:pt x="16230600" y="4747451"/>
                </a:lnTo>
                <a:lnTo>
                  <a:pt x="0" y="4747451"/>
                </a:lnTo>
                <a:lnTo>
                  <a:pt x="0" y="0"/>
                </a:lnTo>
                <a:close/>
              </a:path>
            </a:pathLst>
          </a:custGeom>
          <a:blipFill>
            <a:blip r:embed="rId6"/>
            <a:stretch>
              <a:fillRect l="0" t="0" r="0" b="0"/>
            </a:stretch>
          </a:blipFill>
        </p:spPr>
      </p:sp>
      <p:sp>
        <p:nvSpPr>
          <p:cNvPr name="TextBox 10" id="10"/>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INDEPENDENT LOUIS</a:t>
            </a:r>
          </a:p>
          <a:p>
            <a:pPr algn="ctr">
              <a:lnSpc>
                <a:spcPts val="5610"/>
              </a:lnSpc>
            </a:pPr>
            <a:r>
              <a:rPr lang="en-US" sz="4007">
                <a:solidFill>
                  <a:srgbClr val="000000"/>
                </a:solidFill>
                <a:latin typeface="Fredoka"/>
                <a:ea typeface="Fredoka"/>
                <a:cs typeface="Fredoka"/>
                <a:sym typeface="Fredoka"/>
              </a:rPr>
              <a:t>(VOWEL SAMA)</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38175" y="2671640"/>
            <a:ext cx="17218612" cy="6758305"/>
          </a:xfrm>
          <a:custGeom>
            <a:avLst/>
            <a:gdLst/>
            <a:ahLst/>
            <a:cxnLst/>
            <a:rect r="r" b="b" t="t" l="l"/>
            <a:pathLst>
              <a:path h="6758305" w="17218612">
                <a:moveTo>
                  <a:pt x="0" y="0"/>
                </a:moveTo>
                <a:lnTo>
                  <a:pt x="17218612" y="0"/>
                </a:lnTo>
                <a:lnTo>
                  <a:pt x="17218612" y="6758305"/>
                </a:lnTo>
                <a:lnTo>
                  <a:pt x="0" y="6758305"/>
                </a:lnTo>
                <a:lnTo>
                  <a:pt x="0" y="0"/>
                </a:lnTo>
                <a:close/>
              </a:path>
            </a:pathLst>
          </a:custGeom>
          <a:blipFill>
            <a:blip r:embed="rId6"/>
            <a:stretch>
              <a:fillRect l="0" t="0" r="0" b="0"/>
            </a:stretch>
          </a:blipFill>
        </p:spPr>
      </p:sp>
      <p:sp>
        <p:nvSpPr>
          <p:cNvPr name="TextBox 10" id="10"/>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INDEPENDENT LOUIS</a:t>
            </a:r>
          </a:p>
          <a:p>
            <a:pPr algn="ctr">
              <a:lnSpc>
                <a:spcPts val="5610"/>
              </a:lnSpc>
            </a:pPr>
            <a:r>
              <a:rPr lang="en-US" sz="4007">
                <a:solidFill>
                  <a:srgbClr val="000000"/>
                </a:solidFill>
                <a:latin typeface="Fredoka"/>
                <a:ea typeface="Fredoka"/>
                <a:cs typeface="Fredoka"/>
                <a:sym typeface="Fredoka"/>
              </a:rPr>
              <a:t>(SEMUA VOWEL)</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3597878"/>
            <a:ext cx="16230600" cy="4767739"/>
          </a:xfrm>
          <a:custGeom>
            <a:avLst/>
            <a:gdLst/>
            <a:ahLst/>
            <a:cxnLst/>
            <a:rect r="r" b="b" t="t" l="l"/>
            <a:pathLst>
              <a:path h="4767739" w="16230600">
                <a:moveTo>
                  <a:pt x="0" y="0"/>
                </a:moveTo>
                <a:lnTo>
                  <a:pt x="16230600" y="0"/>
                </a:lnTo>
                <a:lnTo>
                  <a:pt x="16230600" y="4767739"/>
                </a:lnTo>
                <a:lnTo>
                  <a:pt x="0" y="4767739"/>
                </a:lnTo>
                <a:lnTo>
                  <a:pt x="0" y="0"/>
                </a:lnTo>
                <a:close/>
              </a:path>
            </a:pathLst>
          </a:custGeom>
          <a:blipFill>
            <a:blip r:embed="rId6"/>
            <a:stretch>
              <a:fillRect l="0" t="0" r="0" b="0"/>
            </a:stretch>
          </a:blipFill>
        </p:spPr>
      </p:sp>
      <p:sp>
        <p:nvSpPr>
          <p:cNvPr name="TextBox 10" id="10"/>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INDEPENDENT SATRIA</a:t>
            </a:r>
          </a:p>
          <a:p>
            <a:pPr algn="ctr">
              <a:lnSpc>
                <a:spcPts val="5610"/>
              </a:lnSpc>
            </a:pPr>
            <a:r>
              <a:rPr lang="en-US" sz="4007">
                <a:solidFill>
                  <a:srgbClr val="000000"/>
                </a:solidFill>
                <a:latin typeface="Fredoka"/>
                <a:ea typeface="Fredoka"/>
                <a:cs typeface="Fredoka"/>
                <a:sym typeface="Fredoka"/>
              </a:rPr>
              <a:t>(VOWEL SAMA)</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07977" y="536128"/>
            <a:ext cx="13072045" cy="1730229"/>
            <a:chOff x="0" y="0"/>
            <a:chExt cx="3442843" cy="455698"/>
          </a:xfrm>
        </p:grpSpPr>
        <p:sp>
          <p:nvSpPr>
            <p:cNvPr name="Freeform 6" id="6"/>
            <p:cNvSpPr/>
            <p:nvPr/>
          </p:nvSpPr>
          <p:spPr>
            <a:xfrm flipH="false" flipV="false" rot="0">
              <a:off x="0" y="0"/>
              <a:ext cx="3442843" cy="455698"/>
            </a:xfrm>
            <a:custGeom>
              <a:avLst/>
              <a:gdLst/>
              <a:ahLst/>
              <a:cxnLst/>
              <a:rect r="r" b="b" t="t" l="l"/>
              <a:pathLst>
                <a:path h="455698" w="3442843">
                  <a:moveTo>
                    <a:pt x="0" y="0"/>
                  </a:moveTo>
                  <a:lnTo>
                    <a:pt x="3442843" y="0"/>
                  </a:lnTo>
                  <a:lnTo>
                    <a:pt x="344284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44284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994795" y="671088"/>
            <a:ext cx="14298409" cy="1384108"/>
          </a:xfrm>
          <a:prstGeom prst="rect">
            <a:avLst/>
          </a:prstGeom>
        </p:spPr>
        <p:txBody>
          <a:bodyPr anchor="t" rtlCol="false" tIns="0" lIns="0" bIns="0" rIns="0">
            <a:spAutoFit/>
          </a:bodyPr>
          <a:lstStyle/>
          <a:p>
            <a:pPr algn="ctr">
              <a:lnSpc>
                <a:spcPts val="5610"/>
              </a:lnSpc>
            </a:pPr>
            <a:r>
              <a:rPr lang="en-US" sz="4007">
                <a:solidFill>
                  <a:srgbClr val="000000"/>
                </a:solidFill>
                <a:latin typeface="Fredoka"/>
                <a:ea typeface="Fredoka"/>
                <a:cs typeface="Fredoka"/>
                <a:sym typeface="Fredoka"/>
              </a:rPr>
              <a:t>PENGUJIAN TEMPLATE INDEPENDENT SATRIA</a:t>
            </a:r>
          </a:p>
          <a:p>
            <a:pPr algn="ctr">
              <a:lnSpc>
                <a:spcPts val="5610"/>
              </a:lnSpc>
            </a:pPr>
            <a:r>
              <a:rPr lang="en-US" sz="4007">
                <a:solidFill>
                  <a:srgbClr val="000000"/>
                </a:solidFill>
                <a:latin typeface="Fredoka"/>
                <a:ea typeface="Fredoka"/>
                <a:cs typeface="Fredoka"/>
                <a:sym typeface="Fredoka"/>
              </a:rPr>
              <a:t>(SEMUA VOWEL)</a:t>
            </a:r>
          </a:p>
        </p:txBody>
      </p:sp>
      <p:sp>
        <p:nvSpPr>
          <p:cNvPr name="Freeform 10" id="10"/>
          <p:cNvSpPr/>
          <p:nvPr/>
        </p:nvSpPr>
        <p:spPr>
          <a:xfrm flipH="false" flipV="false" rot="0">
            <a:off x="1028700" y="2877381"/>
            <a:ext cx="16230600" cy="6532816"/>
          </a:xfrm>
          <a:custGeom>
            <a:avLst/>
            <a:gdLst/>
            <a:ahLst/>
            <a:cxnLst/>
            <a:rect r="r" b="b" t="t" l="l"/>
            <a:pathLst>
              <a:path h="6532816" w="16230600">
                <a:moveTo>
                  <a:pt x="0" y="0"/>
                </a:moveTo>
                <a:lnTo>
                  <a:pt x="16230600" y="0"/>
                </a:lnTo>
                <a:lnTo>
                  <a:pt x="16230600" y="6532817"/>
                </a:lnTo>
                <a:lnTo>
                  <a:pt x="0" y="6532817"/>
                </a:lnTo>
                <a:lnTo>
                  <a:pt x="0" y="0"/>
                </a:lnTo>
                <a:close/>
              </a:path>
            </a:pathLst>
          </a:custGeom>
          <a:blipFill>
            <a:blip r:embed="rId6"/>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3" y="17064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548279" y="687305"/>
            <a:ext cx="9191441" cy="1730229"/>
            <a:chOff x="0" y="0"/>
            <a:chExt cx="2420791" cy="455698"/>
          </a:xfrm>
        </p:grpSpPr>
        <p:sp>
          <p:nvSpPr>
            <p:cNvPr name="Freeform 6" id="6"/>
            <p:cNvSpPr/>
            <p:nvPr/>
          </p:nvSpPr>
          <p:spPr>
            <a:xfrm flipH="false" flipV="false" rot="0">
              <a:off x="0" y="0"/>
              <a:ext cx="2420791" cy="455698"/>
            </a:xfrm>
            <a:custGeom>
              <a:avLst/>
              <a:gdLst/>
              <a:ahLst/>
              <a:cxnLst/>
              <a:rect r="r" b="b" t="t" l="l"/>
              <a:pathLst>
                <a:path h="455698" w="2420791">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2420791"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3739576"/>
            <a:ext cx="16230600" cy="4830831"/>
          </a:xfrm>
          <a:custGeom>
            <a:avLst/>
            <a:gdLst/>
            <a:ahLst/>
            <a:cxnLst/>
            <a:rect r="r" b="b" t="t" l="l"/>
            <a:pathLst>
              <a:path h="4830831" w="16230600">
                <a:moveTo>
                  <a:pt x="0" y="0"/>
                </a:moveTo>
                <a:lnTo>
                  <a:pt x="16230600" y="0"/>
                </a:lnTo>
                <a:lnTo>
                  <a:pt x="16230600" y="4830831"/>
                </a:lnTo>
                <a:lnTo>
                  <a:pt x="0" y="4830831"/>
                </a:lnTo>
                <a:lnTo>
                  <a:pt x="0" y="0"/>
                </a:lnTo>
                <a:close/>
              </a:path>
            </a:pathLst>
          </a:custGeom>
          <a:blipFill>
            <a:blip r:embed="rId6"/>
            <a:stretch>
              <a:fillRect l="-500" t="-2176" r="0" b="-1862"/>
            </a:stretch>
          </a:blipFill>
        </p:spPr>
      </p:sp>
      <p:sp>
        <p:nvSpPr>
          <p:cNvPr name="TextBox 10" id="10"/>
          <p:cNvSpPr txBox="true"/>
          <p:nvPr/>
        </p:nvSpPr>
        <p:spPr>
          <a:xfrm rot="0">
            <a:off x="4548279" y="1220728"/>
            <a:ext cx="9191441" cy="596708"/>
          </a:xfrm>
          <a:prstGeom prst="rect">
            <a:avLst/>
          </a:prstGeom>
        </p:spPr>
        <p:txBody>
          <a:bodyPr anchor="t" rtlCol="false" tIns="0" lIns="0" bIns="0" rIns="0">
            <a:spAutoFit/>
          </a:bodyPr>
          <a:lstStyle/>
          <a:p>
            <a:pPr algn="ctr">
              <a:lnSpc>
                <a:spcPts val="4910"/>
              </a:lnSpc>
            </a:pPr>
            <a:r>
              <a:rPr lang="en-US" sz="3507">
                <a:solidFill>
                  <a:srgbClr val="000000"/>
                </a:solidFill>
                <a:latin typeface="Fredoka"/>
                <a:ea typeface="Fredoka"/>
                <a:cs typeface="Fredoka"/>
                <a:sym typeface="Fredoka"/>
              </a:rPr>
              <a:t>TOTAL RATA-RATA (VOWEL SAMA)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376005"/>
            <a:ext cx="16230600" cy="7534991"/>
            <a:chOff x="0" y="0"/>
            <a:chExt cx="4274726" cy="1984524"/>
          </a:xfrm>
        </p:grpSpPr>
        <p:sp>
          <p:nvSpPr>
            <p:cNvPr name="Freeform 6" id="6"/>
            <p:cNvSpPr/>
            <p:nvPr/>
          </p:nvSpPr>
          <p:spPr>
            <a:xfrm flipH="false" flipV="false" rot="0">
              <a:off x="0" y="0"/>
              <a:ext cx="4274726" cy="1984524"/>
            </a:xfrm>
            <a:custGeom>
              <a:avLst/>
              <a:gdLst/>
              <a:ahLst/>
              <a:cxnLst/>
              <a:rect r="r" b="b" t="t" l="l"/>
              <a:pathLst>
                <a:path h="1984524" w="4274726">
                  <a:moveTo>
                    <a:pt x="0" y="0"/>
                  </a:moveTo>
                  <a:lnTo>
                    <a:pt x="4274726" y="0"/>
                  </a:lnTo>
                  <a:lnTo>
                    <a:pt x="4274726" y="1984524"/>
                  </a:lnTo>
                  <a:lnTo>
                    <a:pt x="0" y="1984524"/>
                  </a:lnTo>
                  <a:close/>
                </a:path>
              </a:pathLst>
            </a:custGeom>
            <a:solidFill>
              <a:srgbClr val="F1F2F2"/>
            </a:solidFill>
          </p:spPr>
        </p:sp>
        <p:sp>
          <p:nvSpPr>
            <p:cNvPr name="TextBox 7" id="7"/>
            <p:cNvSpPr txBox="true"/>
            <p:nvPr/>
          </p:nvSpPr>
          <p:spPr>
            <a:xfrm>
              <a:off x="0" y="-38100"/>
              <a:ext cx="4274726" cy="2022624"/>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800621" y="4203700"/>
            <a:ext cx="8686758" cy="1698626"/>
          </a:xfrm>
          <a:prstGeom prst="rect">
            <a:avLst/>
          </a:prstGeom>
        </p:spPr>
        <p:txBody>
          <a:bodyPr anchor="t" rtlCol="false" tIns="0" lIns="0" bIns="0" rIns="0">
            <a:spAutoFit/>
          </a:bodyPr>
          <a:lstStyle/>
          <a:p>
            <a:pPr algn="ctr">
              <a:lnSpc>
                <a:spcPts val="13999"/>
              </a:lnSpc>
            </a:pPr>
            <a:r>
              <a:rPr lang="en-US" sz="9999">
                <a:solidFill>
                  <a:srgbClr val="000000"/>
                </a:solidFill>
                <a:latin typeface="Fredoka"/>
                <a:ea typeface="Fredoka"/>
                <a:cs typeface="Fredoka"/>
                <a:sym typeface="Fredoka"/>
              </a:rPr>
              <a:t>METODOLOGI</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3" y="17064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548279" y="687305"/>
            <a:ext cx="9191441" cy="1730229"/>
            <a:chOff x="0" y="0"/>
            <a:chExt cx="2420791" cy="455698"/>
          </a:xfrm>
        </p:grpSpPr>
        <p:sp>
          <p:nvSpPr>
            <p:cNvPr name="Freeform 6" id="6"/>
            <p:cNvSpPr/>
            <p:nvPr/>
          </p:nvSpPr>
          <p:spPr>
            <a:xfrm flipH="false" flipV="false" rot="0">
              <a:off x="0" y="0"/>
              <a:ext cx="2420791" cy="455698"/>
            </a:xfrm>
            <a:custGeom>
              <a:avLst/>
              <a:gdLst/>
              <a:ahLst/>
              <a:cxnLst/>
              <a:rect r="r" b="b" t="t" l="l"/>
              <a:pathLst>
                <a:path h="455698" w="2420791">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2420791"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3739590"/>
            <a:ext cx="16230600" cy="4828604"/>
          </a:xfrm>
          <a:custGeom>
            <a:avLst/>
            <a:gdLst/>
            <a:ahLst/>
            <a:cxnLst/>
            <a:rect r="r" b="b" t="t" l="l"/>
            <a:pathLst>
              <a:path h="4828604" w="16230600">
                <a:moveTo>
                  <a:pt x="0" y="0"/>
                </a:moveTo>
                <a:lnTo>
                  <a:pt x="16230600" y="0"/>
                </a:lnTo>
                <a:lnTo>
                  <a:pt x="16230600" y="4828603"/>
                </a:lnTo>
                <a:lnTo>
                  <a:pt x="0" y="4828603"/>
                </a:lnTo>
                <a:lnTo>
                  <a:pt x="0" y="0"/>
                </a:lnTo>
                <a:close/>
              </a:path>
            </a:pathLst>
          </a:custGeom>
          <a:blipFill>
            <a:blip r:embed="rId6"/>
            <a:stretch>
              <a:fillRect l="0" t="0" r="0" b="0"/>
            </a:stretch>
          </a:blipFill>
        </p:spPr>
      </p:sp>
      <p:sp>
        <p:nvSpPr>
          <p:cNvPr name="TextBox 10" id="10"/>
          <p:cNvSpPr txBox="true"/>
          <p:nvPr/>
        </p:nvSpPr>
        <p:spPr>
          <a:xfrm rot="0">
            <a:off x="4548279" y="1220728"/>
            <a:ext cx="9191441" cy="596708"/>
          </a:xfrm>
          <a:prstGeom prst="rect">
            <a:avLst/>
          </a:prstGeom>
        </p:spPr>
        <p:txBody>
          <a:bodyPr anchor="t" rtlCol="false" tIns="0" lIns="0" bIns="0" rIns="0">
            <a:spAutoFit/>
          </a:bodyPr>
          <a:lstStyle/>
          <a:p>
            <a:pPr algn="ctr">
              <a:lnSpc>
                <a:spcPts val="4910"/>
              </a:lnSpc>
            </a:pPr>
            <a:r>
              <a:rPr lang="en-US" sz="3507">
                <a:solidFill>
                  <a:srgbClr val="000000"/>
                </a:solidFill>
                <a:latin typeface="Fredoka"/>
                <a:ea typeface="Fredoka"/>
                <a:cs typeface="Fredoka"/>
                <a:sym typeface="Fredoka"/>
              </a:rPr>
              <a:t>TOTAL RATA-RATA (SEMUA VOWEL)</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7752357"/>
            <a:chOff x="0" y="0"/>
            <a:chExt cx="4274726" cy="2041773"/>
          </a:xfrm>
        </p:grpSpPr>
        <p:sp>
          <p:nvSpPr>
            <p:cNvPr name="Freeform 6" id="6"/>
            <p:cNvSpPr/>
            <p:nvPr/>
          </p:nvSpPr>
          <p:spPr>
            <a:xfrm flipH="false" flipV="false" rot="0">
              <a:off x="0" y="0"/>
              <a:ext cx="4274726" cy="2041773"/>
            </a:xfrm>
            <a:custGeom>
              <a:avLst/>
              <a:gdLst/>
              <a:ahLst/>
              <a:cxnLst/>
              <a:rect r="r" b="b" t="t" l="l"/>
              <a:pathLst>
                <a:path h="2041773" w="4274726">
                  <a:moveTo>
                    <a:pt x="0" y="0"/>
                  </a:moveTo>
                  <a:lnTo>
                    <a:pt x="4274726" y="0"/>
                  </a:lnTo>
                  <a:lnTo>
                    <a:pt x="4274726" y="2041773"/>
                  </a:lnTo>
                  <a:lnTo>
                    <a:pt x="0" y="2041773"/>
                  </a:lnTo>
                  <a:close/>
                </a:path>
              </a:pathLst>
            </a:custGeom>
            <a:solidFill>
              <a:srgbClr val="F1F2F2"/>
            </a:solidFill>
          </p:spPr>
        </p:sp>
        <p:sp>
          <p:nvSpPr>
            <p:cNvPr name="TextBox 7" id="7"/>
            <p:cNvSpPr txBox="true"/>
            <p:nvPr/>
          </p:nvSpPr>
          <p:spPr>
            <a:xfrm>
              <a:off x="0" y="-38100"/>
              <a:ext cx="4274726" cy="20798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6783288" y="8304403"/>
            <a:ext cx="2189615" cy="1982597"/>
          </a:xfrm>
          <a:custGeom>
            <a:avLst/>
            <a:gdLst/>
            <a:ahLst/>
            <a:cxnLst/>
            <a:rect r="r" b="b" t="t" l="l"/>
            <a:pathLst>
              <a:path h="1982597" w="2189615">
                <a:moveTo>
                  <a:pt x="2189615" y="0"/>
                </a:moveTo>
                <a:lnTo>
                  <a:pt x="0" y="0"/>
                </a:lnTo>
                <a:lnTo>
                  <a:pt x="0" y="1982597"/>
                </a:lnTo>
                <a:lnTo>
                  <a:pt x="2189615" y="1982597"/>
                </a:lnTo>
                <a:lnTo>
                  <a:pt x="218961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486307" y="1023560"/>
            <a:ext cx="13315386" cy="952944"/>
          </a:xfrm>
          <a:prstGeom prst="rect">
            <a:avLst/>
          </a:prstGeom>
        </p:spPr>
        <p:txBody>
          <a:bodyPr anchor="t" rtlCol="false" tIns="0" lIns="0" bIns="0" rIns="0">
            <a:spAutoFit/>
          </a:bodyPr>
          <a:lstStyle/>
          <a:p>
            <a:pPr algn="ctr">
              <a:lnSpc>
                <a:spcPts val="7850"/>
              </a:lnSpc>
            </a:pPr>
            <a:r>
              <a:rPr lang="en-US" sz="5607">
                <a:solidFill>
                  <a:srgbClr val="000000"/>
                </a:solidFill>
                <a:latin typeface="Fredoka"/>
                <a:ea typeface="Fredoka"/>
                <a:cs typeface="Fredoka"/>
                <a:sym typeface="Fredoka"/>
              </a:rPr>
              <a:t>ANALISIS HASIL UJI </a:t>
            </a:r>
          </a:p>
        </p:txBody>
      </p:sp>
      <p:sp>
        <p:nvSpPr>
          <p:cNvPr name="TextBox 14" id="14"/>
          <p:cNvSpPr txBox="true"/>
          <p:nvPr/>
        </p:nvSpPr>
        <p:spPr>
          <a:xfrm rot="0">
            <a:off x="1504712" y="3008462"/>
            <a:ext cx="15278576" cy="5417185"/>
          </a:xfrm>
          <a:prstGeom prst="rect">
            <a:avLst/>
          </a:prstGeom>
        </p:spPr>
        <p:txBody>
          <a:bodyPr anchor="t" rtlCol="false" tIns="0" lIns="0" bIns="0" rIns="0">
            <a:spAutoFit/>
          </a:bodyPr>
          <a:lstStyle/>
          <a:p>
            <a:pPr algn="just">
              <a:lnSpc>
                <a:spcPts val="4340"/>
              </a:lnSpc>
            </a:pPr>
            <a:r>
              <a:rPr lang="en-US" sz="3100">
                <a:solidFill>
                  <a:srgbClr val="000000"/>
                </a:solidFill>
                <a:latin typeface="Nunito"/>
                <a:ea typeface="Nunito"/>
                <a:cs typeface="Nunito"/>
                <a:sym typeface="Nunito"/>
              </a:rPr>
              <a:t>Untuk hasil dependen:</a:t>
            </a:r>
          </a:p>
          <a:p>
            <a:pPr algn="just" marL="669291" indent="-334646" lvl="1">
              <a:lnSpc>
                <a:spcPts val="4340"/>
              </a:lnSpc>
              <a:buFont typeface="Arial"/>
              <a:buChar char="•"/>
            </a:pPr>
            <a:r>
              <a:rPr lang="en-US" sz="3100">
                <a:solidFill>
                  <a:srgbClr val="000000"/>
                </a:solidFill>
                <a:latin typeface="Nunito"/>
                <a:ea typeface="Nunito"/>
                <a:cs typeface="Nunito"/>
                <a:sym typeface="Nunito"/>
              </a:rPr>
              <a:t>Hasil pengujian beragam, mulai dari akurasi yang kecil untuk data test Louis dengan akurasi 20% hingga akurasi yang tinggi untuk data test Faris</a:t>
            </a:r>
          </a:p>
          <a:p>
            <a:pPr algn="just">
              <a:lnSpc>
                <a:spcPts val="4340"/>
              </a:lnSpc>
            </a:pPr>
          </a:p>
          <a:p>
            <a:pPr algn="just">
              <a:lnSpc>
                <a:spcPts val="4340"/>
              </a:lnSpc>
            </a:pPr>
            <a:r>
              <a:rPr lang="en-US" sz="3100">
                <a:solidFill>
                  <a:srgbClr val="000000"/>
                </a:solidFill>
                <a:latin typeface="Nunito"/>
                <a:ea typeface="Nunito"/>
                <a:cs typeface="Nunito"/>
                <a:sym typeface="Nunito"/>
              </a:rPr>
              <a:t>Untuk hasil independen:</a:t>
            </a:r>
          </a:p>
          <a:p>
            <a:pPr algn="just" marL="669291" indent="-334646" lvl="1">
              <a:lnSpc>
                <a:spcPts val="4340"/>
              </a:lnSpc>
              <a:buFont typeface="Arial"/>
              <a:buChar char="•"/>
            </a:pPr>
            <a:r>
              <a:rPr lang="en-US" sz="3100">
                <a:solidFill>
                  <a:srgbClr val="000000"/>
                </a:solidFill>
                <a:latin typeface="Nunito"/>
                <a:ea typeface="Nunito"/>
                <a:cs typeface="Nunito"/>
                <a:sym typeface="Nunito"/>
              </a:rPr>
              <a:t>Akurasi yang didapat beragam, namun tergolong kecil dengan nilai akurasi tertinggi adalah 60% untuk pengetesan data template Faris terhadap data uji Jason</a:t>
            </a:r>
          </a:p>
          <a:p>
            <a:pPr algn="just">
              <a:lnSpc>
                <a:spcPts val="4340"/>
              </a:lnSpc>
            </a:pPr>
          </a:p>
          <a:p>
            <a:pPr algn="just">
              <a:lnSpc>
                <a:spcPts val="4340"/>
              </a:lnSpc>
            </a:pPr>
            <a:r>
              <a:rPr lang="en-US" sz="3100">
                <a:solidFill>
                  <a:srgbClr val="000000"/>
                </a:solidFill>
                <a:latin typeface="Nunito"/>
                <a:ea typeface="Nunito"/>
                <a:cs typeface="Nunito"/>
                <a:sym typeface="Nunito"/>
              </a:rPr>
              <a:t>General:</a:t>
            </a:r>
          </a:p>
          <a:p>
            <a:pPr algn="just" marL="669291" indent="-334646" lvl="1">
              <a:lnSpc>
                <a:spcPts val="4340"/>
              </a:lnSpc>
              <a:buFont typeface="Arial"/>
              <a:buChar char="•"/>
            </a:pPr>
            <a:r>
              <a:rPr lang="en-US" sz="3100">
                <a:solidFill>
                  <a:srgbClr val="000000"/>
                </a:solidFill>
                <a:latin typeface="Nunito"/>
                <a:ea typeface="Nunito"/>
                <a:cs typeface="Nunito"/>
                <a:sym typeface="Nunito"/>
              </a:rPr>
              <a:t>Untuk kesalahan klasifikasi vowel cenderung terjadi pada data vowel “E” dan “U”</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2289494"/>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1470856"/>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489458" y="4245890"/>
            <a:ext cx="6589107" cy="3283498"/>
          </a:xfrm>
          <a:custGeom>
            <a:avLst/>
            <a:gdLst/>
            <a:ahLst/>
            <a:cxnLst/>
            <a:rect r="r" b="b" t="t" l="l"/>
            <a:pathLst>
              <a:path h="3283498" w="6589107">
                <a:moveTo>
                  <a:pt x="0" y="0"/>
                </a:moveTo>
                <a:lnTo>
                  <a:pt x="6589106" y="0"/>
                </a:lnTo>
                <a:lnTo>
                  <a:pt x="6589106" y="3283497"/>
                </a:lnTo>
                <a:lnTo>
                  <a:pt x="0" y="3283497"/>
                </a:lnTo>
                <a:lnTo>
                  <a:pt x="0" y="0"/>
                </a:lnTo>
                <a:close/>
              </a:path>
            </a:pathLst>
          </a:custGeom>
          <a:blipFill>
            <a:blip r:embed="rId6"/>
            <a:stretch>
              <a:fillRect l="0" t="0" r="0" b="0"/>
            </a:stretch>
          </a:blipFill>
        </p:spPr>
      </p:sp>
      <p:sp>
        <p:nvSpPr>
          <p:cNvPr name="TextBox 13" id="13"/>
          <p:cNvSpPr txBox="true"/>
          <p:nvPr/>
        </p:nvSpPr>
        <p:spPr>
          <a:xfrm rot="0">
            <a:off x="2486307" y="1807110"/>
            <a:ext cx="13315386" cy="952944"/>
          </a:xfrm>
          <a:prstGeom prst="rect">
            <a:avLst/>
          </a:prstGeom>
        </p:spPr>
        <p:txBody>
          <a:bodyPr anchor="t" rtlCol="false" tIns="0" lIns="0" bIns="0" rIns="0">
            <a:spAutoFit/>
          </a:bodyPr>
          <a:lstStyle/>
          <a:p>
            <a:pPr algn="ctr">
              <a:lnSpc>
                <a:spcPts val="7850"/>
              </a:lnSpc>
            </a:pPr>
            <a:r>
              <a:rPr lang="en-US" sz="5607">
                <a:solidFill>
                  <a:srgbClr val="000000"/>
                </a:solidFill>
                <a:latin typeface="Fredoka"/>
                <a:ea typeface="Fredoka"/>
                <a:cs typeface="Fredoka"/>
                <a:sym typeface="Fredoka"/>
              </a:rPr>
              <a:t>ANALISIS HASIL UJI </a:t>
            </a:r>
          </a:p>
        </p:txBody>
      </p:sp>
      <p:sp>
        <p:nvSpPr>
          <p:cNvPr name="TextBox 14" id="14"/>
          <p:cNvSpPr txBox="true"/>
          <p:nvPr/>
        </p:nvSpPr>
        <p:spPr>
          <a:xfrm rot="0">
            <a:off x="8410833" y="3417171"/>
            <a:ext cx="8388129" cy="4874260"/>
          </a:xfrm>
          <a:prstGeom prst="rect">
            <a:avLst/>
          </a:prstGeom>
        </p:spPr>
        <p:txBody>
          <a:bodyPr anchor="t" rtlCol="false" tIns="0" lIns="0" bIns="0" rIns="0">
            <a:spAutoFit/>
          </a:bodyPr>
          <a:lstStyle/>
          <a:p>
            <a:pPr algn="just" marL="669291" indent="-334646" lvl="1">
              <a:lnSpc>
                <a:spcPts val="4340"/>
              </a:lnSpc>
              <a:buFont typeface="Arial"/>
              <a:buChar char="•"/>
            </a:pPr>
            <a:r>
              <a:rPr lang="en-US" sz="3100">
                <a:solidFill>
                  <a:srgbClr val="000000"/>
                </a:solidFill>
                <a:latin typeface="Nunito"/>
                <a:ea typeface="Nunito"/>
                <a:cs typeface="Nunito"/>
                <a:sym typeface="Nunito"/>
              </a:rPr>
              <a:t>Bedasarkan gambar di samping, bisa dilihat bahwa gelombang untuk setiap vowels hampir mirip namun terdapat variasi yang membedakannya</a:t>
            </a:r>
          </a:p>
          <a:p>
            <a:pPr algn="just" marL="669291" indent="-334646" lvl="1">
              <a:lnSpc>
                <a:spcPts val="4340"/>
              </a:lnSpc>
              <a:buFont typeface="Arial"/>
              <a:buChar char="•"/>
            </a:pPr>
            <a:r>
              <a:rPr lang="en-US" sz="3100">
                <a:solidFill>
                  <a:srgbClr val="000000"/>
                </a:solidFill>
                <a:latin typeface="Nunito"/>
                <a:ea typeface="Nunito"/>
                <a:cs typeface="Nunito"/>
                <a:sym typeface="Nunito"/>
              </a:rPr>
              <a:t>Perbedaan pengucapan juga akan berpengaruh pada hasil yang didapat, sehingga sering kali didapat distance terkecil  malah untuk vowel yang berbeda dengan aslinya</a:t>
            </a:r>
          </a:p>
        </p:txBody>
      </p:sp>
      <p:sp>
        <p:nvSpPr>
          <p:cNvPr name="Freeform 15" id="15"/>
          <p:cNvSpPr/>
          <p:nvPr/>
        </p:nvSpPr>
        <p:spPr>
          <a:xfrm flipH="true" flipV="false" rot="0">
            <a:off x="16783288" y="8304403"/>
            <a:ext cx="2189615" cy="1982597"/>
          </a:xfrm>
          <a:custGeom>
            <a:avLst/>
            <a:gdLst/>
            <a:ahLst/>
            <a:cxnLst/>
            <a:rect r="r" b="b" t="t" l="l"/>
            <a:pathLst>
              <a:path h="1982597" w="2189615">
                <a:moveTo>
                  <a:pt x="2189615" y="0"/>
                </a:moveTo>
                <a:lnTo>
                  <a:pt x="0" y="0"/>
                </a:lnTo>
                <a:lnTo>
                  <a:pt x="0" y="1982597"/>
                </a:lnTo>
                <a:lnTo>
                  <a:pt x="2189615" y="1982597"/>
                </a:lnTo>
                <a:lnTo>
                  <a:pt x="2189615"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2289494"/>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1470856"/>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141144" y="3675590"/>
            <a:ext cx="2875937" cy="3079184"/>
          </a:xfrm>
          <a:custGeom>
            <a:avLst/>
            <a:gdLst/>
            <a:ahLst/>
            <a:cxnLst/>
            <a:rect r="r" b="b" t="t" l="l"/>
            <a:pathLst>
              <a:path h="3079184" w="2875937">
                <a:moveTo>
                  <a:pt x="0" y="0"/>
                </a:moveTo>
                <a:lnTo>
                  <a:pt x="2875937" y="0"/>
                </a:lnTo>
                <a:lnTo>
                  <a:pt x="2875937" y="3079183"/>
                </a:lnTo>
                <a:lnTo>
                  <a:pt x="0" y="3079183"/>
                </a:lnTo>
                <a:lnTo>
                  <a:pt x="0" y="0"/>
                </a:lnTo>
                <a:close/>
              </a:path>
            </a:pathLst>
          </a:custGeom>
          <a:blipFill>
            <a:blip r:embed="rId6"/>
            <a:stretch>
              <a:fillRect l="0" t="0" r="0" b="0"/>
            </a:stretch>
          </a:blipFill>
        </p:spPr>
      </p:sp>
      <p:sp>
        <p:nvSpPr>
          <p:cNvPr name="Freeform 13" id="13"/>
          <p:cNvSpPr/>
          <p:nvPr/>
        </p:nvSpPr>
        <p:spPr>
          <a:xfrm flipH="false" flipV="false" rot="0">
            <a:off x="4017081" y="3675590"/>
            <a:ext cx="2875937" cy="3079184"/>
          </a:xfrm>
          <a:custGeom>
            <a:avLst/>
            <a:gdLst/>
            <a:ahLst/>
            <a:cxnLst/>
            <a:rect r="r" b="b" t="t" l="l"/>
            <a:pathLst>
              <a:path h="3079184" w="2875937">
                <a:moveTo>
                  <a:pt x="0" y="0"/>
                </a:moveTo>
                <a:lnTo>
                  <a:pt x="2875938" y="0"/>
                </a:lnTo>
                <a:lnTo>
                  <a:pt x="2875938" y="3079183"/>
                </a:lnTo>
                <a:lnTo>
                  <a:pt x="0" y="3079183"/>
                </a:lnTo>
                <a:lnTo>
                  <a:pt x="0" y="0"/>
                </a:lnTo>
                <a:close/>
              </a:path>
            </a:pathLst>
          </a:custGeom>
          <a:blipFill>
            <a:blip r:embed="rId7"/>
            <a:stretch>
              <a:fillRect l="0" t="0" r="0" b="0"/>
            </a:stretch>
          </a:blipFill>
        </p:spPr>
      </p:sp>
      <p:sp>
        <p:nvSpPr>
          <p:cNvPr name="TextBox 14" id="14"/>
          <p:cNvSpPr txBox="true"/>
          <p:nvPr/>
        </p:nvSpPr>
        <p:spPr>
          <a:xfrm rot="0">
            <a:off x="6893019" y="3555083"/>
            <a:ext cx="9905944" cy="4736347"/>
          </a:xfrm>
          <a:prstGeom prst="rect">
            <a:avLst/>
          </a:prstGeom>
        </p:spPr>
        <p:txBody>
          <a:bodyPr anchor="t" rtlCol="false" tIns="0" lIns="0" bIns="0" rIns="0">
            <a:spAutoFit/>
          </a:bodyPr>
          <a:lstStyle/>
          <a:p>
            <a:pPr algn="just" marL="651418" indent="-325709" lvl="1">
              <a:lnSpc>
                <a:spcPts val="4224"/>
              </a:lnSpc>
              <a:buFont typeface="Arial"/>
              <a:buChar char="•"/>
            </a:pPr>
            <a:r>
              <a:rPr lang="en-US" sz="3017">
                <a:solidFill>
                  <a:srgbClr val="000000"/>
                </a:solidFill>
                <a:latin typeface="Nunito"/>
                <a:ea typeface="Nunito"/>
                <a:cs typeface="Nunito"/>
                <a:sym typeface="Nunito"/>
              </a:rPr>
              <a:t>Berdasarkan gambar disamping, dapat diamati bahwa durasi dari template audio yang diujikan cukup panjang sehingga dapat dioptimasi dengan hanya mengambil bagian bergelombang (tidak hening).</a:t>
            </a:r>
          </a:p>
          <a:p>
            <a:pPr algn="just" marL="651418" indent="-325709" lvl="1">
              <a:lnSpc>
                <a:spcPts val="4224"/>
              </a:lnSpc>
              <a:buFont typeface="Arial"/>
              <a:buChar char="•"/>
            </a:pPr>
            <a:r>
              <a:rPr lang="en-US" sz="3017">
                <a:solidFill>
                  <a:srgbClr val="000000"/>
                </a:solidFill>
                <a:latin typeface="Nunito"/>
                <a:ea typeface="Nunito"/>
                <a:cs typeface="Nunito"/>
                <a:sym typeface="Nunito"/>
              </a:rPr>
              <a:t>Jarak hasil pengujian terhadap orang sama lebih pendek dibandingkan dengan pengujian terhadap orang berbeda.</a:t>
            </a:r>
          </a:p>
          <a:p>
            <a:pPr algn="just" marL="651418" indent="-325709" lvl="1">
              <a:lnSpc>
                <a:spcPts val="4224"/>
              </a:lnSpc>
              <a:buFont typeface="Arial"/>
              <a:buChar char="•"/>
            </a:pPr>
            <a:r>
              <a:rPr lang="en-US" sz="3017">
                <a:solidFill>
                  <a:srgbClr val="000000"/>
                </a:solidFill>
                <a:latin typeface="Nunito"/>
                <a:ea typeface="Nunito"/>
                <a:cs typeface="Nunito"/>
                <a:sym typeface="Nunito"/>
              </a:rPr>
              <a:t>Penggunaan device dalam perekaman audio mempengaruhi jarak.</a:t>
            </a:r>
          </a:p>
        </p:txBody>
      </p:sp>
      <p:sp>
        <p:nvSpPr>
          <p:cNvPr name="TextBox 15" id="15"/>
          <p:cNvSpPr txBox="true"/>
          <p:nvPr/>
        </p:nvSpPr>
        <p:spPr>
          <a:xfrm rot="0">
            <a:off x="4543721" y="168842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KESIMPULAN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2324581"/>
            <a:ext cx="16230600" cy="6382179"/>
            <a:chOff x="0" y="0"/>
            <a:chExt cx="4274726" cy="1680903"/>
          </a:xfrm>
        </p:grpSpPr>
        <p:sp>
          <p:nvSpPr>
            <p:cNvPr name="Freeform 6" id="6"/>
            <p:cNvSpPr/>
            <p:nvPr/>
          </p:nvSpPr>
          <p:spPr>
            <a:xfrm flipH="false" flipV="false" rot="0">
              <a:off x="0" y="0"/>
              <a:ext cx="4274726" cy="1680903"/>
            </a:xfrm>
            <a:custGeom>
              <a:avLst/>
              <a:gdLst/>
              <a:ahLst/>
              <a:cxnLst/>
              <a:rect r="r" b="b" t="t" l="l"/>
              <a:pathLst>
                <a:path h="1680903" w="4274726">
                  <a:moveTo>
                    <a:pt x="0" y="0"/>
                  </a:moveTo>
                  <a:lnTo>
                    <a:pt x="4274726" y="0"/>
                  </a:lnTo>
                  <a:lnTo>
                    <a:pt x="4274726" y="1680903"/>
                  </a:lnTo>
                  <a:lnTo>
                    <a:pt x="0" y="1680903"/>
                  </a:lnTo>
                  <a:close/>
                </a:path>
              </a:pathLst>
            </a:custGeom>
            <a:solidFill>
              <a:srgbClr val="F1F2F2"/>
            </a:solidFill>
          </p:spPr>
        </p:sp>
        <p:sp>
          <p:nvSpPr>
            <p:cNvPr name="TextBox 7" id="7"/>
            <p:cNvSpPr txBox="true"/>
            <p:nvPr/>
          </p:nvSpPr>
          <p:spPr>
            <a:xfrm>
              <a:off x="0" y="-38100"/>
              <a:ext cx="4274726" cy="171900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96667" y="1286797"/>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4272999" y="1505943"/>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name="TextBox 11" id="11"/>
            <p:cNvSpPr txBox="true"/>
            <p:nvPr/>
          </p:nvSpPr>
          <p:spPr>
            <a:xfrm>
              <a:off x="0" y="-38100"/>
              <a:ext cx="2565795"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745876" y="3854720"/>
            <a:ext cx="12720924" cy="2165032"/>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u="sng">
                <a:solidFill>
                  <a:srgbClr val="000000"/>
                </a:solidFill>
                <a:latin typeface="Nunito Bold"/>
                <a:ea typeface="Nunito Bold"/>
                <a:cs typeface="Nunito Bold"/>
                <a:sym typeface="Nunito Bold"/>
              </a:rPr>
              <a:t>https://python-speech-features.readthedocs.io/en/latest/ </a:t>
            </a:r>
          </a:p>
          <a:p>
            <a:pPr algn="l" marL="647702" indent="-323851" lvl="1">
              <a:lnSpc>
                <a:spcPts val="4200"/>
              </a:lnSpc>
              <a:buFont typeface="Arial"/>
              <a:buChar char="•"/>
            </a:pPr>
            <a:r>
              <a:rPr lang="en-US" b="true" sz="3000" u="sng">
                <a:solidFill>
                  <a:srgbClr val="000000"/>
                </a:solidFill>
                <a:latin typeface="Nunito Bold"/>
                <a:ea typeface="Nunito Bold"/>
                <a:cs typeface="Nunito Bold"/>
                <a:sym typeface="Nunito Bold"/>
              </a:rPr>
              <a:t>https://www.geeksforgeeks.org/dynamic-time-warping-dtw-in-time-series/</a:t>
            </a:r>
          </a:p>
          <a:p>
            <a:pPr algn="l" marL="647702" indent="-323851" lvl="1">
              <a:lnSpc>
                <a:spcPts val="4200"/>
              </a:lnSpc>
              <a:buFont typeface="Arial"/>
              <a:buChar char="•"/>
            </a:pPr>
            <a:r>
              <a:rPr lang="en-US" b="true" sz="3000" u="sng">
                <a:solidFill>
                  <a:srgbClr val="000000"/>
                </a:solidFill>
                <a:latin typeface="Nunito Bold"/>
                <a:ea typeface="Nunito Bold"/>
                <a:cs typeface="Nunito Bold"/>
                <a:sym typeface="Nunito Bold"/>
              </a:rPr>
              <a:t>https://www.youtube.com/watch?v=X6phfLqN5pY</a:t>
            </a:r>
          </a:p>
        </p:txBody>
      </p:sp>
      <p:sp>
        <p:nvSpPr>
          <p:cNvPr name="TextBox 14" id="14"/>
          <p:cNvSpPr txBox="true"/>
          <p:nvPr/>
        </p:nvSpPr>
        <p:spPr>
          <a:xfrm rot="0">
            <a:off x="4543721" y="1723513"/>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REFERENSI</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96667" y="1286797"/>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2324581"/>
            <a:ext cx="16230600" cy="6382179"/>
            <a:chOff x="0" y="0"/>
            <a:chExt cx="4274726" cy="1680903"/>
          </a:xfrm>
        </p:grpSpPr>
        <p:sp>
          <p:nvSpPr>
            <p:cNvPr name="Freeform 7" id="7"/>
            <p:cNvSpPr/>
            <p:nvPr/>
          </p:nvSpPr>
          <p:spPr>
            <a:xfrm flipH="false" flipV="false" rot="0">
              <a:off x="0" y="0"/>
              <a:ext cx="4274726" cy="1680903"/>
            </a:xfrm>
            <a:custGeom>
              <a:avLst/>
              <a:gdLst/>
              <a:ahLst/>
              <a:cxnLst/>
              <a:rect r="r" b="b" t="t" l="l"/>
              <a:pathLst>
                <a:path h="1680903" w="4274726">
                  <a:moveTo>
                    <a:pt x="0" y="0"/>
                  </a:moveTo>
                  <a:lnTo>
                    <a:pt x="4274726" y="0"/>
                  </a:lnTo>
                  <a:lnTo>
                    <a:pt x="4274726" y="1680903"/>
                  </a:lnTo>
                  <a:lnTo>
                    <a:pt x="0" y="1680903"/>
                  </a:lnTo>
                  <a:close/>
                </a:path>
              </a:pathLst>
            </a:custGeom>
            <a:solidFill>
              <a:srgbClr val="F1F2F2"/>
            </a:solidFill>
          </p:spPr>
        </p:sp>
        <p:sp>
          <p:nvSpPr>
            <p:cNvPr name="TextBox 8" id="8"/>
            <p:cNvSpPr txBox="true"/>
            <p:nvPr/>
          </p:nvSpPr>
          <p:spPr>
            <a:xfrm>
              <a:off x="0" y="-38100"/>
              <a:ext cx="4274726" cy="171900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272999" y="1505943"/>
            <a:ext cx="9742003" cy="1730229"/>
            <a:chOff x="0" y="0"/>
            <a:chExt cx="2565795" cy="455698"/>
          </a:xfrm>
        </p:grpSpPr>
        <p:sp>
          <p:nvSpPr>
            <p:cNvPr name="Freeform 10" id="10"/>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name="TextBox 11" id="11"/>
            <p:cNvSpPr txBox="true"/>
            <p:nvPr/>
          </p:nvSpPr>
          <p:spPr>
            <a:xfrm>
              <a:off x="0" y="-38100"/>
              <a:ext cx="2565795"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246042" y="4417453"/>
            <a:ext cx="12720924" cy="587375"/>
          </a:xfrm>
          <a:prstGeom prst="rect">
            <a:avLst/>
          </a:prstGeom>
        </p:spPr>
        <p:txBody>
          <a:bodyPr anchor="t" rtlCol="false" tIns="0" lIns="0" bIns="0" rIns="0">
            <a:spAutoFit/>
          </a:bodyPr>
          <a:lstStyle/>
          <a:p>
            <a:pPr algn="l">
              <a:lnSpc>
                <a:spcPts val="4899"/>
              </a:lnSpc>
            </a:pPr>
            <a:r>
              <a:rPr lang="en-US" b="true" sz="3499" u="sng">
                <a:solidFill>
                  <a:srgbClr val="38B6FF"/>
                </a:solidFill>
                <a:latin typeface="Nunito Bold"/>
                <a:ea typeface="Nunito Bold"/>
                <a:cs typeface="Nunito Bold"/>
                <a:sym typeface="Nunito Bold"/>
                <a:hlinkClick r:id="rId8" tooltip="https://github.com/jasonrivalino/IF4071_DTW.git"/>
              </a:rPr>
              <a:t>https://github.com/jasonrivalino/IF4071_DTW.git</a:t>
            </a:r>
          </a:p>
        </p:txBody>
      </p:sp>
      <p:sp>
        <p:nvSpPr>
          <p:cNvPr name="TextBox 14" id="14"/>
          <p:cNvSpPr txBox="true"/>
          <p:nvPr/>
        </p:nvSpPr>
        <p:spPr>
          <a:xfrm rot="0">
            <a:off x="4543721" y="1723513"/>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LAMPIRAN</a:t>
            </a:r>
          </a:p>
        </p:txBody>
      </p:sp>
      <p:sp>
        <p:nvSpPr>
          <p:cNvPr name="TextBox 15" id="15"/>
          <p:cNvSpPr txBox="true"/>
          <p:nvPr/>
        </p:nvSpPr>
        <p:spPr>
          <a:xfrm rot="0">
            <a:off x="2246042" y="3828173"/>
            <a:ext cx="6580227"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a:ea typeface="Fredoka"/>
                <a:cs typeface="Fredoka"/>
                <a:sym typeface="Fredoka"/>
              </a:rPr>
              <a:t>LINK GITHUB</a:t>
            </a:r>
          </a:p>
        </p:txBody>
      </p:sp>
      <p:sp>
        <p:nvSpPr>
          <p:cNvPr name="Freeform 16" id="16"/>
          <p:cNvSpPr/>
          <p:nvPr/>
        </p:nvSpPr>
        <p:spPr>
          <a:xfrm flipH="false" flipV="false" rot="0">
            <a:off x="1672742" y="3986997"/>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1672742" y="5417955"/>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8" id="18"/>
          <p:cNvSpPr txBox="true"/>
          <p:nvPr/>
        </p:nvSpPr>
        <p:spPr>
          <a:xfrm rot="0">
            <a:off x="2246042" y="5259130"/>
            <a:ext cx="9149224"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a:ea typeface="Fredoka"/>
                <a:cs typeface="Fredoka"/>
                <a:sym typeface="Fredoka"/>
              </a:rPr>
              <a:t>LINK SPREADSHEET HASIL PENGUJIAN</a:t>
            </a:r>
          </a:p>
        </p:txBody>
      </p:sp>
      <p:sp>
        <p:nvSpPr>
          <p:cNvPr name="TextBox 19" id="19"/>
          <p:cNvSpPr txBox="true"/>
          <p:nvPr/>
        </p:nvSpPr>
        <p:spPr>
          <a:xfrm rot="0">
            <a:off x="2246042" y="5848410"/>
            <a:ext cx="12720924" cy="1206500"/>
          </a:xfrm>
          <a:prstGeom prst="rect">
            <a:avLst/>
          </a:prstGeom>
        </p:spPr>
        <p:txBody>
          <a:bodyPr anchor="t" rtlCol="false" tIns="0" lIns="0" bIns="0" rIns="0">
            <a:spAutoFit/>
          </a:bodyPr>
          <a:lstStyle/>
          <a:p>
            <a:pPr algn="l">
              <a:lnSpc>
                <a:spcPts val="4899"/>
              </a:lnSpc>
            </a:pPr>
            <a:r>
              <a:rPr lang="en-US" b="true" sz="3499" u="sng">
                <a:solidFill>
                  <a:srgbClr val="38B6FF"/>
                </a:solidFill>
                <a:latin typeface="Nunito Bold"/>
                <a:ea typeface="Nunito Bold"/>
                <a:cs typeface="Nunito Bold"/>
                <a:sym typeface="Nunito Bold"/>
                <a:hlinkClick r:id="rId11" tooltip="https://docs.google.com/spreadsheets/d/1MiiCBvYBRKWpxiEW73g4gpe85_wZs6FGlKlDpAVIFw8/edit?usp=sharing"/>
              </a:rPr>
              <a:t>https://docs.google.com/spreadsheets/d/1MiiCBvYBRKWpxiEW73g4gpe85_wZs6FGlKlDpAVIFw8/edit?usp=sharing</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2076251" y="3672362"/>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9473" y="4142133"/>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a:ea typeface="Fredoka"/>
                <a:cs typeface="Fredoka"/>
                <a:sym typeface="Fredoka"/>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3767780"/>
            <a:ext cx="15383753" cy="5490520"/>
            <a:chOff x="0" y="0"/>
            <a:chExt cx="4051688" cy="1446063"/>
          </a:xfrm>
        </p:grpSpPr>
        <p:sp>
          <p:nvSpPr>
            <p:cNvPr name="Freeform 6" id="6"/>
            <p:cNvSpPr/>
            <p:nvPr/>
          </p:nvSpPr>
          <p:spPr>
            <a:xfrm flipH="false" flipV="false" rot="0">
              <a:off x="0" y="0"/>
              <a:ext cx="4051688" cy="1446063"/>
            </a:xfrm>
            <a:custGeom>
              <a:avLst/>
              <a:gdLst/>
              <a:ahLst/>
              <a:cxnLst/>
              <a:rect r="r" b="b" t="t" l="l"/>
              <a:pathLst>
                <a:path h="1446063" w="4051688">
                  <a:moveTo>
                    <a:pt x="0" y="0"/>
                  </a:moveTo>
                  <a:lnTo>
                    <a:pt x="4051688" y="0"/>
                  </a:lnTo>
                  <a:lnTo>
                    <a:pt x="4051688" y="1446063"/>
                  </a:lnTo>
                  <a:lnTo>
                    <a:pt x="0" y="1446063"/>
                  </a:lnTo>
                  <a:close/>
                </a:path>
              </a:pathLst>
            </a:custGeom>
            <a:solidFill>
              <a:srgbClr val="F1F2F2"/>
            </a:solidFill>
          </p:spPr>
        </p:sp>
        <p:sp>
          <p:nvSpPr>
            <p:cNvPr name="TextBox 7" id="7"/>
            <p:cNvSpPr txBox="true"/>
            <p:nvPr/>
          </p:nvSpPr>
          <p:spPr>
            <a:xfrm>
              <a:off x="0" y="-38100"/>
              <a:ext cx="4051688" cy="148416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560913" y="1028700"/>
            <a:ext cx="11166173" cy="2219561"/>
            <a:chOff x="0" y="0"/>
            <a:chExt cx="2940885" cy="584576"/>
          </a:xfrm>
        </p:grpSpPr>
        <p:sp>
          <p:nvSpPr>
            <p:cNvPr name="Freeform 9" id="9"/>
            <p:cNvSpPr/>
            <p:nvPr/>
          </p:nvSpPr>
          <p:spPr>
            <a:xfrm flipH="false" flipV="false" rot="0">
              <a:off x="0" y="0"/>
              <a:ext cx="2940885" cy="584576"/>
            </a:xfrm>
            <a:custGeom>
              <a:avLst/>
              <a:gdLst/>
              <a:ahLst/>
              <a:cxnLst/>
              <a:rect r="r" b="b" t="t" l="l"/>
              <a:pathLst>
                <a:path h="584576" w="2940885">
                  <a:moveTo>
                    <a:pt x="0" y="0"/>
                  </a:moveTo>
                  <a:lnTo>
                    <a:pt x="2940885" y="0"/>
                  </a:lnTo>
                  <a:lnTo>
                    <a:pt x="2940885" y="584576"/>
                  </a:lnTo>
                  <a:lnTo>
                    <a:pt x="0" y="584576"/>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940885" cy="622676"/>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4543721" y="1149541"/>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ALUR METODOLOGI</a:t>
            </a:r>
          </a:p>
        </p:txBody>
      </p:sp>
      <p:sp>
        <p:nvSpPr>
          <p:cNvPr name="TextBox 13" id="13"/>
          <p:cNvSpPr txBox="true"/>
          <p:nvPr/>
        </p:nvSpPr>
        <p:spPr>
          <a:xfrm rot="0">
            <a:off x="4056476" y="2269877"/>
            <a:ext cx="10175048"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a:ea typeface="Fredoka"/>
                <a:cs typeface="Fredoka"/>
                <a:sym typeface="Fredoka"/>
              </a:rPr>
              <a:t>PENCARIAN DISTANCE UNTUK TIAP AUDIO</a:t>
            </a:r>
          </a:p>
        </p:txBody>
      </p:sp>
      <p:sp>
        <p:nvSpPr>
          <p:cNvPr name="Freeform 14" id="14"/>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893953" y="4262600"/>
            <a:ext cx="14500095" cy="4443730"/>
          </a:xfrm>
          <a:prstGeom prst="rect">
            <a:avLst/>
          </a:prstGeom>
        </p:spPr>
        <p:txBody>
          <a:bodyPr anchor="t" rtlCol="false" tIns="0" lIns="0" bIns="0" rIns="0">
            <a:spAutoFit/>
          </a:bodyPr>
          <a:lstStyle/>
          <a:p>
            <a:pPr algn="l">
              <a:lnSpc>
                <a:spcPts val="3920"/>
              </a:lnSpc>
            </a:pPr>
            <a:r>
              <a:rPr lang="en-US" sz="2800">
                <a:solidFill>
                  <a:srgbClr val="000000"/>
                </a:solidFill>
                <a:latin typeface="Nunito"/>
                <a:ea typeface="Nunito"/>
                <a:cs typeface="Nunito"/>
                <a:sym typeface="Nunito"/>
              </a:rPr>
              <a:t>1. Melakukan pemilihan terhadap sumber audio template dan audio test</a:t>
            </a:r>
          </a:p>
          <a:p>
            <a:pPr algn="l">
              <a:lnSpc>
                <a:spcPts val="3920"/>
              </a:lnSpc>
            </a:pPr>
            <a:r>
              <a:rPr lang="en-US" sz="2800">
                <a:solidFill>
                  <a:srgbClr val="000000"/>
                </a:solidFill>
                <a:latin typeface="Nunito"/>
                <a:ea typeface="Nunito"/>
                <a:cs typeface="Nunito"/>
                <a:sym typeface="Nunito"/>
              </a:rPr>
              <a:t>2. Memproses ekstraksi suara untuk tiap audio dalam folder yang dipilih dengan fungsi ekstraksi MFCC 39 dimensi</a:t>
            </a:r>
          </a:p>
          <a:p>
            <a:pPr algn="l">
              <a:lnSpc>
                <a:spcPts val="3920"/>
              </a:lnSpc>
            </a:pPr>
            <a:r>
              <a:rPr lang="en-US" sz="2800">
                <a:solidFill>
                  <a:srgbClr val="000000"/>
                </a:solidFill>
                <a:latin typeface="Nunito"/>
                <a:ea typeface="Nunito"/>
                <a:cs typeface="Nunito"/>
                <a:sym typeface="Nunito"/>
              </a:rPr>
              <a:t>3. Melakukan perhitungan jarak (distance) untuk membandingkan audio template dengan audio test pada huruf yang sama dengan fungsi DTW</a:t>
            </a:r>
          </a:p>
          <a:p>
            <a:pPr algn="l">
              <a:lnSpc>
                <a:spcPts val="3920"/>
              </a:lnSpc>
            </a:pPr>
            <a:r>
              <a:rPr lang="en-US" sz="2800">
                <a:solidFill>
                  <a:srgbClr val="000000"/>
                </a:solidFill>
                <a:latin typeface="Nunito"/>
                <a:ea typeface="Nunito"/>
                <a:cs typeface="Nunito"/>
                <a:sym typeface="Nunito"/>
              </a:rPr>
              <a:t>4. Sorting terhadap hasil perbandingan distance berdasarkan jarak terkecil hingga jarak terbesar</a:t>
            </a:r>
          </a:p>
          <a:p>
            <a:pPr algn="l">
              <a:lnSpc>
                <a:spcPts val="3920"/>
              </a:lnSpc>
            </a:pPr>
            <a:r>
              <a:rPr lang="en-US" sz="2800">
                <a:solidFill>
                  <a:srgbClr val="000000"/>
                </a:solidFill>
                <a:latin typeface="Nunito"/>
                <a:ea typeface="Nunito"/>
                <a:cs typeface="Nunito"/>
                <a:sym typeface="Nunito"/>
              </a:rPr>
              <a:t>5. Menghitung rata-rata hasil perbandingan untuk setiap huruf mulai dari A hingga O</a:t>
            </a:r>
          </a:p>
          <a:p>
            <a:pPr algn="l">
              <a:lnSpc>
                <a:spcPts val="3920"/>
              </a:lnSpc>
            </a:pPr>
            <a:r>
              <a:rPr lang="en-US" sz="2800">
                <a:solidFill>
                  <a:srgbClr val="000000"/>
                </a:solidFill>
                <a:latin typeface="Nunito"/>
                <a:ea typeface="Nunito"/>
                <a:cs typeface="Nunito"/>
                <a:sym typeface="Nunito"/>
              </a:rPr>
              <a:t>6. Menghitung rata-rata keseluruhan berdasarkan setiap hasil perbandingan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3767780"/>
            <a:ext cx="15383753" cy="5490520"/>
            <a:chOff x="0" y="0"/>
            <a:chExt cx="4051688" cy="1446063"/>
          </a:xfrm>
        </p:grpSpPr>
        <p:sp>
          <p:nvSpPr>
            <p:cNvPr name="Freeform 6" id="6"/>
            <p:cNvSpPr/>
            <p:nvPr/>
          </p:nvSpPr>
          <p:spPr>
            <a:xfrm flipH="false" flipV="false" rot="0">
              <a:off x="0" y="0"/>
              <a:ext cx="4051688" cy="1446063"/>
            </a:xfrm>
            <a:custGeom>
              <a:avLst/>
              <a:gdLst/>
              <a:ahLst/>
              <a:cxnLst/>
              <a:rect r="r" b="b" t="t" l="l"/>
              <a:pathLst>
                <a:path h="1446063" w="4051688">
                  <a:moveTo>
                    <a:pt x="0" y="0"/>
                  </a:moveTo>
                  <a:lnTo>
                    <a:pt x="4051688" y="0"/>
                  </a:lnTo>
                  <a:lnTo>
                    <a:pt x="4051688" y="1446063"/>
                  </a:lnTo>
                  <a:lnTo>
                    <a:pt x="0" y="1446063"/>
                  </a:lnTo>
                  <a:close/>
                </a:path>
              </a:pathLst>
            </a:custGeom>
            <a:solidFill>
              <a:srgbClr val="F1F2F2"/>
            </a:solidFill>
          </p:spPr>
        </p:sp>
        <p:sp>
          <p:nvSpPr>
            <p:cNvPr name="TextBox 7" id="7"/>
            <p:cNvSpPr txBox="true"/>
            <p:nvPr/>
          </p:nvSpPr>
          <p:spPr>
            <a:xfrm>
              <a:off x="0" y="-38100"/>
              <a:ext cx="4051688" cy="148416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560913" y="1028700"/>
            <a:ext cx="11166173" cy="2219561"/>
            <a:chOff x="0" y="0"/>
            <a:chExt cx="2940885" cy="584576"/>
          </a:xfrm>
        </p:grpSpPr>
        <p:sp>
          <p:nvSpPr>
            <p:cNvPr name="Freeform 9" id="9"/>
            <p:cNvSpPr/>
            <p:nvPr/>
          </p:nvSpPr>
          <p:spPr>
            <a:xfrm flipH="false" flipV="false" rot="0">
              <a:off x="0" y="0"/>
              <a:ext cx="2940885" cy="584576"/>
            </a:xfrm>
            <a:custGeom>
              <a:avLst/>
              <a:gdLst/>
              <a:ahLst/>
              <a:cxnLst/>
              <a:rect r="r" b="b" t="t" l="l"/>
              <a:pathLst>
                <a:path h="584576" w="2940885">
                  <a:moveTo>
                    <a:pt x="0" y="0"/>
                  </a:moveTo>
                  <a:lnTo>
                    <a:pt x="2940885" y="0"/>
                  </a:lnTo>
                  <a:lnTo>
                    <a:pt x="2940885" y="584576"/>
                  </a:lnTo>
                  <a:lnTo>
                    <a:pt x="0" y="584576"/>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940885" cy="622676"/>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4543721" y="1149541"/>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ALUR METODOLOGI</a:t>
            </a:r>
          </a:p>
        </p:txBody>
      </p:sp>
      <p:sp>
        <p:nvSpPr>
          <p:cNvPr name="TextBox 13" id="13"/>
          <p:cNvSpPr txBox="true"/>
          <p:nvPr/>
        </p:nvSpPr>
        <p:spPr>
          <a:xfrm rot="0">
            <a:off x="4056476" y="2269877"/>
            <a:ext cx="10175048" cy="646430"/>
          </a:xfrm>
          <a:prstGeom prst="rect">
            <a:avLst/>
          </a:prstGeom>
        </p:spPr>
        <p:txBody>
          <a:bodyPr anchor="t" rtlCol="false" tIns="0" lIns="0" bIns="0" rIns="0">
            <a:spAutoFit/>
          </a:bodyPr>
          <a:lstStyle/>
          <a:p>
            <a:pPr algn="l">
              <a:lnSpc>
                <a:spcPts val="5320"/>
              </a:lnSpc>
            </a:pPr>
            <a:r>
              <a:rPr lang="en-US" sz="3800">
                <a:solidFill>
                  <a:srgbClr val="000000"/>
                </a:solidFill>
                <a:latin typeface="Fredoka"/>
                <a:ea typeface="Fredoka"/>
                <a:cs typeface="Fredoka"/>
                <a:sym typeface="Fredoka"/>
              </a:rPr>
              <a:t>PENCARIAN AKURASI KECOCOKAN SUARA</a:t>
            </a:r>
          </a:p>
        </p:txBody>
      </p:sp>
      <p:sp>
        <p:nvSpPr>
          <p:cNvPr name="Freeform 14" id="14"/>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893953" y="4212435"/>
            <a:ext cx="14500095" cy="4553585"/>
          </a:xfrm>
          <a:prstGeom prst="rect">
            <a:avLst/>
          </a:prstGeom>
        </p:spPr>
        <p:txBody>
          <a:bodyPr anchor="t" rtlCol="false" tIns="0" lIns="0" bIns="0" rIns="0">
            <a:spAutoFit/>
          </a:bodyPr>
          <a:lstStyle/>
          <a:p>
            <a:pPr algn="l">
              <a:lnSpc>
                <a:spcPts val="3640"/>
              </a:lnSpc>
            </a:pPr>
            <a:r>
              <a:rPr lang="en-US" sz="2600">
                <a:solidFill>
                  <a:srgbClr val="000000"/>
                </a:solidFill>
                <a:latin typeface="Nunito"/>
                <a:ea typeface="Nunito"/>
                <a:cs typeface="Nunito"/>
                <a:sym typeface="Nunito"/>
              </a:rPr>
              <a:t>1. Melakukan pemilihan terhadap sumber audio template dan audio test</a:t>
            </a:r>
          </a:p>
          <a:p>
            <a:pPr algn="l">
              <a:lnSpc>
                <a:spcPts val="3640"/>
              </a:lnSpc>
            </a:pPr>
            <a:r>
              <a:rPr lang="en-US" sz="2600">
                <a:solidFill>
                  <a:srgbClr val="000000"/>
                </a:solidFill>
                <a:latin typeface="Nunito"/>
                <a:ea typeface="Nunito"/>
                <a:cs typeface="Nunito"/>
                <a:sym typeface="Nunito"/>
              </a:rPr>
              <a:t>2. Memproses ekstraksi suara untuk tiap audio dalam folder yang dipilih dengan fungsi ekstraksi MFCC 39 dimensi</a:t>
            </a:r>
          </a:p>
          <a:p>
            <a:pPr algn="l">
              <a:lnSpc>
                <a:spcPts val="3640"/>
              </a:lnSpc>
            </a:pPr>
            <a:r>
              <a:rPr lang="en-US" sz="2600">
                <a:solidFill>
                  <a:srgbClr val="000000"/>
                </a:solidFill>
                <a:latin typeface="Nunito"/>
                <a:ea typeface="Nunito"/>
                <a:cs typeface="Nunito"/>
                <a:sym typeface="Nunito"/>
              </a:rPr>
              <a:t>3. Melakukan perhitungan jarak (distance) untuk membandingkan audio template dengan audio test untuk seluruh huruf dengan fungsi DTW</a:t>
            </a:r>
          </a:p>
          <a:p>
            <a:pPr algn="l">
              <a:lnSpc>
                <a:spcPts val="3640"/>
              </a:lnSpc>
            </a:pPr>
            <a:r>
              <a:rPr lang="en-US" sz="2600">
                <a:solidFill>
                  <a:srgbClr val="000000"/>
                </a:solidFill>
                <a:latin typeface="Nunito"/>
                <a:ea typeface="Nunito"/>
                <a:cs typeface="Nunito"/>
                <a:sym typeface="Nunito"/>
              </a:rPr>
              <a:t>4. Sorting terhadap hasil perbandingan distance berdasarkan jarak terkecil hingga jarak terbesar</a:t>
            </a:r>
          </a:p>
          <a:p>
            <a:pPr algn="l">
              <a:lnSpc>
                <a:spcPts val="3640"/>
              </a:lnSpc>
            </a:pPr>
            <a:r>
              <a:rPr lang="en-US" sz="2600">
                <a:solidFill>
                  <a:srgbClr val="000000"/>
                </a:solidFill>
                <a:latin typeface="Nunito"/>
                <a:ea typeface="Nunito"/>
                <a:cs typeface="Nunito"/>
                <a:sym typeface="Nunito"/>
              </a:rPr>
              <a:t>5. Mencari kecocokan terhadap perbandingan audio, jika audio template dengan audio test pada huruf vokal yang sama memiliki jarak terkecil, audio akan dihitung cocok</a:t>
            </a:r>
          </a:p>
          <a:p>
            <a:pPr algn="l">
              <a:lnSpc>
                <a:spcPts val="3640"/>
              </a:lnSpc>
            </a:pPr>
            <a:r>
              <a:rPr lang="en-US" sz="2600">
                <a:solidFill>
                  <a:srgbClr val="000000"/>
                </a:solidFill>
                <a:latin typeface="Nunito"/>
                <a:ea typeface="Nunito"/>
                <a:cs typeface="Nunito"/>
                <a:sym typeface="Nunito"/>
              </a:rPr>
              <a:t>6. Menghitung persentase kecocokan dengan membagi antara audio huruf vokal yang cocok dengan keseluruhan huruf vokal yang ada mulai dari A-O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816558" y="503364"/>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54658" y="1819491"/>
            <a:ext cx="13795916" cy="587375"/>
          </a:xfrm>
          <a:prstGeom prst="rect">
            <a:avLst/>
          </a:prstGeom>
        </p:spPr>
        <p:txBody>
          <a:bodyPr anchor="t" rtlCol="false" tIns="0" lIns="0" bIns="0" rIns="0">
            <a:spAutoFit/>
          </a:bodyPr>
          <a:lstStyle/>
          <a:p>
            <a:pPr algn="l">
              <a:lnSpc>
                <a:spcPts val="4899"/>
              </a:lnSpc>
            </a:pPr>
            <a:r>
              <a:rPr lang="en-US" sz="3499" b="true">
                <a:solidFill>
                  <a:srgbClr val="000000"/>
                </a:solidFill>
                <a:latin typeface="Nunito Bold"/>
                <a:ea typeface="Nunito Bold"/>
                <a:cs typeface="Nunito Bold"/>
                <a:sym typeface="Nunito Bold"/>
              </a:rPr>
              <a:t>1. Feature Extraction (MFCC)</a:t>
            </a:r>
          </a:p>
        </p:txBody>
      </p:sp>
      <p:sp>
        <p:nvSpPr>
          <p:cNvPr name="TextBox 7" id="7"/>
          <p:cNvSpPr txBox="true"/>
          <p:nvPr/>
        </p:nvSpPr>
        <p:spPr>
          <a:xfrm rot="0">
            <a:off x="1395582" y="7521575"/>
            <a:ext cx="15563138" cy="1736725"/>
          </a:xfrm>
          <a:prstGeom prst="rect">
            <a:avLst/>
          </a:prstGeom>
        </p:spPr>
        <p:txBody>
          <a:bodyPr anchor="t" rtlCol="false" tIns="0" lIns="0" bIns="0" rIns="0">
            <a:spAutoFit/>
          </a:bodyPr>
          <a:lstStyle/>
          <a:p>
            <a:pPr algn="just">
              <a:lnSpc>
                <a:spcPts val="3499"/>
              </a:lnSpc>
            </a:pPr>
            <a:r>
              <a:rPr lang="en-US" sz="2499">
                <a:solidFill>
                  <a:srgbClr val="000000"/>
                </a:solidFill>
                <a:latin typeface="Nunito"/>
                <a:ea typeface="Nunito"/>
                <a:cs typeface="Nunito"/>
                <a:sym typeface="Nunito"/>
              </a:rPr>
              <a:t>Fungsi ini membaca file audio dalam format .wav, kemudian mengekstrak fitur MFCC dari sinyal suara tersebut dengan mempertimbangkan sampling rate dan ukuran NFFT untuk resolusi frekuensi yang lebih baik. Fitur MFCC yang dihasilkan dapat digunakan dalam analisis lebih lanjut, seperti klasifikasi suara atau pengenalan pola akustik.</a:t>
            </a:r>
          </a:p>
        </p:txBody>
      </p:sp>
      <p:sp>
        <p:nvSpPr>
          <p:cNvPr name="Freeform 8" id="8"/>
          <p:cNvSpPr/>
          <p:nvPr/>
        </p:nvSpPr>
        <p:spPr>
          <a:xfrm flipH="false" flipV="false" rot="0">
            <a:off x="1395582" y="2702197"/>
            <a:ext cx="15563138" cy="4571672"/>
          </a:xfrm>
          <a:custGeom>
            <a:avLst/>
            <a:gdLst/>
            <a:ahLst/>
            <a:cxnLst/>
            <a:rect r="r" b="b" t="t" l="l"/>
            <a:pathLst>
              <a:path h="4571672" w="15563138">
                <a:moveTo>
                  <a:pt x="0" y="0"/>
                </a:moveTo>
                <a:lnTo>
                  <a:pt x="15563137" y="0"/>
                </a:lnTo>
                <a:lnTo>
                  <a:pt x="15563137" y="4571672"/>
                </a:lnTo>
                <a:lnTo>
                  <a:pt x="0" y="4571672"/>
                </a:lnTo>
                <a:lnTo>
                  <a:pt x="0" y="0"/>
                </a:lnTo>
                <a:close/>
              </a:path>
            </a:pathLst>
          </a:custGeom>
          <a:blipFill>
            <a:blip r:embed="rId6"/>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816558" y="503364"/>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54658" y="1819491"/>
            <a:ext cx="13795916" cy="587375"/>
          </a:xfrm>
          <a:prstGeom prst="rect">
            <a:avLst/>
          </a:prstGeom>
        </p:spPr>
        <p:txBody>
          <a:bodyPr anchor="t" rtlCol="false" tIns="0" lIns="0" bIns="0" rIns="0">
            <a:spAutoFit/>
          </a:bodyPr>
          <a:lstStyle/>
          <a:p>
            <a:pPr algn="l">
              <a:lnSpc>
                <a:spcPts val="4899"/>
              </a:lnSpc>
            </a:pPr>
            <a:r>
              <a:rPr lang="en-US" sz="3499" b="true">
                <a:solidFill>
                  <a:srgbClr val="000000"/>
                </a:solidFill>
                <a:latin typeface="Nunito Bold"/>
                <a:ea typeface="Nunito Bold"/>
                <a:cs typeface="Nunito Bold"/>
                <a:sym typeface="Nunito Bold"/>
              </a:rPr>
              <a:t>2. Dynamic Time Warping (DTW)</a:t>
            </a:r>
          </a:p>
        </p:txBody>
      </p:sp>
      <p:sp>
        <p:nvSpPr>
          <p:cNvPr name="Freeform 7" id="7"/>
          <p:cNvSpPr/>
          <p:nvPr/>
        </p:nvSpPr>
        <p:spPr>
          <a:xfrm flipH="false" flipV="false" rot="0">
            <a:off x="1403677" y="2637137"/>
            <a:ext cx="9701338" cy="6621163"/>
          </a:xfrm>
          <a:custGeom>
            <a:avLst/>
            <a:gdLst/>
            <a:ahLst/>
            <a:cxnLst/>
            <a:rect r="r" b="b" t="t" l="l"/>
            <a:pathLst>
              <a:path h="6621163" w="9701338">
                <a:moveTo>
                  <a:pt x="0" y="0"/>
                </a:moveTo>
                <a:lnTo>
                  <a:pt x="9701338" y="0"/>
                </a:lnTo>
                <a:lnTo>
                  <a:pt x="9701338" y="6621163"/>
                </a:lnTo>
                <a:lnTo>
                  <a:pt x="0" y="6621163"/>
                </a:lnTo>
                <a:lnTo>
                  <a:pt x="0" y="0"/>
                </a:lnTo>
                <a:close/>
              </a:path>
            </a:pathLst>
          </a:custGeom>
          <a:blipFill>
            <a:blip r:embed="rId6"/>
            <a:stretch>
              <a:fillRect l="0" t="0" r="0" b="0"/>
            </a:stretch>
          </a:blipFill>
        </p:spPr>
      </p:sp>
      <p:sp>
        <p:nvSpPr>
          <p:cNvPr name="TextBox 8" id="8"/>
          <p:cNvSpPr txBox="true"/>
          <p:nvPr/>
        </p:nvSpPr>
        <p:spPr>
          <a:xfrm rot="0">
            <a:off x="11584648" y="3528368"/>
            <a:ext cx="5674652" cy="4781550"/>
          </a:xfrm>
          <a:prstGeom prst="rect">
            <a:avLst/>
          </a:prstGeom>
        </p:spPr>
        <p:txBody>
          <a:bodyPr anchor="t" rtlCol="false" tIns="0" lIns="0" bIns="0" rIns="0">
            <a:spAutoFit/>
          </a:bodyPr>
          <a:lstStyle/>
          <a:p>
            <a:pPr algn="just">
              <a:lnSpc>
                <a:spcPts val="4200"/>
              </a:lnSpc>
            </a:pPr>
            <a:r>
              <a:rPr lang="en-US" sz="3000">
                <a:solidFill>
                  <a:srgbClr val="000000"/>
                </a:solidFill>
                <a:latin typeface="Nunito"/>
                <a:ea typeface="Nunito"/>
                <a:cs typeface="Nunito"/>
                <a:sym typeface="Nunito"/>
              </a:rPr>
              <a:t>Algoritma DTW memungkinkan pencocokan urutan yang mungkin memiliki perbedaan dalam waktu atau kecepatan. Hasil akhir adalah nilai yang menunjukkan seberapa mirip dua urutan tersebut, dengan mempertimbangkan perbedaan waktu.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816558" y="503364"/>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54658" y="1819491"/>
            <a:ext cx="13795916" cy="587375"/>
          </a:xfrm>
          <a:prstGeom prst="rect">
            <a:avLst/>
          </a:prstGeom>
        </p:spPr>
        <p:txBody>
          <a:bodyPr anchor="t" rtlCol="false" tIns="0" lIns="0" bIns="0" rIns="0">
            <a:spAutoFit/>
          </a:bodyPr>
          <a:lstStyle/>
          <a:p>
            <a:pPr algn="l">
              <a:lnSpc>
                <a:spcPts val="4899"/>
              </a:lnSpc>
            </a:pPr>
            <a:r>
              <a:rPr lang="en-US" sz="3499" b="true">
                <a:solidFill>
                  <a:srgbClr val="000000"/>
                </a:solidFill>
                <a:latin typeface="Nunito Bold"/>
                <a:ea typeface="Nunito Bold"/>
                <a:cs typeface="Nunito Bold"/>
                <a:sym typeface="Nunito Bold"/>
              </a:rPr>
              <a:t>3. Template Recording Audio</a:t>
            </a:r>
          </a:p>
        </p:txBody>
      </p:sp>
      <p:sp>
        <p:nvSpPr>
          <p:cNvPr name="TextBox 7" id="7"/>
          <p:cNvSpPr txBox="true"/>
          <p:nvPr/>
        </p:nvSpPr>
        <p:spPr>
          <a:xfrm rot="0">
            <a:off x="10525674" y="3795068"/>
            <a:ext cx="6733626" cy="4248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a:ea typeface="Nunito"/>
                <a:cs typeface="Nunito"/>
                <a:sym typeface="Nunito"/>
              </a:rPr>
              <a:t>Audio template merupakan audio sampel yang digunakan sebagai data awal dari dictionary suara pada masing-masing individu. Audio template terdiri atas suara yang direkam oleh 4 orang yang berbeda untuk keseluruhan huruf vokal mulai dari A, I, U, E, dan O.</a:t>
            </a:r>
          </a:p>
        </p:txBody>
      </p:sp>
      <p:sp>
        <p:nvSpPr>
          <p:cNvPr name="Freeform 8" id="8"/>
          <p:cNvSpPr/>
          <p:nvPr/>
        </p:nvSpPr>
        <p:spPr>
          <a:xfrm flipH="false" flipV="false" rot="0">
            <a:off x="1403677" y="2637137"/>
            <a:ext cx="8642578" cy="6621163"/>
          </a:xfrm>
          <a:custGeom>
            <a:avLst/>
            <a:gdLst/>
            <a:ahLst/>
            <a:cxnLst/>
            <a:rect r="r" b="b" t="t" l="l"/>
            <a:pathLst>
              <a:path h="6621163" w="8642578">
                <a:moveTo>
                  <a:pt x="0" y="0"/>
                </a:moveTo>
                <a:lnTo>
                  <a:pt x="8642578" y="0"/>
                </a:lnTo>
                <a:lnTo>
                  <a:pt x="8642578" y="6621163"/>
                </a:lnTo>
                <a:lnTo>
                  <a:pt x="0" y="6621163"/>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816558" y="503364"/>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54658" y="1819491"/>
            <a:ext cx="13795916" cy="587375"/>
          </a:xfrm>
          <a:prstGeom prst="rect">
            <a:avLst/>
          </a:prstGeom>
        </p:spPr>
        <p:txBody>
          <a:bodyPr anchor="t" rtlCol="false" tIns="0" lIns="0" bIns="0" rIns="0">
            <a:spAutoFit/>
          </a:bodyPr>
          <a:lstStyle/>
          <a:p>
            <a:pPr algn="l">
              <a:lnSpc>
                <a:spcPts val="4899"/>
              </a:lnSpc>
            </a:pPr>
            <a:r>
              <a:rPr lang="en-US" sz="3499" b="true">
                <a:solidFill>
                  <a:srgbClr val="000000"/>
                </a:solidFill>
                <a:latin typeface="Nunito Bold"/>
                <a:ea typeface="Nunito Bold"/>
                <a:cs typeface="Nunito Bold"/>
                <a:sym typeface="Nunito Bold"/>
              </a:rPr>
              <a:t>4. Test Recording Audio</a:t>
            </a:r>
          </a:p>
        </p:txBody>
      </p:sp>
      <p:sp>
        <p:nvSpPr>
          <p:cNvPr name="TextBox 7" id="7"/>
          <p:cNvSpPr txBox="true"/>
          <p:nvPr/>
        </p:nvSpPr>
        <p:spPr>
          <a:xfrm rot="0">
            <a:off x="8861942" y="3528368"/>
            <a:ext cx="8397358" cy="4781550"/>
          </a:xfrm>
          <a:prstGeom prst="rect">
            <a:avLst/>
          </a:prstGeom>
        </p:spPr>
        <p:txBody>
          <a:bodyPr anchor="t" rtlCol="false" tIns="0" lIns="0" bIns="0" rIns="0">
            <a:spAutoFit/>
          </a:bodyPr>
          <a:lstStyle/>
          <a:p>
            <a:pPr algn="just">
              <a:lnSpc>
                <a:spcPts val="4200"/>
              </a:lnSpc>
            </a:pPr>
            <a:r>
              <a:rPr lang="en-US" sz="3000">
                <a:solidFill>
                  <a:srgbClr val="000000"/>
                </a:solidFill>
                <a:latin typeface="Nunito"/>
                <a:ea typeface="Nunito"/>
                <a:cs typeface="Nunito"/>
                <a:sym typeface="Nunito"/>
              </a:rPr>
              <a:t>Audio testing merupakan audio yang akan digunakan sebagai audio pengujian untuk dibandingkan dengan audio template yang merupakan dictionary awal. Audio template terdiri atas suara yang direkam oleh 4 orang yang berbeda untuk keseluruhan huruf vokal mulai dari A, I, U, E, dan O dan untuk setiap huruf, terdapat 2 test case sehingga untuk setiap orang, terdapat  10 audio untuk test.  </a:t>
            </a:r>
          </a:p>
        </p:txBody>
      </p:sp>
      <p:sp>
        <p:nvSpPr>
          <p:cNvPr name="Freeform 8" id="8"/>
          <p:cNvSpPr/>
          <p:nvPr/>
        </p:nvSpPr>
        <p:spPr>
          <a:xfrm flipH="false" flipV="false" rot="0">
            <a:off x="1418352" y="2637137"/>
            <a:ext cx="6621163" cy="6621163"/>
          </a:xfrm>
          <a:custGeom>
            <a:avLst/>
            <a:gdLst/>
            <a:ahLst/>
            <a:cxnLst/>
            <a:rect r="r" b="b" t="t" l="l"/>
            <a:pathLst>
              <a:path h="6621163" w="6621163">
                <a:moveTo>
                  <a:pt x="0" y="0"/>
                </a:moveTo>
                <a:lnTo>
                  <a:pt x="6621163" y="0"/>
                </a:lnTo>
                <a:lnTo>
                  <a:pt x="6621163" y="6621163"/>
                </a:lnTo>
                <a:lnTo>
                  <a:pt x="0" y="6621163"/>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DAGT5-CXUu4</dc:identifier>
  <dcterms:modified xsi:type="dcterms:W3CDTF">2011-08-01T06:04:30Z</dcterms:modified>
  <cp:revision>1</cp:revision>
  <dc:title>Tugas 2_Eksperimen Pemrosesan Suara DTW_13521008_13521069_13521168_13518026</dc:title>
</cp:coreProperties>
</file>