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0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67E-F65F-495F-BBA0-ED311B5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CD5-6522-4215-B030-2841D3F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DF06-A259-4498-9EEB-FF8780A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38C5-03FD-45F5-8878-87368F1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5C6-E02C-4C83-B33D-8F3F81A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A39-4486-4F19-81A8-019BE6D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3930-17DF-4422-AA56-609BBB2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3DC6-C36A-4B6E-877E-07C626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636-545A-4C3B-B893-D15E4FA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880-9602-4E0E-8302-2AC48C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0192-DC2B-47A1-8C25-21C7A08A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2716-A6F4-440A-9595-888463BD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F42A-45CA-4AE8-9947-596DF7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5165-8EF1-4B65-849A-96BEA1F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912-09CF-49E7-81CB-C199625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65D-D4D0-4292-81C3-942A389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8649-8811-48D5-B6A2-60D1701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02F4-4A28-4CF1-B5CB-A1BD27E3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AE5-B7C5-46CF-829E-AE9D2EE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3FB-E021-49D0-88F0-16358F79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967-FFC9-47FC-B599-4FBCECD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9920-79F3-43FC-8523-E4F176C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5F5D-550F-4534-B81B-9FC2001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74A-CCBE-4DB8-8DB4-DFF3B43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002F-9944-490C-A8AD-858D89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805-3B2F-407D-B52E-55F8C2C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8181-1B64-4A05-9CB1-5F2A4BE7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30E4-92FC-4413-873C-A4B764EA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E59-A854-4594-97D5-6E26832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6900-7F96-433D-977C-6DB13D3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7703-FB9A-44B8-BCB7-12975A9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D7E-9EF0-409A-835A-91C7C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1A-092A-43C3-BF83-60781C8D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90B0-D8A9-428E-B763-19936CD2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ED0D5-7772-4DC2-968A-1A69CCD0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8B42-7DD1-42CF-9A18-555975AF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AFE0-BFBD-48F7-8744-3DECE3B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F9F80-6D46-4D3C-A1B5-FA43661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26D8-BBD0-47CF-945F-E028A3D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A1F-E015-4FA6-86ED-EABE93C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471B-A35E-49F4-9AEE-EFDE2AD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545B-5967-446A-87F6-FBAF8DB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07B35-8303-4C95-893A-3BF4660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6E87D-C8FB-4508-8ED1-A6B41D3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41F1-0269-415E-8A1F-4726312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77B4-B7B5-4546-8810-9212144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B60-9D98-4B58-BA40-4B179C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190-2C56-4CAD-8481-E8819B21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2EA3-1BED-4E2F-8032-5FA694C2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EC8-CD53-4FBF-A8EB-CFC0F65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A40D-1733-4540-A727-81D7593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2EA3-DF0C-44B7-A288-67C4CAF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AB6-8693-49D3-9D30-AAA4094B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3B0-F718-43CB-9E91-63686F55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071-9C1B-41E3-9979-8AD14D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C05-CC65-43B8-9B10-01A5F32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B55-3D24-43DC-A077-02CEB6D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14CA-9774-4331-9672-A2F02CD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C06A-02DB-4BB5-B5D4-873AB25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8FCF-7A26-43AB-8D2D-79C06173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EF01-EC69-4BBB-89EA-FFCC73D8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E1F1-89EF-4B99-8B75-ED2C5A1BA4D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C7D-4B15-4E9F-AB69-6EDB55FD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03F-48B0-47E9-A71D-D50583ED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oan.jayroman.com/public/api/us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yroman.com/" TargetMode="External"/><Relationship Id="rId5" Type="http://schemas.openxmlformats.org/officeDocument/2006/relationships/hyperlink" Target="https://github.com/jasonroman/" TargetMode="External"/><Relationship Id="rId4" Type="http://schemas.openxmlformats.org/officeDocument/2006/relationships/hyperlink" Target="https://twitter.com/_jasonrom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7" Type="http://schemas.openxmlformats.org/officeDocument/2006/relationships/hyperlink" Target="https://chrome.google.com/webstore/search/jsonview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curl.haxx.se/download.html" TargetMode="External"/><Relationship Id="rId4" Type="http://schemas.openxmlformats.org/officeDocument/2006/relationships/hyperlink" Target="http://sloan-client.jayroma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E6D-F70C-4C71-8913-BA64EF1B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 and JSON 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DF7D-450F-4530-984F-24C08A7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Jason Roman</a:t>
            </a:r>
          </a:p>
          <a:p>
            <a:r>
              <a:rPr lang="en-US" dirty="0"/>
              <a:t>@_</a:t>
            </a:r>
            <a:r>
              <a:rPr lang="en-US" dirty="0" err="1"/>
              <a:t>jasonroman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0-6BF9-47D1-A0DA-0D717C6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6BA-0641-4B84-9F77-6AE210C8D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6F51-B57D-40DC-BEC8-7FEA4665A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544"/>
            <a:ext cx="3048000" cy="3295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E5A3A-9316-4AEE-8327-BF9A990E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843B1-E8A2-4F81-8A10-CBB1B75730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32894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451-C318-4D6A-ABB4-042E8B1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REST Call using </a:t>
            </a:r>
            <a:r>
              <a:rPr lang="en-US" dirty="0" err="1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8E-7458-4B29-8DEC-76F9A42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ack" panose="020B0609030202020204" pitchFamily="49" charset="0"/>
              </a:rPr>
              <a:t>curl -is -X "GET" </a:t>
            </a:r>
            <a:r>
              <a:rPr lang="en-US" sz="2000" dirty="0">
                <a:latin typeface="Hack" panose="020B0609030202020204" pitchFamily="49" charset="0"/>
                <a:hlinkClick r:id="rId2"/>
              </a:rPr>
              <a:t>http://sloan.jayroman.com/public/api/users</a:t>
            </a:r>
            <a:endParaRPr lang="en-US" sz="2000" dirty="0">
              <a:latin typeface="Hack" panose="020B0609030202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 just accessed a REST API!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A9338-B485-43EE-BEBF-116198C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4" y="2414257"/>
            <a:ext cx="2409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CC3-7B41-45F6-B2E2-3491E3F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C6B-59A3-436F-BE69-2EA6209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fun, but what about visuals?</a:t>
            </a:r>
          </a:p>
        </p:txBody>
      </p:sp>
    </p:spTree>
    <p:extLst>
      <p:ext uri="{BB962C8B-B14F-4D97-AF65-F5344CB8AC3E}">
        <p14:creationId xmlns:p14="http://schemas.microsoft.com/office/powerpoint/2010/main" val="295952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BA-08FC-43B7-8AFD-3FD1332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04F91-9000-47EE-B498-AD3812BA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539552"/>
            <a:ext cx="2946469" cy="4650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83A3D-BF9D-432A-A674-CEB4D7C2BB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7306" y="1825626"/>
            <a:ext cx="3476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E9D-D0D0-4C86-AF2C-325708B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8A5-B720-4C9A-A576-CF0B43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Add ourselves as a user to access the REST API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Make some graphs!</a:t>
            </a:r>
          </a:p>
        </p:txBody>
      </p:sp>
    </p:spTree>
    <p:extLst>
      <p:ext uri="{BB962C8B-B14F-4D97-AF65-F5344CB8AC3E}">
        <p14:creationId xmlns:p14="http://schemas.microsoft.com/office/powerpoint/2010/main" val="5862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E8A-5D07-41AA-AF0C-C4AEF11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C8D3-384D-4822-9FD1-FB989741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>
                <a:hlinkClick r:id="rId4"/>
              </a:rPr>
              <a:t>https://twitter.com/_jasonroman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https://github.com/jasonroman/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http://jayroman.com/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C02C-3972-439E-8F95-4C94EC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6ECC-153E-4DE9-A17F-02380690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http://sloan-client.jayroman.com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you will need:</a:t>
            </a:r>
          </a:p>
          <a:p>
            <a:pPr lvl="1"/>
            <a:r>
              <a:rPr lang="en-US" dirty="0" err="1"/>
              <a:t>cURL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https://curl.haxx.se/download.html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6"/>
              </a:rPr>
              <a:t>https://git-scm.com/downloads</a:t>
            </a:r>
            <a:endParaRPr lang="en-US" dirty="0"/>
          </a:p>
          <a:p>
            <a:pPr lvl="1"/>
            <a:r>
              <a:rPr lang="en-US" dirty="0" err="1"/>
              <a:t>JSONView</a:t>
            </a:r>
            <a:r>
              <a:rPr lang="en-US" dirty="0"/>
              <a:t> Chrome Extension: </a:t>
            </a:r>
            <a:r>
              <a:rPr lang="en-US" dirty="0">
                <a:hlinkClick r:id="rId7"/>
              </a:rPr>
              <a:t>https://chrome.google.com/webstore/search/jsonview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Programming Language / Framework of your choice</a:t>
            </a:r>
          </a:p>
          <a:p>
            <a:pPr marL="457200" lvl="1" indent="0">
              <a:buNone/>
            </a:pPr>
            <a:r>
              <a:rPr lang="en-US" dirty="0"/>
              <a:t>(as long as it is Python, PHP/</a:t>
            </a:r>
            <a:r>
              <a:rPr lang="en-US" dirty="0" err="1"/>
              <a:t>Symfony</a:t>
            </a:r>
            <a:r>
              <a:rPr lang="en-US" dirty="0"/>
              <a:t>, JavaScript + Node.js + Express, or R)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516-1CE5-48F7-ACEF-469D780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D2B0-4F42-4DF9-AA89-EBD5A3A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 (REST)</a:t>
            </a:r>
          </a:p>
          <a:p>
            <a:endParaRPr lang="en-US" dirty="0"/>
          </a:p>
          <a:p>
            <a:r>
              <a:rPr lang="en-US" dirty="0"/>
              <a:t>Uniform communication architecture</a:t>
            </a:r>
          </a:p>
          <a:p>
            <a:endParaRPr lang="en-US" dirty="0"/>
          </a:p>
          <a:p>
            <a:r>
              <a:rPr lang="en-US" dirty="0"/>
              <a:t>Stateless – each request treated as new/independent</a:t>
            </a:r>
          </a:p>
          <a:p>
            <a:endParaRPr lang="en-US" dirty="0"/>
          </a:p>
          <a:p>
            <a:r>
              <a:rPr lang="en-US" dirty="0"/>
              <a:t>Client/Server – no dependency between each other</a:t>
            </a:r>
          </a:p>
          <a:p>
            <a:endParaRPr lang="en-US" dirty="0"/>
          </a:p>
          <a:p>
            <a:r>
              <a:rPr lang="en-US" dirty="0"/>
              <a:t>Cacheable</a:t>
            </a:r>
          </a:p>
          <a:p>
            <a:endParaRPr lang="en-US" dirty="0"/>
          </a:p>
          <a:p>
            <a:r>
              <a:rPr lang="en-US" dirty="0"/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76995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5D4-007F-4DDF-A765-7149095D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38BD-4938-4B65-B5C8-D9EDA46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HTTP request methods used to interact</a:t>
            </a:r>
          </a:p>
          <a:p>
            <a:r>
              <a:rPr lang="en-US" dirty="0"/>
              <a:t>Used for retrieving and modifying data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Standard method of communication</a:t>
            </a:r>
          </a:p>
          <a:p>
            <a:pPr lvl="1"/>
            <a:r>
              <a:rPr lang="en-US" dirty="0"/>
              <a:t>Programming language-agnostic ; use the best tool for the job</a:t>
            </a:r>
          </a:p>
          <a:p>
            <a:pPr lvl="1"/>
            <a:r>
              <a:rPr lang="en-US" dirty="0"/>
              <a:t>Neither the server nor the client is dependent on each other</a:t>
            </a:r>
          </a:p>
          <a:p>
            <a:pPr lvl="1"/>
            <a:r>
              <a:rPr lang="en-US" dirty="0"/>
              <a:t>Simple to secure</a:t>
            </a:r>
          </a:p>
          <a:p>
            <a:pPr lvl="1"/>
            <a:r>
              <a:rPr lang="en-US" dirty="0"/>
              <a:t>Can use without writing code (</a:t>
            </a:r>
            <a:r>
              <a:rPr lang="en-US" dirty="0" err="1"/>
              <a:t>cURL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XML-based, no JSON support</a:t>
            </a:r>
          </a:p>
          <a:p>
            <a:pPr lvl="1"/>
            <a:r>
              <a:rPr lang="en-US" dirty="0"/>
              <a:t>Generally slower, uses more bandwidth, rapidly going out of style</a:t>
            </a:r>
          </a:p>
          <a:p>
            <a:pPr lvl="1"/>
            <a:r>
              <a:rPr lang="en-US" dirty="0"/>
              <a:t>Not fun to 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RPC (Remote Procedure Calls)</a:t>
            </a:r>
          </a:p>
          <a:p>
            <a:pPr lvl="1"/>
            <a:r>
              <a:rPr lang="en-US" dirty="0"/>
              <a:t>Verb-based – URI is the action</a:t>
            </a:r>
          </a:p>
          <a:p>
            <a:pPr lvl="1"/>
            <a:r>
              <a:rPr lang="en-US" dirty="0"/>
              <a:t>Less Common</a:t>
            </a:r>
          </a:p>
          <a:p>
            <a:pPr lvl="1"/>
            <a:r>
              <a:rPr lang="en-US" dirty="0"/>
              <a:t>Requires underlying knowledge of the system being accessed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Often your only choice</a:t>
            </a:r>
          </a:p>
        </p:txBody>
      </p:sp>
    </p:spTree>
    <p:extLst>
      <p:ext uri="{BB962C8B-B14F-4D97-AF65-F5344CB8AC3E}">
        <p14:creationId xmlns:p14="http://schemas.microsoft.com/office/powerpoint/2010/main" val="9520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AE6-E689-4B0B-A037-C639EC6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77AE-F9AB-433C-9AC2-B505129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– request resource – idempotent</a:t>
            </a:r>
          </a:p>
          <a:p>
            <a:pPr lvl="1"/>
            <a:r>
              <a:rPr lang="en-US" dirty="0"/>
              <a:t>POST – submit resource – not idempotent</a:t>
            </a:r>
          </a:p>
          <a:p>
            <a:pPr lvl="1"/>
            <a:r>
              <a:rPr lang="en-US" dirty="0"/>
              <a:t>PUT – replace a resource</a:t>
            </a:r>
          </a:p>
          <a:p>
            <a:pPr lvl="1"/>
            <a:r>
              <a:rPr lang="en-US" dirty="0"/>
              <a:t>PATCH – partially modify a resource</a:t>
            </a:r>
          </a:p>
          <a:p>
            <a:pPr lvl="1"/>
            <a:r>
              <a:rPr lang="en-US" dirty="0"/>
              <a:t>DELETE – delete a resource</a:t>
            </a:r>
          </a:p>
          <a:p>
            <a:pPr lvl="1"/>
            <a:r>
              <a:rPr lang="en-US" dirty="0"/>
              <a:t>HEAD, CONNECT, OPTIONS, TRACE – additional methods</a:t>
            </a:r>
          </a:p>
          <a:p>
            <a:pPr lvl="1"/>
            <a:endParaRPr lang="en-US" dirty="0"/>
          </a:p>
          <a:p>
            <a:r>
              <a:rPr lang="en-US" dirty="0"/>
              <a:t>Mirrors:</a:t>
            </a:r>
          </a:p>
          <a:p>
            <a:pPr lvl="1"/>
            <a:r>
              <a:rPr lang="en-US" dirty="0"/>
              <a:t>Create (POST), Read (GET), Update (PUT/PATCH), Delete (DELETE)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FAC0-E3C8-4AE3-AD56-4EA22B5A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901A-4D2F-4E57-B4E1-75F5EAC3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endpoint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/users/{id}</a:t>
            </a:r>
            <a:r>
              <a:rPr lang="en-US" dirty="0"/>
              <a:t> - used for multiple operations:</a:t>
            </a:r>
            <a:br>
              <a:rPr lang="en-US" dirty="0"/>
            </a:br>
            <a:endParaRPr lang="en-US" dirty="0"/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GET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PUT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PATCH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DELETE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/users/{id}</a:t>
            </a:r>
          </a:p>
          <a:p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POST /</a:t>
            </a:r>
            <a:r>
              <a:rPr lang="en-US" sz="2200" dirty="0" err="1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api</a:t>
            </a:r>
            <a:r>
              <a:rPr lang="en-US" sz="2200" dirty="0">
                <a:latin typeface="Courier New" panose="02070309020205020404" pitchFamily="49" charset="0"/>
                <a:ea typeface="Hack" panose="020B0609030202020204" pitchFamily="49" charset="0"/>
                <a:cs typeface="Courier New" panose="02070309020205020404" pitchFamily="49" charset="0"/>
              </a:rPr>
              <a:t>/users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1A8-3222-4737-BA67-2059BA4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747-7275-4E78-8A60-F7803EF3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Open standard file format</a:t>
            </a:r>
          </a:p>
          <a:p>
            <a:r>
              <a:rPr lang="en-US" dirty="0"/>
              <a:t>Human-readable, less verbose</a:t>
            </a:r>
          </a:p>
          <a:p>
            <a:r>
              <a:rPr lang="en-US" dirty="0"/>
              <a:t>Attribute/value pairs</a:t>
            </a:r>
          </a:p>
          <a:p>
            <a:r>
              <a:rPr lang="en-US" dirty="0"/>
              <a:t>Language-independent, schema-less</a:t>
            </a:r>
          </a:p>
          <a:p>
            <a:r>
              <a:rPr lang="en-US" dirty="0"/>
              <a:t>Widely supported by most programming languages</a:t>
            </a:r>
          </a:p>
          <a:p>
            <a:r>
              <a:rPr lang="en-US" dirty="0"/>
              <a:t>Smaller footprint than XML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Natural fit with REST</a:t>
            </a:r>
          </a:p>
        </p:txBody>
      </p:sp>
    </p:spTree>
    <p:extLst>
      <p:ext uri="{BB962C8B-B14F-4D97-AF65-F5344CB8AC3E}">
        <p14:creationId xmlns:p14="http://schemas.microsoft.com/office/powerpoint/2010/main" val="5488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0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XML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</a:t>
            </a:r>
          </a:p>
          <a:p>
            <a:pPr lvl="1"/>
            <a:r>
              <a:rPr lang="en-US" dirty="0"/>
              <a:t>Schema-based</a:t>
            </a:r>
          </a:p>
          <a:p>
            <a:pPr lvl="1"/>
            <a:r>
              <a:rPr lang="en-US" dirty="0"/>
              <a:t>Requires XML parser</a:t>
            </a:r>
          </a:p>
          <a:p>
            <a:pPr lvl="1"/>
            <a:r>
              <a:rPr lang="en-US" dirty="0"/>
              <a:t>Less compact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language-specific serialization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serialize($object);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in PHP, for example</a:t>
            </a:r>
          </a:p>
          <a:p>
            <a:pPr lvl="1"/>
            <a:r>
              <a:rPr lang="en-US" dirty="0"/>
              <a:t>Need to use same language to parse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string/binary data</a:t>
            </a:r>
          </a:p>
          <a:p>
            <a:pPr lvl="1"/>
            <a:r>
              <a:rPr lang="en-US" dirty="0"/>
              <a:t>Must know data specification, write custom parser (Half-Life </a:t>
            </a:r>
            <a:r>
              <a:rPr lang="en-US" dirty="0" err="1"/>
              <a:t>rcon</a:t>
            </a:r>
            <a:r>
              <a:rPr lang="en-US" dirty="0"/>
              <a:t> protocol)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BSON (MongoDB), </a:t>
            </a:r>
            <a:r>
              <a:rPr lang="en-US" dirty="0" err="1"/>
              <a:t>MessagePack</a:t>
            </a:r>
            <a:endParaRPr lang="en-US" dirty="0"/>
          </a:p>
          <a:p>
            <a:pPr lvl="1"/>
            <a:r>
              <a:rPr lang="en-US" dirty="0"/>
              <a:t>Protocol Buffers (Google)</a:t>
            </a:r>
          </a:p>
        </p:txBody>
      </p:sp>
    </p:spTree>
    <p:extLst>
      <p:ext uri="{BB962C8B-B14F-4D97-AF65-F5344CB8AC3E}">
        <p14:creationId xmlns:p14="http://schemas.microsoft.com/office/powerpoint/2010/main" val="361136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526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Hack</vt:lpstr>
      <vt:lpstr>Office Theme</vt:lpstr>
      <vt:lpstr>REST APIs and JSON Graphing</vt:lpstr>
      <vt:lpstr>Resources</vt:lpstr>
      <vt:lpstr>REST Basics</vt:lpstr>
      <vt:lpstr>REST APIs</vt:lpstr>
      <vt:lpstr>REST Alternatives</vt:lpstr>
      <vt:lpstr>HTTP Request Methods</vt:lpstr>
      <vt:lpstr>HTTP Request Examples:</vt:lpstr>
      <vt:lpstr>JSON</vt:lpstr>
      <vt:lpstr>JSON Alternatives</vt:lpstr>
      <vt:lpstr>JSON vs XML comparison</vt:lpstr>
      <vt:lpstr>Example REST Call using cURL</vt:lpstr>
      <vt:lpstr>Graphs/Charts</vt:lpstr>
      <vt:lpstr>Graphs/Charts</vt:lpstr>
      <vt:lpstr>Let’s do this thing!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and JSON Graphing</dc:title>
  <dc:creator>Jason Roman</dc:creator>
  <cp:lastModifiedBy>Jason Roman</cp:lastModifiedBy>
  <cp:revision>37</cp:revision>
  <dcterms:created xsi:type="dcterms:W3CDTF">2018-02-12T00:16:59Z</dcterms:created>
  <dcterms:modified xsi:type="dcterms:W3CDTF">2018-02-16T21:11:43Z</dcterms:modified>
</cp:coreProperties>
</file>