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charts/chart2.xml" ContentType="application/vnd.openxmlformats-officedocument.drawingml.chart+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12"/>
  </p:notesMasterIdLst>
  <p:handoutMasterIdLst>
    <p:handoutMasterId r:id="rId13"/>
  </p:handoutMasterIdLst>
  <p:sldIdLst>
    <p:sldId id="270" r:id="rId2"/>
    <p:sldId id="266" r:id="rId3"/>
    <p:sldId id="257" r:id="rId4"/>
    <p:sldId id="259" r:id="rId5"/>
    <p:sldId id="262" r:id="rId6"/>
    <p:sldId id="260" r:id="rId7"/>
    <p:sldId id="258" r:id="rId8"/>
    <p:sldId id="267" r:id="rId9"/>
    <p:sldId id="268" r:id="rId10"/>
    <p:sldId id="26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223">
          <p15:clr>
            <a:srgbClr val="A4A3A4"/>
          </p15:clr>
        </p15:guide>
        <p15:guide id="2" orient="horz" pos="4189">
          <p15:clr>
            <a:srgbClr val="A4A3A4"/>
          </p15:clr>
        </p15:guide>
        <p15:guide id="3" pos="211">
          <p15:clr>
            <a:srgbClr val="A4A3A4"/>
          </p15:clr>
        </p15:guide>
        <p15:guide id="4" pos="275">
          <p15:clr>
            <a:srgbClr val="A4A3A4"/>
          </p15:clr>
        </p15:guide>
        <p15:guide id="5" pos="50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266"/>
    <a:srgbClr val="7F1C7D"/>
    <a:srgbClr val="EE3E96"/>
    <a:srgbClr val="F389AF"/>
    <a:srgbClr val="008052"/>
    <a:srgbClr val="17AF4B"/>
    <a:srgbClr val="8CC63F"/>
    <a:srgbClr val="004877"/>
    <a:srgbClr val="00B2EF"/>
    <a:srgbClr val="83D1F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81" autoAdjust="0"/>
  </p:normalViewPr>
  <p:slideViewPr>
    <p:cSldViewPr snapToGrid="0" showGuides="1">
      <p:cViewPr varScale="1">
        <p:scale>
          <a:sx n="111" d="100"/>
          <a:sy n="111" d="100"/>
        </p:scale>
        <p:origin x="-832" y="-120"/>
      </p:cViewPr>
      <p:guideLst>
        <p:guide orient="horz" pos="1223"/>
        <p:guide orient="horz" pos="4189"/>
        <p:guide pos="211"/>
        <p:guide pos="275"/>
        <p:guide pos="5071"/>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78" d="100"/>
          <a:sy n="78" d="100"/>
        </p:scale>
        <p:origin x="-4016" y="-5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title>
      <c:layout>
        <c:manualLayout>
          <c:xMode val="edge"/>
          <c:yMode val="edge"/>
          <c:x val="0.329719625470646"/>
          <c:y val="0.0265613345920338"/>
        </c:manualLayout>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Sheet1!$B$1</c:f>
              <c:strCache>
                <c:ptCount val="1"/>
                <c:pt idx="0">
                  <c:v>Sales</c:v>
                </c:pt>
              </c:strCache>
            </c:strRef>
          </c:tx>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c:v>
                </c:pt>
                <c:pt idx="1">
                  <c:v>3.2</c:v>
                </c:pt>
                <c:pt idx="2">
                  <c:v>1.4</c:v>
                </c:pt>
                <c:pt idx="3">
                  <c:v>1.2</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150"/>
        <c:axId val="-2133680376"/>
        <c:axId val="-2133677368"/>
      </c:barChart>
      <c:catAx>
        <c:axId val="-2133680376"/>
        <c:scaling>
          <c:orientation val="minMax"/>
        </c:scaling>
        <c:delete val="0"/>
        <c:axPos val="b"/>
        <c:numFmt formatCode="General" sourceLinked="0"/>
        <c:majorTickMark val="out"/>
        <c:minorTickMark val="none"/>
        <c:tickLblPos val="nextTo"/>
        <c:txPr>
          <a:bodyPr/>
          <a:lstStyle/>
          <a:p>
            <a:pPr>
              <a:defRPr sz="1000"/>
            </a:pPr>
            <a:endParaRPr lang="en-US"/>
          </a:p>
        </c:txPr>
        <c:crossAx val="-2133677368"/>
        <c:crosses val="autoZero"/>
        <c:auto val="1"/>
        <c:lblAlgn val="ctr"/>
        <c:lblOffset val="100"/>
        <c:noMultiLvlLbl val="0"/>
      </c:catAx>
      <c:valAx>
        <c:axId val="-2133677368"/>
        <c:scaling>
          <c:orientation val="minMax"/>
        </c:scaling>
        <c:delete val="0"/>
        <c:axPos val="l"/>
        <c:majorGridlines/>
        <c:numFmt formatCode="General" sourceLinked="1"/>
        <c:majorTickMark val="out"/>
        <c:minorTickMark val="none"/>
        <c:tickLblPos val="nextTo"/>
        <c:crossAx val="-2133680376"/>
        <c:crosses val="autoZero"/>
        <c:crossBetween val="between"/>
      </c:valAx>
    </c:plotArea>
    <c:legend>
      <c:legendPos val="r"/>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F9DCB2-7EB4-A94B-98D0-5CCBA28B3C30}" type="datetimeFigureOut">
              <a:rPr lang="en-US" smtClean="0"/>
              <a:pPr/>
              <a:t>1/10/15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C166B7-455D-4C43-A1DA-AFABFA2CD87D}" type="slidenum">
              <a:rPr lang="en-US" smtClean="0"/>
              <a:pPr/>
              <a:t>‹#›</a:t>
            </a:fld>
            <a:endParaRPr lang="en-US"/>
          </a:p>
        </p:txBody>
      </p:sp>
    </p:spTree>
    <p:extLst>
      <p:ext uri="{BB962C8B-B14F-4D97-AF65-F5344CB8AC3E}">
        <p14:creationId xmlns:p14="http://schemas.microsoft.com/office/powerpoint/2010/main" val="26616126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952016-8C25-174C-9B4D-4CBC4C7A8102}" type="datetimeFigureOut">
              <a:rPr lang="en-US" smtClean="0"/>
              <a:pPr/>
              <a:t>1/10/15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35FA9F-7D3F-5741-9EE6-6623220EF666}" type="slidenum">
              <a:rPr lang="en-US" smtClean="0"/>
              <a:pPr/>
              <a:t>‹#›</a:t>
            </a:fld>
            <a:endParaRPr lang="en-US"/>
          </a:p>
        </p:txBody>
      </p:sp>
    </p:spTree>
    <p:extLst>
      <p:ext uri="{BB962C8B-B14F-4D97-AF65-F5344CB8AC3E}">
        <p14:creationId xmlns:p14="http://schemas.microsoft.com/office/powerpoint/2010/main" val="25987677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Header Placeholder 1"/>
          <p:cNvSpPr txBox="1">
            <a:spLocks noGrp="1"/>
          </p:cNvSpPr>
          <p:nvPr/>
        </p:nvSpPr>
        <p:spPr bwMode="auto">
          <a:xfrm>
            <a:off x="0" y="0"/>
            <a:ext cx="2971800" cy="457200"/>
          </a:xfrm>
          <a:prstGeom prst="rect">
            <a:avLst/>
          </a:prstGeom>
          <a:noFill/>
          <a:ln w="9525">
            <a:noFill/>
            <a:miter lim="800000"/>
            <a:headEnd/>
            <a:tailEnd/>
          </a:ln>
        </p:spPr>
        <p:txBody>
          <a:bodyPr/>
          <a:lstStyle/>
          <a:p>
            <a:r>
              <a:rPr lang="en-US" sz="1200" dirty="0" err="1" smtClean="0">
                <a:latin typeface="Calibri" pitchFamily="34" charset="0"/>
                <a:ea typeface="MS PGothic" pitchFamily="34" charset="-128"/>
              </a:rPr>
              <a:t>InterConnect</a:t>
            </a:r>
            <a:r>
              <a:rPr lang="en-US" sz="1200" dirty="0" smtClean="0">
                <a:latin typeface="Calibri" pitchFamily="34" charset="0"/>
                <a:ea typeface="MS PGothic" pitchFamily="34" charset="-128"/>
              </a:rPr>
              <a:t> 2015</a:t>
            </a:r>
            <a:endParaRPr lang="en-US" sz="1200" dirty="0">
              <a:latin typeface="Calibri" pitchFamily="34" charset="0"/>
              <a:ea typeface="MS PGothic" pitchFamily="34" charset="-128"/>
            </a:endParaRPr>
          </a:p>
        </p:txBody>
      </p:sp>
      <p:sp>
        <p:nvSpPr>
          <p:cNvPr id="16387" name="Date Placeholder 2"/>
          <p:cNvSpPr txBox="1">
            <a:spLocks noGrp="1"/>
          </p:cNvSpPr>
          <p:nvPr/>
        </p:nvSpPr>
        <p:spPr bwMode="auto">
          <a:xfrm>
            <a:off x="3884613" y="0"/>
            <a:ext cx="2971800" cy="457200"/>
          </a:xfrm>
          <a:prstGeom prst="rect">
            <a:avLst/>
          </a:prstGeom>
          <a:noFill/>
          <a:ln w="9525">
            <a:noFill/>
            <a:miter lim="800000"/>
            <a:headEnd/>
            <a:tailEnd/>
          </a:ln>
        </p:spPr>
        <p:txBody>
          <a:bodyPr/>
          <a:lstStyle/>
          <a:p>
            <a:pPr algn="r"/>
            <a:fld id="{3779E80B-102C-45CF-AE8A-B26AA017B315}" type="datetime1">
              <a:rPr lang="en-US" sz="1200">
                <a:latin typeface="Calibri" pitchFamily="34" charset="0"/>
                <a:ea typeface="MS PGothic" pitchFamily="34" charset="-128"/>
              </a:rPr>
              <a:pPr algn="r"/>
              <a:t>1/10/15</a:t>
            </a:fld>
            <a:endParaRPr lang="en-US" sz="1200">
              <a:latin typeface="Calibri" pitchFamily="34" charset="0"/>
              <a:ea typeface="MS PGothic" pitchFamily="34" charset="-128"/>
            </a:endParaRPr>
          </a:p>
        </p:txBody>
      </p:sp>
      <p:sp>
        <p:nvSpPr>
          <p:cNvPr id="16388" name="Footer Placeholder 5"/>
          <p:cNvSpPr txBox="1">
            <a:spLocks noGrp="1"/>
          </p:cNvSpPr>
          <p:nvPr/>
        </p:nvSpPr>
        <p:spPr bwMode="auto">
          <a:xfrm>
            <a:off x="0" y="8685213"/>
            <a:ext cx="2971800" cy="457200"/>
          </a:xfrm>
          <a:prstGeom prst="rect">
            <a:avLst/>
          </a:prstGeom>
          <a:noFill/>
          <a:ln w="9525">
            <a:noFill/>
            <a:miter lim="800000"/>
            <a:headEnd/>
            <a:tailEnd/>
          </a:ln>
        </p:spPr>
        <p:txBody>
          <a:bodyPr anchor="b"/>
          <a:lstStyle/>
          <a:p>
            <a:r>
              <a:rPr lang="en-US" sz="1200">
                <a:latin typeface="Calibri" pitchFamily="34" charset="0"/>
                <a:ea typeface="MS PGothic" pitchFamily="34" charset="-128"/>
              </a:rPr>
              <a:t>Prensenter name here.ppt</a:t>
            </a:r>
          </a:p>
        </p:txBody>
      </p:sp>
      <p:sp>
        <p:nvSpPr>
          <p:cNvPr id="16390" name="Rectangle 7"/>
          <p:cNvSpPr txBox="1">
            <a:spLocks noGrp="1" noChangeArrowheads="1"/>
          </p:cNvSpPr>
          <p:nvPr/>
        </p:nvSpPr>
        <p:spPr bwMode="auto">
          <a:xfrm>
            <a:off x="3886200" y="8688388"/>
            <a:ext cx="2971800" cy="455612"/>
          </a:xfrm>
          <a:prstGeom prst="rect">
            <a:avLst/>
          </a:prstGeom>
          <a:noFill/>
          <a:ln w="9525">
            <a:noFill/>
            <a:miter lim="800000"/>
            <a:headEnd/>
            <a:tailEnd/>
          </a:ln>
        </p:spPr>
        <p:txBody>
          <a:bodyPr lIns="91424" tIns="45712" rIns="91424" bIns="45712" anchor="b"/>
          <a:lstStyle/>
          <a:p>
            <a:pPr algn="r" defTabSz="912813"/>
            <a:fld id="{F3619759-D37E-414A-8A5F-9AD60348A69D}" type="slidenum">
              <a:rPr lang="en-US" sz="1200">
                <a:ea typeface="MS PGothic" pitchFamily="34" charset="-128"/>
              </a:rPr>
              <a:pPr algn="r" defTabSz="912813"/>
              <a:t>0</a:t>
            </a:fld>
            <a:endParaRPr lang="en-US" sz="1200">
              <a:ea typeface="MS PGothic" pitchFamily="34" charset="-128"/>
            </a:endParaRPr>
          </a:p>
        </p:txBody>
      </p:sp>
      <p:sp>
        <p:nvSpPr>
          <p:cNvPr id="16391" name="Rectangle 2"/>
          <p:cNvSpPr>
            <a:spLocks noGrp="1" noRot="1" noChangeAspect="1" noChangeArrowheads="1" noTextEdit="1"/>
          </p:cNvSpPr>
          <p:nvPr>
            <p:ph type="sldImg"/>
          </p:nvPr>
        </p:nvSpPr>
        <p:spPr bwMode="auto">
          <a:xfrm>
            <a:off x="1141413" y="685800"/>
            <a:ext cx="4575175" cy="3430588"/>
          </a:xfrm>
          <a:noFill/>
          <a:ln>
            <a:solidFill>
              <a:srgbClr val="000000"/>
            </a:solidFill>
            <a:miter lim="800000"/>
            <a:headEnd/>
            <a:tailEnd/>
          </a:ln>
        </p:spPr>
      </p:sp>
      <p:sp>
        <p:nvSpPr>
          <p:cNvPr id="16392" name="Rectangle 3"/>
          <p:cNvSpPr>
            <a:spLocks noGrp="1" noChangeArrowheads="1"/>
          </p:cNvSpPr>
          <p:nvPr>
            <p:ph type="body" idx="1"/>
          </p:nvPr>
        </p:nvSpPr>
        <p:spPr bwMode="auto">
          <a:xfrm>
            <a:off x="914400" y="4343400"/>
            <a:ext cx="5029200" cy="4114800"/>
          </a:xfrm>
          <a:noFill/>
        </p:spPr>
        <p:txBody>
          <a:bodyPr wrap="square" lIns="91424" tIns="45712" rIns="91424" bIns="45712" numCol="1" anchor="t" anchorCtr="0" compatLnSpc="1">
            <a:prstTxWarp prst="textNoShape">
              <a:avLst/>
            </a:prstTxWarp>
          </a:bodyPr>
          <a:lstStyle/>
          <a:p>
            <a:pPr defTabSz="914400">
              <a:spcBef>
                <a:spcPct val="0"/>
              </a:spcBef>
            </a:pP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935FA9F-7D3F-5741-9EE6-6623220EF666}" type="slidenum">
              <a:rPr lang="en-US" smtClean="0"/>
              <a:pPr/>
              <a:t>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35FA9F-7D3F-5741-9EE6-6623220EF666}" type="slidenum">
              <a:rPr lang="en-US" smtClean="0"/>
              <a:pPr/>
              <a:t>2</a:t>
            </a:fld>
            <a:endParaRPr lang="en-US"/>
          </a:p>
        </p:txBody>
      </p:sp>
    </p:spTree>
    <p:extLst>
      <p:ext uri="{BB962C8B-B14F-4D97-AF65-F5344CB8AC3E}">
        <p14:creationId xmlns:p14="http://schemas.microsoft.com/office/powerpoint/2010/main" val="4173398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35FA9F-7D3F-5741-9EE6-6623220EF666}" type="slidenum">
              <a:rPr lang="en-US" smtClean="0"/>
              <a:pPr/>
              <a:t>3</a:t>
            </a:fld>
            <a:endParaRPr lang="en-US"/>
          </a:p>
        </p:txBody>
      </p:sp>
    </p:spTree>
    <p:extLst>
      <p:ext uri="{BB962C8B-B14F-4D97-AF65-F5344CB8AC3E}">
        <p14:creationId xmlns:p14="http://schemas.microsoft.com/office/powerpoint/2010/main" val="1380632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35FA9F-7D3F-5741-9EE6-6623220EF666}" type="slidenum">
              <a:rPr lang="en-US" smtClean="0"/>
              <a:pPr/>
              <a:t>4</a:t>
            </a:fld>
            <a:endParaRPr lang="en-US"/>
          </a:p>
        </p:txBody>
      </p:sp>
    </p:spTree>
    <p:extLst>
      <p:ext uri="{BB962C8B-B14F-4D97-AF65-F5344CB8AC3E}">
        <p14:creationId xmlns:p14="http://schemas.microsoft.com/office/powerpoint/2010/main" val="2737473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35FA9F-7D3F-5741-9EE6-6623220EF666}" type="slidenum">
              <a:rPr lang="en-US" smtClean="0"/>
              <a:pPr/>
              <a:t>5</a:t>
            </a:fld>
            <a:endParaRPr lang="en-US"/>
          </a:p>
        </p:txBody>
      </p:sp>
    </p:spTree>
    <p:extLst>
      <p:ext uri="{BB962C8B-B14F-4D97-AF65-F5344CB8AC3E}">
        <p14:creationId xmlns:p14="http://schemas.microsoft.com/office/powerpoint/2010/main" val="34574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15500" y="0"/>
            <a:ext cx="4569500" cy="5719700"/>
          </a:xfrm>
          <a:prstGeom prst="rect">
            <a:avLst/>
          </a:prstGeom>
        </p:spPr>
      </p:pic>
      <p:sp>
        <p:nvSpPr>
          <p:cNvPr id="2" name="Title 1"/>
          <p:cNvSpPr>
            <a:spLocks noGrp="1"/>
          </p:cNvSpPr>
          <p:nvPr>
            <p:ph type="ctrTitle"/>
          </p:nvPr>
        </p:nvSpPr>
        <p:spPr>
          <a:xfrm>
            <a:off x="426243" y="1521465"/>
            <a:ext cx="4823748" cy="1512295"/>
          </a:xfrm>
        </p:spPr>
        <p:txBody>
          <a:bodyPr anchor="b" anchorCtr="0">
            <a:normAutofit/>
          </a:bodyPr>
          <a:lstStyle>
            <a:lvl1pPr>
              <a:lnSpc>
                <a:spcPct val="95000"/>
              </a:lnSpc>
              <a:defRPr sz="3400"/>
            </a:lvl1pPr>
          </a:lstStyle>
          <a:p>
            <a:r>
              <a:rPr lang="en-US" dirty="0" smtClean="0"/>
              <a:t>Click to edit Master title style</a:t>
            </a:r>
            <a:endParaRPr lang="en-US" dirty="0"/>
          </a:p>
        </p:txBody>
      </p:sp>
      <p:sp>
        <p:nvSpPr>
          <p:cNvPr id="3" name="Subtitle 2"/>
          <p:cNvSpPr>
            <a:spLocks noGrp="1"/>
          </p:cNvSpPr>
          <p:nvPr>
            <p:ph type="subTitle" idx="1"/>
          </p:nvPr>
        </p:nvSpPr>
        <p:spPr>
          <a:xfrm>
            <a:off x="426242" y="3031618"/>
            <a:ext cx="4448490" cy="1246936"/>
          </a:xfrm>
        </p:spPr>
        <p:txBody>
          <a:bodyPr>
            <a:normAutofit/>
          </a:bodyPr>
          <a:lstStyle>
            <a:lvl1pPr marL="0" indent="0" algn="l">
              <a:lnSpc>
                <a:spcPct val="95000"/>
              </a:lnSpc>
              <a:buNone/>
              <a:defRPr sz="2000" i="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3" name="Rectangle 12"/>
          <p:cNvSpPr/>
          <p:nvPr userDrawn="1"/>
        </p:nvSpPr>
        <p:spPr>
          <a:xfrm>
            <a:off x="7325231" y="6388554"/>
            <a:ext cx="1430200" cy="230832"/>
          </a:xfrm>
          <a:prstGeom prst="rect">
            <a:avLst/>
          </a:prstGeom>
        </p:spPr>
        <p:txBody>
          <a:bodyPr wrap="none">
            <a:spAutoFit/>
          </a:bodyPr>
          <a:lstStyle/>
          <a:p>
            <a:pPr algn="ctr"/>
            <a:r>
              <a:rPr lang="en-US" sz="900" dirty="0" smtClean="0">
                <a:solidFill>
                  <a:schemeClr val="bg1">
                    <a:lumMod val="50000"/>
                  </a:schemeClr>
                </a:solidFill>
              </a:rPr>
              <a:t>© 2015 IBM Corporation</a:t>
            </a:r>
            <a:endParaRPr lang="en-US" sz="900" dirty="0">
              <a:solidFill>
                <a:schemeClr val="bg1">
                  <a:lumMod val="50000"/>
                </a:schemeClr>
              </a:solidFill>
            </a:endParaRPr>
          </a:p>
        </p:txBody>
      </p:sp>
      <p:pic>
        <p:nvPicPr>
          <p:cNvPr id="5" name="Picture 4" descr="Interconnect 2015_ppt layout-03.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84799" y="346930"/>
            <a:ext cx="1178879" cy="103938"/>
          </a:xfrm>
          <a:prstGeom prst="rect">
            <a:avLst/>
          </a:prstGeom>
        </p:spPr>
      </p:pic>
      <p:pic>
        <p:nvPicPr>
          <p:cNvPr id="9" name="Picture 8" descr="Interconnect 2015_ppt layout-05.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28638" y="6263630"/>
            <a:ext cx="2731029" cy="310518"/>
          </a:xfrm>
          <a:prstGeom prst="rect">
            <a:avLst/>
          </a:prstGeom>
        </p:spPr>
      </p:pic>
      <p:pic>
        <p:nvPicPr>
          <p:cNvPr id="4" name="Picture 3" descr="InterConnect15-CBM-Date-Loc-Des-300dpi.png"/>
          <p:cNvPicPr>
            <a:picLocks noChangeAspect="1"/>
          </p:cNvPicPr>
          <p:nvPr userDrawn="1"/>
        </p:nvPicPr>
        <p:blipFill rotWithShape="1">
          <a:blip r:embed="rId5">
            <a:extLst>
              <a:ext uri="{28A0092B-C50C-407E-A947-70E740481C1C}">
                <a14:useLocalDpi xmlns:a14="http://schemas.microsoft.com/office/drawing/2010/main" val="0"/>
              </a:ext>
            </a:extLst>
          </a:blip>
          <a:srcRect b="37342"/>
          <a:stretch/>
        </p:blipFill>
        <p:spPr>
          <a:xfrm>
            <a:off x="476228" y="4799763"/>
            <a:ext cx="3905577" cy="1270044"/>
          </a:xfrm>
          <a:prstGeom prst="rect">
            <a:avLst/>
          </a:prstGeom>
        </p:spPr>
      </p:pic>
    </p:spTree>
    <p:extLst>
      <p:ext uri="{BB962C8B-B14F-4D97-AF65-F5344CB8AC3E}">
        <p14:creationId xmlns:p14="http://schemas.microsoft.com/office/powerpoint/2010/main" val="2428869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63538" indent="-363538">
              <a:defRPr/>
            </a:lvl1pPr>
            <a:lvl2pPr marL="1133475" indent="-285750">
              <a:defRPr/>
            </a:lvl2pPr>
            <a:lvl3pPr marL="1379538" indent="-228600">
              <a:tabLst>
                <a:tab pos="1381125" algn="l"/>
              </a:tabLst>
              <a:defRPr/>
            </a:lvl3pPr>
            <a:lvl4pPr marL="1851025" indent="-228600">
              <a:buFont typeface="Arial"/>
              <a:buChar cha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0"/>
          </p:nvPr>
        </p:nvSpPr>
        <p:spPr/>
        <p:txBody>
          <a:bodyPr/>
          <a:lstStyle/>
          <a:p>
            <a:fld id="{9B6B7A19-9BD6-654B-9E7A-5FCB6FF99B9F}" type="slidenum">
              <a:rPr lang="en-US" smtClean="0"/>
              <a:pPr/>
              <a:t>‹#›</a:t>
            </a:fld>
            <a:endParaRPr lang="en-US" dirty="0"/>
          </a:p>
        </p:txBody>
      </p:sp>
    </p:spTree>
    <p:extLst>
      <p:ext uri="{BB962C8B-B14F-4D97-AF65-F5344CB8AC3E}">
        <p14:creationId xmlns:p14="http://schemas.microsoft.com/office/powerpoint/2010/main" val="3743949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8464" y="2720113"/>
            <a:ext cx="4248022" cy="1407387"/>
          </a:xfrm>
        </p:spPr>
        <p:txBody>
          <a:bodyPr anchor="t">
            <a:normAutofit/>
          </a:bodyPr>
          <a:lstStyle>
            <a:lvl1pPr algn="l">
              <a:defRPr sz="3400" b="0" cap="none"/>
            </a:lvl1pPr>
          </a:lstStyle>
          <a:p>
            <a:r>
              <a:rPr lang="en-US" dirty="0" smtClean="0"/>
              <a:t>Click to edit Master title style</a:t>
            </a: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15500" y="0"/>
            <a:ext cx="4569500" cy="5719700"/>
          </a:xfrm>
          <a:prstGeom prst="rect">
            <a:avLst/>
          </a:prstGeom>
        </p:spPr>
      </p:pic>
      <p:pic>
        <p:nvPicPr>
          <p:cNvPr id="12" name="Picture 11" descr="Interconnect 2015_ppt layout-03.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49991" y="346930"/>
            <a:ext cx="1313688" cy="115824"/>
          </a:xfrm>
          <a:prstGeom prst="rect">
            <a:avLst/>
          </a:prstGeom>
        </p:spPr>
      </p:pic>
      <p:pic>
        <p:nvPicPr>
          <p:cNvPr id="7" name="Picture 6" descr="InterConnect15-CBM-Date-Loc-Des-300dpi.png"/>
          <p:cNvPicPr>
            <a:picLocks noChangeAspect="1"/>
          </p:cNvPicPr>
          <p:nvPr userDrawn="1"/>
        </p:nvPicPr>
        <p:blipFill rotWithShape="1">
          <a:blip r:embed="rId4">
            <a:extLst>
              <a:ext uri="{28A0092B-C50C-407E-A947-70E740481C1C}">
                <a14:useLocalDpi xmlns:a14="http://schemas.microsoft.com/office/drawing/2010/main" val="0"/>
              </a:ext>
            </a:extLst>
          </a:blip>
          <a:srcRect b="37342"/>
          <a:stretch/>
        </p:blipFill>
        <p:spPr>
          <a:xfrm>
            <a:off x="476228" y="5207000"/>
            <a:ext cx="4059221" cy="1320007"/>
          </a:xfrm>
          <a:prstGeom prst="rect">
            <a:avLst/>
          </a:prstGeom>
        </p:spPr>
      </p:pic>
    </p:spTree>
    <p:extLst>
      <p:ext uri="{BB962C8B-B14F-4D97-AF65-F5344CB8AC3E}">
        <p14:creationId xmlns:p14="http://schemas.microsoft.com/office/powerpoint/2010/main" val="1212436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3"/>
          <p:cNvSpPr>
            <a:spLocks noGrp="1"/>
          </p:cNvSpPr>
          <p:nvPr>
            <p:ph type="sldNum" sz="quarter" idx="10"/>
          </p:nvPr>
        </p:nvSpPr>
        <p:spPr/>
        <p:txBody>
          <a:bodyPr/>
          <a:lstStyle/>
          <a:p>
            <a:fld id="{9B6B7A19-9BD6-654B-9E7A-5FCB6FF99B9F}" type="slidenum">
              <a:rPr lang="en-US" smtClean="0"/>
              <a:pPr/>
              <a:t>‹#›</a:t>
            </a:fld>
            <a:endParaRPr lang="en-US" dirty="0"/>
          </a:p>
        </p:txBody>
      </p:sp>
    </p:spTree>
    <p:extLst>
      <p:ext uri="{BB962C8B-B14F-4D97-AF65-F5344CB8AC3E}">
        <p14:creationId xmlns:p14="http://schemas.microsoft.com/office/powerpoint/2010/main" val="3584002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9B6B7A19-9BD6-654B-9E7A-5FCB6FF99B9F}" type="slidenum">
              <a:rPr lang="en-US" smtClean="0"/>
              <a:pPr/>
              <a:t>‹#›</a:t>
            </a:fld>
            <a:endParaRPr lang="en-US" dirty="0"/>
          </a:p>
        </p:txBody>
      </p:sp>
    </p:spTree>
    <p:extLst>
      <p:ext uri="{BB962C8B-B14F-4D97-AF65-F5344CB8AC3E}">
        <p14:creationId xmlns:p14="http://schemas.microsoft.com/office/powerpoint/2010/main" val="2770575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242" y="2242081"/>
            <a:ext cx="5463272" cy="1040475"/>
          </a:xfrm>
        </p:spPr>
        <p:txBody>
          <a:bodyPr anchor="b" anchorCtr="0">
            <a:noAutofit/>
          </a:bodyPr>
          <a:lstStyle>
            <a:lvl1pPr>
              <a:defRPr sz="6600"/>
            </a:lvl1pPr>
          </a:lstStyle>
          <a:p>
            <a:r>
              <a:rPr lang="en-US" dirty="0" smtClean="0"/>
              <a:t>Thank You</a:t>
            </a: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15500" y="0"/>
            <a:ext cx="4569500" cy="5719700"/>
          </a:xfrm>
          <a:prstGeom prst="rect">
            <a:avLst/>
          </a:prstGeom>
        </p:spPr>
      </p:pic>
      <p:pic>
        <p:nvPicPr>
          <p:cNvPr id="11" name="Picture 10" descr="Interconnect 2015_ppt layout-03.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49991" y="346930"/>
            <a:ext cx="1313688" cy="115824"/>
          </a:xfrm>
          <a:prstGeom prst="rect">
            <a:avLst/>
          </a:prstGeom>
        </p:spPr>
      </p:pic>
      <p:pic>
        <p:nvPicPr>
          <p:cNvPr id="7" name="Picture 6" descr="InterConnect15-CBM-Date-Loc-Des-300dpi.png"/>
          <p:cNvPicPr>
            <a:picLocks noChangeAspect="1"/>
          </p:cNvPicPr>
          <p:nvPr userDrawn="1"/>
        </p:nvPicPr>
        <p:blipFill rotWithShape="1">
          <a:blip r:embed="rId4">
            <a:extLst>
              <a:ext uri="{28A0092B-C50C-407E-A947-70E740481C1C}">
                <a14:useLocalDpi xmlns:a14="http://schemas.microsoft.com/office/drawing/2010/main" val="0"/>
              </a:ext>
            </a:extLst>
          </a:blip>
          <a:srcRect b="37342"/>
          <a:stretch/>
        </p:blipFill>
        <p:spPr>
          <a:xfrm>
            <a:off x="476228" y="5207000"/>
            <a:ext cx="4059221" cy="1320007"/>
          </a:xfrm>
          <a:prstGeom prst="rect">
            <a:avLst/>
          </a:prstGeom>
        </p:spPr>
      </p:pic>
    </p:spTree>
    <p:extLst>
      <p:ext uri="{BB962C8B-B14F-4D97-AF65-F5344CB8AC3E}">
        <p14:creationId xmlns:p14="http://schemas.microsoft.com/office/powerpoint/2010/main" val="27224234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9" Type="http://schemas.openxmlformats.org/officeDocument/2006/relationships/image" Target="../media/image2.png"/><Relationship Id="rId10"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454025" y="964997"/>
            <a:ext cx="8134350" cy="73228"/>
          </a:xfrm>
          <a:prstGeom prst="rect">
            <a:avLst/>
          </a:prstGeom>
          <a:ln>
            <a:noFill/>
          </a:ln>
          <a:effectLst>
            <a:innerShdw blurRad="28575" dist="12700" dir="18900000">
              <a:srgbClr val="000000">
                <a:alpha val="50000"/>
              </a:srgbClr>
            </a:inn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t="-2" b="-10691"/>
          <a:stretch/>
        </p:blipFill>
        <p:spPr>
          <a:xfrm>
            <a:off x="8050213" y="0"/>
            <a:ext cx="1113113" cy="1542270"/>
          </a:xfrm>
          <a:prstGeom prst="rect">
            <a:avLst/>
          </a:prstGeom>
        </p:spPr>
      </p:pic>
      <p:sp>
        <p:nvSpPr>
          <p:cNvPr id="2" name="Title Placeholder 1"/>
          <p:cNvSpPr>
            <a:spLocks noGrp="1"/>
          </p:cNvSpPr>
          <p:nvPr>
            <p:ph type="title"/>
          </p:nvPr>
        </p:nvSpPr>
        <p:spPr>
          <a:xfrm>
            <a:off x="335450" y="360740"/>
            <a:ext cx="7648617" cy="62398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35450" y="1054384"/>
            <a:ext cx="8506046" cy="525078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Slide Number Placeholder 3"/>
          <p:cNvSpPr>
            <a:spLocks noGrp="1"/>
          </p:cNvSpPr>
          <p:nvPr userDrawn="1">
            <p:ph type="sldNum" sz="quarter" idx="4"/>
          </p:nvPr>
        </p:nvSpPr>
        <p:spPr>
          <a:xfrm>
            <a:off x="8603852" y="6492875"/>
            <a:ext cx="482561" cy="311471"/>
          </a:xfrm>
          <a:prstGeom prst="rect">
            <a:avLst/>
          </a:prstGeom>
        </p:spPr>
        <p:txBody>
          <a:bodyPr/>
          <a:lstStyle>
            <a:lvl1pPr algn="ctr">
              <a:defRPr sz="900">
                <a:solidFill>
                  <a:schemeClr val="bg1">
                    <a:lumMod val="50000"/>
                  </a:schemeClr>
                </a:solidFill>
              </a:defRPr>
            </a:lvl1pPr>
          </a:lstStyle>
          <a:p>
            <a:fld id="{9B6B7A19-9BD6-654B-9E7A-5FCB6FF99B9F}" type="slidenum">
              <a:rPr lang="en-US" smtClean="0"/>
              <a:pPr/>
              <a:t>‹#›</a:t>
            </a:fld>
            <a:endParaRPr lang="en-US" dirty="0"/>
          </a:p>
        </p:txBody>
      </p:sp>
      <p:pic>
        <p:nvPicPr>
          <p:cNvPr id="10" name="Picture 9" descr="InterConnect15-CBM-300dpi.png"/>
          <p:cNvPicPr>
            <a:picLocks noChangeAspect="1"/>
          </p:cNvPicPr>
          <p:nvPr userDrawn="1"/>
        </p:nvPicPr>
        <p:blipFill rotWithShape="1">
          <a:blip r:embed="rId9">
            <a:extLst>
              <a:ext uri="{28A0092B-C50C-407E-A947-70E740481C1C}">
                <a14:useLocalDpi xmlns:a14="http://schemas.microsoft.com/office/drawing/2010/main" val="0"/>
              </a:ext>
            </a:extLst>
          </a:blip>
          <a:srcRect t="39353"/>
          <a:stretch/>
        </p:blipFill>
        <p:spPr>
          <a:xfrm>
            <a:off x="429658" y="6430757"/>
            <a:ext cx="1826581" cy="237209"/>
          </a:xfrm>
          <a:prstGeom prst="rect">
            <a:avLst/>
          </a:prstGeom>
        </p:spPr>
      </p:pic>
      <p:pic>
        <p:nvPicPr>
          <p:cNvPr id="12" name="Picture 1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052011" y="6536267"/>
            <a:ext cx="1217132" cy="130308"/>
          </a:xfrm>
          <a:prstGeom prst="rect">
            <a:avLst/>
          </a:prstGeom>
        </p:spPr>
      </p:pic>
    </p:spTree>
    <p:extLst>
      <p:ext uri="{BB962C8B-B14F-4D97-AF65-F5344CB8AC3E}">
        <p14:creationId xmlns:p14="http://schemas.microsoft.com/office/powerpoint/2010/main" val="862150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6" r:id="rId6"/>
  </p:sldLayoutIdLst>
  <p:hf hdr="0" ftr="0" dt="0"/>
  <p:txStyles>
    <p:titleStyle>
      <a:lvl1pPr algn="l" defTabSz="457200" rtl="0" eaLnBrk="1" latinLnBrk="0" hangingPunct="1">
        <a:lnSpc>
          <a:spcPct val="95000"/>
        </a:lnSpc>
        <a:spcBef>
          <a:spcPct val="0"/>
        </a:spcBef>
        <a:buNone/>
        <a:defRPr sz="2800" kern="1200">
          <a:solidFill>
            <a:schemeClr val="accent1"/>
          </a:solidFill>
          <a:latin typeface="+mj-lt"/>
          <a:ea typeface="+mj-ea"/>
          <a:cs typeface="+mj-cs"/>
        </a:defRPr>
      </a:lvl1pPr>
    </p:titleStyle>
    <p:bodyStyle>
      <a:lvl1pPr marL="298450" indent="-298450" algn="l" defTabSz="457200" rtl="0" eaLnBrk="1" latinLnBrk="0" hangingPunct="1">
        <a:spcBef>
          <a:spcPct val="20000"/>
        </a:spcBef>
        <a:buClr>
          <a:schemeClr val="accent1"/>
        </a:buClr>
        <a:buSzPct val="100000"/>
        <a:buFont typeface="Arial"/>
        <a:buChar char="•"/>
        <a:defRPr sz="2200" kern="1200">
          <a:solidFill>
            <a:schemeClr val="tx1"/>
          </a:solidFill>
          <a:latin typeface="+mn-lt"/>
          <a:ea typeface="+mn-ea"/>
          <a:cs typeface="+mn-cs"/>
        </a:defRPr>
      </a:lvl1pPr>
      <a:lvl2pPr marL="712788"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082675" indent="-228600" algn="l" defTabSz="457200" rtl="0" eaLnBrk="1" latinLnBrk="0" hangingPunct="1">
        <a:spcBef>
          <a:spcPct val="20000"/>
        </a:spcBef>
        <a:buFont typeface="Lucida Grande"/>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chart" Target="../charts/char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bm.com/legal/copytrade.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8"/>
          <p:cNvSpPr>
            <a:spLocks noGrp="1"/>
          </p:cNvSpPr>
          <p:nvPr>
            <p:ph type="title" idx="4294967295"/>
          </p:nvPr>
        </p:nvSpPr>
        <p:spPr>
          <a:xfrm>
            <a:off x="477838" y="214313"/>
            <a:ext cx="7596187" cy="650875"/>
          </a:xfrm>
        </p:spPr>
        <p:txBody>
          <a:bodyPr>
            <a:normAutofit fontScale="90000"/>
          </a:bodyPr>
          <a:lstStyle/>
          <a:p>
            <a:pPr>
              <a:buFont typeface="Wingdings" pitchFamily="2" charset="2"/>
              <a:buChar char="è"/>
            </a:pPr>
            <a:r>
              <a:rPr lang="en-US" sz="2000" dirty="0" smtClean="0">
                <a:solidFill>
                  <a:schemeClr val="hlink"/>
                </a:solidFill>
              </a:rPr>
              <a:t> IMPORTANT info regarding IBM speaker guidelines and disclaimers</a:t>
            </a:r>
          </a:p>
        </p:txBody>
      </p:sp>
      <p:sp>
        <p:nvSpPr>
          <p:cNvPr id="7171" name="Rectangle 3"/>
          <p:cNvSpPr>
            <a:spLocks noChangeArrowheads="1"/>
          </p:cNvSpPr>
          <p:nvPr/>
        </p:nvSpPr>
        <p:spPr bwMode="auto">
          <a:xfrm>
            <a:off x="341313" y="1077913"/>
            <a:ext cx="8497887" cy="5683250"/>
          </a:xfrm>
          <a:prstGeom prst="rect">
            <a:avLst/>
          </a:prstGeom>
          <a:noFill/>
          <a:ln>
            <a:noFill/>
          </a:ln>
          <a:extLst/>
        </p:spPr>
        <p:txBody>
          <a:bodyPr lIns="0" tIns="0" rIns="0" bIns="0"/>
          <a:lstStyle>
            <a:lvl1pPr marL="228600" indent="-228600">
              <a:spcBef>
                <a:spcPts val="300"/>
              </a:spcBef>
              <a:spcAft>
                <a:spcPts val="200"/>
              </a:spcAft>
              <a:buClr>
                <a:schemeClr val="accent1"/>
              </a:buClr>
              <a:buSzPct val="100000"/>
              <a:buFont typeface="Arial" panose="020B0604020202020204" pitchFamily="34" charset="0"/>
              <a:buChar char="•"/>
              <a:defRPr sz="20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a:solidFill>
                  <a:schemeClr val="tx1"/>
                </a:solidFill>
                <a:latin typeface="Arial" panose="020B0604020202020204" pitchFamily="34" charset="0"/>
              </a:defRPr>
            </a:lvl2pPr>
            <a:lvl3pPr marL="1143000" indent="-228600">
              <a:spcBef>
                <a:spcPct val="20000"/>
              </a:spcBef>
              <a:buFont typeface="Lucida Grande"/>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defRPr>
            </a:lvl9pPr>
          </a:lstStyle>
          <a:p>
            <a:pPr fontAlgn="auto">
              <a:lnSpc>
                <a:spcPct val="95000"/>
              </a:lnSpc>
              <a:spcBef>
                <a:spcPct val="5000"/>
              </a:spcBef>
              <a:spcAft>
                <a:spcPct val="30000"/>
              </a:spcAft>
              <a:buClr>
                <a:schemeClr val="hlink"/>
              </a:buClr>
              <a:buSzPct val="160000"/>
              <a:defRPr/>
            </a:pPr>
            <a:r>
              <a:rPr lang="en-US" sz="1400" b="1" dirty="0">
                <a:solidFill>
                  <a:srgbClr val="F54604"/>
                </a:solidFill>
                <a:ea typeface="MS PGothic" panose="020B0600070205080204" pitchFamily="34" charset="-128"/>
                <a:cs typeface="+mn-cs"/>
              </a:rPr>
              <a:t>IBM </a:t>
            </a:r>
            <a:r>
              <a:rPr lang="en-US" sz="1400" b="1" dirty="0" smtClean="0">
                <a:solidFill>
                  <a:srgbClr val="F54604"/>
                </a:solidFill>
                <a:ea typeface="MS PGothic" panose="020B0600070205080204" pitchFamily="34" charset="-128"/>
                <a:cs typeface="+mn-cs"/>
              </a:rPr>
              <a:t>speakers</a:t>
            </a:r>
            <a:r>
              <a:rPr lang="en-US" sz="1400" b="1" dirty="0" smtClean="0">
                <a:solidFill>
                  <a:srgbClr val="F54604"/>
                </a:solidFill>
                <a:ea typeface="MS PGothic" panose="020B0600070205080204" pitchFamily="34" charset="-128"/>
              </a:rPr>
              <a:t>: </a:t>
            </a:r>
            <a:r>
              <a:rPr lang="en-US" sz="1400" dirty="0" smtClean="0">
                <a:ea typeface="MS PGothic" panose="020B0600070205080204" pitchFamily="34" charset="-128"/>
                <a:cs typeface="+mn-cs"/>
              </a:rPr>
              <a:t> All presentations, whether they have future content or not, must include the mandatory Notices and Disclaimer, (slides 7 and 8 in the template).  </a:t>
            </a:r>
            <a:r>
              <a:rPr lang="en-US" sz="1400" dirty="0" smtClean="0">
                <a:ea typeface="MS PGothic" panose="020B0600070205080204" pitchFamily="34" charset="-128"/>
              </a:rPr>
              <a:t>These</a:t>
            </a:r>
            <a:r>
              <a:rPr lang="en-US" sz="1400" dirty="0" smtClean="0">
                <a:ea typeface="MS PGothic" panose="020B0600070205080204" pitchFamily="34" charset="-128"/>
                <a:cs typeface="+mn-cs"/>
              </a:rPr>
              <a:t> must be the slides before the Thank You slide.  </a:t>
            </a:r>
          </a:p>
          <a:p>
            <a:pPr fontAlgn="auto">
              <a:lnSpc>
                <a:spcPct val="95000"/>
              </a:lnSpc>
              <a:spcBef>
                <a:spcPct val="5000"/>
              </a:spcBef>
              <a:spcAft>
                <a:spcPct val="30000"/>
              </a:spcAft>
              <a:buClr>
                <a:schemeClr val="hlink"/>
              </a:buClr>
              <a:buSzPct val="160000"/>
              <a:defRPr/>
            </a:pPr>
            <a:r>
              <a:rPr lang="en-US" sz="1400" dirty="0" smtClean="0">
                <a:cs typeface="+mn-cs"/>
              </a:rPr>
              <a:t>Please refer to the FAQ document in the Speaker Kit regarding additional legal guidance for use of photos, logos, customer references and analyst information.  </a:t>
            </a:r>
          </a:p>
          <a:p>
            <a:pPr fontAlgn="auto">
              <a:lnSpc>
                <a:spcPct val="95000"/>
              </a:lnSpc>
              <a:spcBef>
                <a:spcPct val="5000"/>
              </a:spcBef>
              <a:spcAft>
                <a:spcPct val="30000"/>
              </a:spcAft>
              <a:buClr>
                <a:schemeClr val="hlink"/>
              </a:buClr>
              <a:buSzPct val="160000"/>
              <a:defRPr/>
            </a:pPr>
            <a:endParaRPr lang="en-US" sz="1400" dirty="0" smtClean="0">
              <a:ea typeface="MS PGothic" panose="020B0600070205080204" pitchFamily="34" charset="-128"/>
            </a:endParaRPr>
          </a:p>
          <a:p>
            <a:pPr algn="ctr" fontAlgn="auto">
              <a:lnSpc>
                <a:spcPct val="95000"/>
              </a:lnSpc>
              <a:spcBef>
                <a:spcPct val="5000"/>
              </a:spcBef>
              <a:spcAft>
                <a:spcPct val="30000"/>
              </a:spcAft>
              <a:buClr>
                <a:schemeClr val="hlink"/>
              </a:buClr>
              <a:buSzPct val="160000"/>
              <a:buNone/>
              <a:defRPr/>
            </a:pPr>
            <a:r>
              <a:rPr lang="en-US" sz="1400" dirty="0" smtClean="0">
                <a:solidFill>
                  <a:srgbClr val="0070C0"/>
                </a:solidFill>
                <a:ea typeface="MS PGothic" panose="020B0600070205080204" pitchFamily="34" charset="-128"/>
                <a:cs typeface="+mn-cs"/>
              </a:rPr>
              <a:t>***This slide is for guidance only,  Please remove this slide when your presentation is complete.***</a:t>
            </a:r>
            <a:endParaRPr lang="en-US" sz="1400" dirty="0">
              <a:solidFill>
                <a:srgbClr val="0070C0"/>
              </a:solidFill>
              <a:ea typeface="MS PGothic" panose="020B0600070205080204" pitchFamily="34" charset="-128"/>
              <a:cs typeface="+mn-cs"/>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ctrTitle"/>
          </p:nvPr>
        </p:nvSpPr>
        <p:spPr>
          <a:xfrm>
            <a:off x="418203" y="792659"/>
            <a:ext cx="4884907" cy="1040475"/>
          </a:xfrm>
          <a:ln>
            <a:noFill/>
          </a:ln>
        </p:spPr>
        <p:txBody>
          <a:bodyPr/>
          <a:lstStyle/>
          <a:p>
            <a:r>
              <a:rPr lang="en-US" dirty="0" smtClean="0"/>
              <a:t>Thank You</a:t>
            </a:r>
            <a:endParaRPr lang="en-US" dirty="0"/>
          </a:p>
        </p:txBody>
      </p:sp>
      <p:sp>
        <p:nvSpPr>
          <p:cNvPr id="3" name="Content Placeholder 2"/>
          <p:cNvSpPr txBox="1">
            <a:spLocks/>
          </p:cNvSpPr>
          <p:nvPr/>
        </p:nvSpPr>
        <p:spPr>
          <a:xfrm>
            <a:off x="332903" y="1984442"/>
            <a:ext cx="4150320" cy="2947482"/>
          </a:xfrm>
          <a:prstGeom prst="rect">
            <a:avLst/>
          </a:prstGeom>
        </p:spPr>
        <p:txBody>
          <a:bodyPr/>
          <a:lstStyle>
            <a:lvl1pPr marL="298450" indent="-298450" algn="l" defTabSz="457200" rtl="0" eaLnBrk="1" latinLnBrk="0" hangingPunct="1">
              <a:spcBef>
                <a:spcPct val="20000"/>
              </a:spcBef>
              <a:buClr>
                <a:schemeClr val="accent1"/>
              </a:buClr>
              <a:buSzPct val="100000"/>
              <a:buFont typeface="Arial"/>
              <a:buChar char="•"/>
              <a:defRPr sz="2200" kern="1200">
                <a:solidFill>
                  <a:schemeClr val="tx1"/>
                </a:solidFill>
                <a:latin typeface="+mn-lt"/>
                <a:ea typeface="+mn-ea"/>
                <a:cs typeface="+mn-cs"/>
              </a:defRPr>
            </a:lvl1pPr>
            <a:lvl2pPr marL="712788"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082675" indent="-228600" algn="l" defTabSz="457200" rtl="0" eaLnBrk="1" latinLnBrk="0" hangingPunct="1">
              <a:spcBef>
                <a:spcPct val="20000"/>
              </a:spcBef>
              <a:buFont typeface="Lucida Grande"/>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defTabSz="914400">
              <a:spcBef>
                <a:spcPct val="50000"/>
              </a:spcBef>
              <a:buFont typeface="Arial"/>
              <a:buNone/>
            </a:pPr>
            <a:r>
              <a:rPr lang="en-US" sz="2800" dirty="0" smtClean="0">
                <a:solidFill>
                  <a:srgbClr val="00B0F0"/>
                </a:solidFill>
              </a:rPr>
              <a:t>Your Feedback is Important!</a:t>
            </a:r>
          </a:p>
          <a:p>
            <a:pPr marL="0" indent="0" algn="ctr" defTabSz="914400">
              <a:buNone/>
            </a:pPr>
            <a:endParaRPr lang="en-US" dirty="0" smtClean="0">
              <a:solidFill>
                <a:srgbClr val="000000"/>
              </a:solidFill>
            </a:endParaRPr>
          </a:p>
          <a:p>
            <a:pPr marL="0" indent="0" algn="ctr" defTabSz="914400">
              <a:buFont typeface="Arial"/>
              <a:buNone/>
            </a:pPr>
            <a:r>
              <a:rPr lang="en-US" sz="1800" dirty="0" smtClean="0">
                <a:solidFill>
                  <a:srgbClr val="000000"/>
                </a:solidFill>
              </a:rPr>
              <a:t>Access the InterConnect 2015 Conference CONNECT Attendee Portal to complete your session surveys from your smartphone, </a:t>
            </a:r>
          </a:p>
          <a:p>
            <a:pPr marL="0" indent="0" algn="ctr" defTabSz="914400">
              <a:buFont typeface="Arial"/>
              <a:buNone/>
            </a:pPr>
            <a:r>
              <a:rPr lang="en-US" sz="1800" dirty="0" smtClean="0">
                <a:solidFill>
                  <a:srgbClr val="000000"/>
                </a:solidFill>
              </a:rPr>
              <a:t>laptop or conference kiosk.</a:t>
            </a:r>
          </a:p>
          <a:p>
            <a:endParaRPr lang="en-US" dirty="0"/>
          </a:p>
        </p:txBody>
      </p:sp>
    </p:spTree>
    <p:extLst>
      <p:ext uri="{BB962C8B-B14F-4D97-AF65-F5344CB8AC3E}">
        <p14:creationId xmlns:p14="http://schemas.microsoft.com/office/powerpoint/2010/main" val="49142211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p:txBody>
          <a:bodyPr>
            <a:normAutofit fontScale="90000"/>
          </a:bodyPr>
          <a:lstStyle/>
          <a:p>
            <a:r>
              <a:rPr lang="en-US" dirty="0" err="1" smtClean="0"/>
              <a:t>Realtime</a:t>
            </a:r>
            <a:r>
              <a:rPr lang="en-US" dirty="0" smtClean="0"/>
              <a:t> </a:t>
            </a:r>
            <a:r>
              <a:rPr lang="en-US" dirty="0"/>
              <a:t>Collaboration and Handwriting-to-Text </a:t>
            </a:r>
            <a:r>
              <a:rPr lang="en-US" dirty="0" smtClean="0"/>
              <a:t>Conversion: </a:t>
            </a:r>
            <a:r>
              <a:rPr lang="en-US" dirty="0" err="1" smtClean="0"/>
              <a:t>Noteable</a:t>
            </a:r>
            <a:endParaRPr lang="en-US" dirty="0" smtClean="0"/>
          </a:p>
        </p:txBody>
      </p:sp>
      <p:sp>
        <p:nvSpPr>
          <p:cNvPr id="4" name="Subtitle 3"/>
          <p:cNvSpPr>
            <a:spLocks noGrp="1"/>
          </p:cNvSpPr>
          <p:nvPr>
            <p:ph type="subTitle" idx="1"/>
          </p:nvPr>
        </p:nvSpPr>
        <p:spPr/>
        <p:txBody>
          <a:bodyPr rtlCol="0"/>
          <a:lstStyle/>
          <a:p>
            <a:pPr eaLnBrk="1" fontAlgn="auto" hangingPunct="1">
              <a:buFont typeface="Arial"/>
              <a:buNone/>
              <a:defRPr/>
            </a:pPr>
            <a:r>
              <a:rPr lang="en-US" dirty="0" smtClean="0"/>
              <a:t>Jason Brooks</a:t>
            </a:r>
          </a:p>
          <a:p>
            <a:pPr eaLnBrk="1" fontAlgn="auto" hangingPunct="1">
              <a:buFont typeface="Arial"/>
              <a:buNone/>
              <a:defRPr/>
            </a:pPr>
            <a:r>
              <a:rPr lang="en-US" dirty="0" smtClean="0"/>
              <a:t>Yale University</a:t>
            </a:r>
            <a:endParaRPr lang="en-US" dirty="0"/>
          </a:p>
        </p:txBody>
      </p:sp>
    </p:spTree>
    <p:extLst>
      <p:ext uri="{BB962C8B-B14F-4D97-AF65-F5344CB8AC3E}">
        <p14:creationId xmlns:p14="http://schemas.microsoft.com/office/powerpoint/2010/main" val="415377693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r>
              <a:rPr lang="en-US" dirty="0" smtClean="0"/>
              <a:t>Background and Inspiration</a:t>
            </a:r>
          </a:p>
          <a:p>
            <a:r>
              <a:rPr lang="en-US" dirty="0"/>
              <a:t>W</a:t>
            </a:r>
            <a:r>
              <a:rPr lang="en-US" dirty="0" smtClean="0"/>
              <a:t>hat </a:t>
            </a:r>
            <a:r>
              <a:rPr lang="en-US" dirty="0"/>
              <a:t>is </a:t>
            </a:r>
            <a:r>
              <a:rPr lang="en-US" dirty="0" err="1"/>
              <a:t>Noteable</a:t>
            </a:r>
            <a:r>
              <a:rPr lang="en-US" dirty="0"/>
              <a:t> about </a:t>
            </a:r>
            <a:r>
              <a:rPr lang="en-US" dirty="0" err="1"/>
              <a:t>Noteable</a:t>
            </a:r>
            <a:r>
              <a:rPr lang="en-US" dirty="0" smtClean="0"/>
              <a:t>?</a:t>
            </a:r>
          </a:p>
          <a:p>
            <a:r>
              <a:rPr lang="en-US" dirty="0" smtClean="0"/>
              <a:t>Technology Stack and Overview</a:t>
            </a:r>
          </a:p>
          <a:p>
            <a:endParaRPr lang="en-US" dirty="0"/>
          </a:p>
        </p:txBody>
      </p:sp>
      <p:sp>
        <p:nvSpPr>
          <p:cNvPr id="4" name="Slide Number Placeholder 3"/>
          <p:cNvSpPr>
            <a:spLocks noGrp="1"/>
          </p:cNvSpPr>
          <p:nvPr>
            <p:ph type="sldNum" sz="quarter" idx="10"/>
          </p:nvPr>
        </p:nvSpPr>
        <p:spPr/>
        <p:txBody>
          <a:bodyPr/>
          <a:lstStyle/>
          <a:p>
            <a:fld id="{9B6B7A19-9BD6-654B-9E7A-5FCB6FF99B9F}" type="slidenum">
              <a:rPr lang="en-US" smtClean="0"/>
              <a:pPr/>
              <a:t>2</a:t>
            </a:fld>
            <a:endParaRPr lang="en-US" dirty="0"/>
          </a:p>
        </p:txBody>
      </p:sp>
    </p:spTree>
    <p:extLst>
      <p:ext uri="{BB962C8B-B14F-4D97-AF65-F5344CB8AC3E}">
        <p14:creationId xmlns:p14="http://schemas.microsoft.com/office/powerpoint/2010/main" val="120454498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Pie Chart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87154078"/>
              </p:ext>
            </p:extLst>
          </p:nvPr>
        </p:nvGraphicFramePr>
        <p:xfrm>
          <a:off x="1331661" y="1586295"/>
          <a:ext cx="6430791" cy="3825109"/>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10"/>
          </p:nvPr>
        </p:nvSpPr>
        <p:spPr/>
        <p:txBody>
          <a:bodyPr/>
          <a:lstStyle/>
          <a:p>
            <a:fld id="{9B6B7A19-9BD6-654B-9E7A-5FCB6FF99B9F}" type="slidenum">
              <a:rPr lang="en-US" smtClean="0"/>
              <a:pPr/>
              <a:t>3</a:t>
            </a:fld>
            <a:endParaRPr lang="en-US" dirty="0"/>
          </a:p>
        </p:txBody>
      </p:sp>
    </p:spTree>
    <p:extLst>
      <p:ext uri="{BB962C8B-B14F-4D97-AF65-F5344CB8AC3E}">
        <p14:creationId xmlns:p14="http://schemas.microsoft.com/office/powerpoint/2010/main" val="427294929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408792865"/>
              </p:ext>
            </p:extLst>
          </p:nvPr>
        </p:nvGraphicFramePr>
        <p:xfrm>
          <a:off x="1523999" y="1397000"/>
          <a:ext cx="6567905"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3" name="Title 2"/>
          <p:cNvSpPr>
            <a:spLocks noGrp="1"/>
          </p:cNvSpPr>
          <p:nvPr>
            <p:ph type="title"/>
          </p:nvPr>
        </p:nvSpPr>
        <p:spPr/>
        <p:txBody>
          <a:bodyPr/>
          <a:lstStyle/>
          <a:p>
            <a:r>
              <a:rPr lang="en-US" dirty="0" smtClean="0"/>
              <a:t>Sample Bar Chart</a:t>
            </a:r>
            <a:endParaRPr lang="en-US" dirty="0"/>
          </a:p>
        </p:txBody>
      </p:sp>
      <p:sp>
        <p:nvSpPr>
          <p:cNvPr id="2" name="Slide Number Placeholder 1"/>
          <p:cNvSpPr>
            <a:spLocks noGrp="1"/>
          </p:cNvSpPr>
          <p:nvPr>
            <p:ph type="sldNum" sz="quarter" idx="10"/>
          </p:nvPr>
        </p:nvSpPr>
        <p:spPr/>
        <p:txBody>
          <a:bodyPr/>
          <a:lstStyle/>
          <a:p>
            <a:fld id="{9B6B7A19-9BD6-654B-9E7A-5FCB6FF99B9F}" type="slidenum">
              <a:rPr lang="en-US" smtClean="0"/>
              <a:pPr/>
              <a:t>4</a:t>
            </a:fld>
            <a:endParaRPr lang="en-US" dirty="0"/>
          </a:p>
        </p:txBody>
      </p:sp>
    </p:spTree>
    <p:extLst>
      <p:ext uri="{BB962C8B-B14F-4D97-AF65-F5344CB8AC3E}">
        <p14:creationId xmlns:p14="http://schemas.microsoft.com/office/powerpoint/2010/main" val="186810585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Palette</a:t>
            </a:r>
            <a:endParaRPr lang="en-US" dirty="0"/>
          </a:p>
        </p:txBody>
      </p:sp>
      <p:sp>
        <p:nvSpPr>
          <p:cNvPr id="5" name="Rectangle 4"/>
          <p:cNvSpPr/>
          <p:nvPr/>
        </p:nvSpPr>
        <p:spPr>
          <a:xfrm>
            <a:off x="2811885" y="1889726"/>
            <a:ext cx="898330" cy="898330"/>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811885" y="2983735"/>
            <a:ext cx="898330" cy="89833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122423" y="4077744"/>
            <a:ext cx="898330" cy="89833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122423" y="1889726"/>
            <a:ext cx="898330" cy="89833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122423" y="2983735"/>
            <a:ext cx="898330" cy="89833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427153" y="1889726"/>
            <a:ext cx="898330" cy="89833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5427153" y="2983735"/>
            <a:ext cx="898330" cy="89833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0"/>
          </p:nvPr>
        </p:nvSpPr>
        <p:spPr/>
        <p:txBody>
          <a:bodyPr/>
          <a:lstStyle/>
          <a:p>
            <a:fld id="{9B6B7A19-9BD6-654B-9E7A-5FCB6FF99B9F}" type="slidenum">
              <a:rPr lang="en-US" smtClean="0"/>
              <a:pPr/>
              <a:t>5</a:t>
            </a:fld>
            <a:endParaRPr lang="en-US" dirty="0"/>
          </a:p>
        </p:txBody>
      </p:sp>
    </p:spTree>
    <p:extLst>
      <p:ext uri="{BB962C8B-B14F-4D97-AF65-F5344CB8AC3E}">
        <p14:creationId xmlns:p14="http://schemas.microsoft.com/office/powerpoint/2010/main" val="9320914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Divider slide</a:t>
            </a:r>
            <a:endParaRPr lang="en-US" dirty="0"/>
          </a:p>
        </p:txBody>
      </p:sp>
    </p:spTree>
    <p:extLst>
      <p:ext uri="{BB962C8B-B14F-4D97-AF65-F5344CB8AC3E}">
        <p14:creationId xmlns:p14="http://schemas.microsoft.com/office/powerpoint/2010/main" val="304531905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508" y="596973"/>
            <a:ext cx="8968154" cy="579210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62570"/>
            <a:ext cx="8229600" cy="422680"/>
          </a:xfrm>
        </p:spPr>
        <p:txBody>
          <a:bodyPr>
            <a:normAutofit fontScale="90000"/>
          </a:bodyPr>
          <a:lstStyle/>
          <a:p>
            <a:r>
              <a:rPr lang="en-US" sz="2400" dirty="0" smtClean="0"/>
              <a:t>Notices and Disclaimers</a:t>
            </a:r>
            <a:endParaRPr lang="en-US" sz="2400" dirty="0"/>
          </a:p>
        </p:txBody>
      </p:sp>
      <p:sp>
        <p:nvSpPr>
          <p:cNvPr id="5" name="Content Placeholder 4"/>
          <p:cNvSpPr txBox="1">
            <a:spLocks noGrp="1"/>
          </p:cNvSpPr>
          <p:nvPr>
            <p:ph idx="1"/>
          </p:nvPr>
        </p:nvSpPr>
        <p:spPr>
          <a:xfrm>
            <a:off x="105508" y="604786"/>
            <a:ext cx="8956431" cy="5791329"/>
          </a:xfrm>
          <a:prstGeom prst="rect">
            <a:avLst/>
          </a:prstGeom>
          <a:noFill/>
        </p:spPr>
        <p:txBody>
          <a:bodyPr wrap="square" rtlCol="0">
            <a:spAutoFit/>
          </a:bodyPr>
          <a:lstStyle/>
          <a:p>
            <a:pPr marL="0" indent="0" hangingPunct="0">
              <a:spcBef>
                <a:spcPts val="0"/>
              </a:spcBef>
              <a:spcAft>
                <a:spcPts val="1000"/>
              </a:spcAft>
              <a:buNone/>
            </a:pPr>
            <a:r>
              <a:rPr lang="en-US" sz="1200" dirty="0"/>
              <a:t>Copyright © </a:t>
            </a:r>
            <a:r>
              <a:rPr lang="en-US" sz="1200" dirty="0" smtClean="0"/>
              <a:t>2015 </a:t>
            </a:r>
            <a:r>
              <a:rPr lang="en-US" sz="1200" dirty="0"/>
              <a:t>by International Business Machines </a:t>
            </a:r>
            <a:r>
              <a:rPr lang="en-US" sz="1200" dirty="0" smtClean="0"/>
              <a:t>Corporation (IBM).  No </a:t>
            </a:r>
            <a:r>
              <a:rPr lang="en-US" sz="1200" dirty="0"/>
              <a:t>part of this document may be reproduced or transmitted in any form without written permission from </a:t>
            </a:r>
            <a:r>
              <a:rPr lang="en-US" sz="1200" dirty="0" smtClean="0"/>
              <a:t>IBM. </a:t>
            </a:r>
          </a:p>
          <a:p>
            <a:pPr marL="0" indent="0" hangingPunct="0">
              <a:spcBef>
                <a:spcPts val="0"/>
              </a:spcBef>
              <a:spcAft>
                <a:spcPts val="1000"/>
              </a:spcAft>
              <a:buNone/>
            </a:pPr>
            <a:r>
              <a:rPr lang="en-US" sz="1200" b="1" dirty="0" smtClean="0"/>
              <a:t>U.S</a:t>
            </a:r>
            <a:r>
              <a:rPr lang="en-US" sz="1200" b="1" dirty="0"/>
              <a:t>. Government Users Restricted Rights - Use, duplication or disclosure restricted by GSA ADP Schedule Contract with </a:t>
            </a:r>
            <a:r>
              <a:rPr lang="en-US" sz="1200" b="1" dirty="0" smtClean="0"/>
              <a:t>IBM.</a:t>
            </a:r>
            <a:endParaRPr lang="en-US" sz="1200" b="1" dirty="0"/>
          </a:p>
          <a:p>
            <a:pPr marL="0" indent="0" hangingPunct="0">
              <a:spcBef>
                <a:spcPts val="0"/>
              </a:spcBef>
              <a:spcAft>
                <a:spcPts val="1000"/>
              </a:spcAft>
              <a:buNone/>
            </a:pPr>
            <a:r>
              <a:rPr lang="en-US" sz="1200" dirty="0" smtClean="0"/>
              <a:t>Information in these presentations (including information relating to products that have not yet been announced by IBM) has been reviewed for accuracy as of the date of initial publication and could include unintentional technical or typographical errors. IBM shall have no responsibility to update this information. </a:t>
            </a:r>
            <a:r>
              <a:rPr lang="en-US" sz="1200" cap="all" dirty="0" smtClean="0">
                <a:ea typeface="MS PGothic" panose="020B0600070205080204" pitchFamily="34" charset="-128"/>
              </a:rPr>
              <a:t>THIS </a:t>
            </a:r>
            <a:r>
              <a:rPr lang="en-US" sz="1200" cap="all" dirty="0" smtClean="0"/>
              <a:t>document is distributed "AS IS" without any warranty, either express or implied. </a:t>
            </a:r>
            <a:r>
              <a:rPr lang="en-US" sz="1200" dirty="0" smtClean="0"/>
              <a:t> </a:t>
            </a:r>
            <a:r>
              <a:rPr lang="en-US" sz="1200" cap="all" dirty="0"/>
              <a:t>In no event shall IBM be liable for any damage arising from the use of this information, including but not limited to, loss of data, business interruption, loss of profit or loss of </a:t>
            </a:r>
            <a:r>
              <a:rPr lang="en-US" sz="1200" cap="all" dirty="0" smtClean="0"/>
              <a:t>opportunity.  </a:t>
            </a:r>
            <a:r>
              <a:rPr lang="en-US" sz="1200" dirty="0" smtClean="0"/>
              <a:t>IBM </a:t>
            </a:r>
            <a:r>
              <a:rPr lang="en-US" sz="1200" dirty="0"/>
              <a:t>products </a:t>
            </a:r>
            <a:r>
              <a:rPr lang="en-US" sz="1200" dirty="0" smtClean="0"/>
              <a:t>and services are </a:t>
            </a:r>
            <a:r>
              <a:rPr lang="en-US" sz="1200" dirty="0"/>
              <a:t>warranted according to the terms and conditions of the agreements </a:t>
            </a:r>
            <a:r>
              <a:rPr lang="en-US" sz="1200" dirty="0" smtClean="0"/>
              <a:t>under </a:t>
            </a:r>
            <a:r>
              <a:rPr lang="en-US" sz="1200" dirty="0"/>
              <a:t>which they are provided</a:t>
            </a:r>
            <a:r>
              <a:rPr lang="en-US" sz="1200" dirty="0" smtClean="0"/>
              <a:t>.</a:t>
            </a:r>
            <a:r>
              <a:rPr lang="en-US" sz="1200" dirty="0" smtClean="0">
                <a:effectLst/>
              </a:rPr>
              <a:t> </a:t>
            </a:r>
            <a:endParaRPr lang="en-US" sz="1200" dirty="0" smtClean="0"/>
          </a:p>
          <a:p>
            <a:pPr marL="0" indent="0" hangingPunct="0">
              <a:spcBef>
                <a:spcPts val="0"/>
              </a:spcBef>
              <a:spcAft>
                <a:spcPts val="1000"/>
              </a:spcAft>
              <a:buNone/>
            </a:pPr>
            <a:r>
              <a:rPr lang="en-US" sz="1200" b="1" dirty="0" smtClean="0"/>
              <a:t>Any </a:t>
            </a:r>
            <a:r>
              <a:rPr lang="en-US" sz="1200" b="1" dirty="0"/>
              <a:t>statements regarding IBM's future </a:t>
            </a:r>
            <a:r>
              <a:rPr lang="en-US" sz="1200" b="1" dirty="0" smtClean="0"/>
              <a:t>direction, intent or product plans </a:t>
            </a:r>
            <a:r>
              <a:rPr lang="en-US" sz="1200" b="1" dirty="0"/>
              <a:t>are subject to change or withdrawal without </a:t>
            </a:r>
            <a:r>
              <a:rPr lang="en-US" sz="1200" b="1" dirty="0" smtClean="0"/>
              <a:t>notice.</a:t>
            </a:r>
          </a:p>
          <a:p>
            <a:pPr marL="0" indent="0" hangingPunct="0">
              <a:spcBef>
                <a:spcPts val="0"/>
              </a:spcBef>
              <a:spcAft>
                <a:spcPts val="1000"/>
              </a:spcAft>
              <a:buNone/>
            </a:pPr>
            <a:r>
              <a:rPr lang="en-US" sz="1200" dirty="0" smtClean="0"/>
              <a:t>Performance data contained herein was generally obtained in a controlled, isolated environments.  </a:t>
            </a:r>
            <a:r>
              <a:rPr lang="en-US" sz="1200" dirty="0" smtClean="0">
                <a:ea typeface="MS PGothic" panose="020B0600070205080204" pitchFamily="34" charset="-128"/>
              </a:rPr>
              <a:t>Customer examples are presented as illustrations of how those customers have used IBM products and the results they may have achieved.  </a:t>
            </a:r>
            <a:r>
              <a:rPr lang="en-US" sz="1200" dirty="0" smtClean="0"/>
              <a:t>Actual performance, cost, savings or other results in other operating environments may vary.  </a:t>
            </a:r>
          </a:p>
          <a:p>
            <a:pPr marL="0" indent="0">
              <a:spcBef>
                <a:spcPts val="0"/>
              </a:spcBef>
              <a:spcAft>
                <a:spcPts val="1000"/>
              </a:spcAft>
              <a:buNone/>
            </a:pPr>
            <a:r>
              <a:rPr lang="en-US" sz="1200" dirty="0" smtClean="0"/>
              <a:t>References in this document to IBM products, programs, or services does not imply that IBM intends to make such products, programs or services available in all countries in which IBM operates or does business.  </a:t>
            </a:r>
          </a:p>
          <a:p>
            <a:pPr marL="0" indent="0">
              <a:spcBef>
                <a:spcPts val="0"/>
              </a:spcBef>
              <a:spcAft>
                <a:spcPts val="1000"/>
              </a:spcAft>
              <a:buNone/>
            </a:pPr>
            <a:r>
              <a:rPr lang="en-US" sz="1200" dirty="0" smtClean="0">
                <a:ea typeface="MS PGothic" panose="020B0600070205080204" pitchFamily="34" charset="-128"/>
              </a:rPr>
              <a:t>Workshops, sessions and associated materials may have been prepared by independent session speakers, and do not necessarily reflect the views of IBM.  All materials and discussions are provided for informational purposes only, and are neither intended to, nor shall constitute legal or other guidance or advice to any individual participant or their specific situation. </a:t>
            </a:r>
          </a:p>
          <a:p>
            <a:pPr marL="0" indent="0">
              <a:spcBef>
                <a:spcPts val="0"/>
              </a:spcBef>
              <a:spcAft>
                <a:spcPts val="1000"/>
              </a:spcAft>
              <a:buNone/>
            </a:pPr>
            <a:r>
              <a:rPr lang="en-US" sz="1200" dirty="0" smtClean="0"/>
              <a:t>It </a:t>
            </a:r>
            <a:r>
              <a:rPr lang="en-US" sz="1200" dirty="0"/>
              <a:t>is the customer’s  responsibility to insure its own compliance with legal requirements and to obtain advice of competent legal counsel as to the identification and interpretation of any relevant laws and regulatory requirements that may affect the customer’s business and any actions the customer may need to take to comply with such laws</a:t>
            </a:r>
            <a:r>
              <a:rPr lang="en-US" sz="1200" dirty="0" smtClean="0"/>
              <a:t>.  </a:t>
            </a:r>
            <a:r>
              <a:rPr lang="en-US" sz="1200" dirty="0"/>
              <a:t>IBM does not provide legal advice or represent or warrant that its services or products will ensure that the customer is in compliance with any law</a:t>
            </a:r>
            <a:r>
              <a:rPr lang="en-US" sz="1200" dirty="0" smtClean="0"/>
              <a:t>.</a:t>
            </a:r>
            <a:endParaRPr lang="en-US" sz="1200" dirty="0"/>
          </a:p>
        </p:txBody>
      </p:sp>
    </p:spTree>
    <p:extLst>
      <p:ext uri="{BB962C8B-B14F-4D97-AF65-F5344CB8AC3E}">
        <p14:creationId xmlns:p14="http://schemas.microsoft.com/office/powerpoint/2010/main" val="323970101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70"/>
            <a:ext cx="8229600" cy="422680"/>
          </a:xfrm>
        </p:spPr>
        <p:txBody>
          <a:bodyPr>
            <a:normAutofit fontScale="90000"/>
          </a:bodyPr>
          <a:lstStyle/>
          <a:p>
            <a:r>
              <a:rPr lang="en-US" sz="2400" dirty="0" smtClean="0"/>
              <a:t>Notices and Disclaimers (con’t)</a:t>
            </a:r>
            <a:endParaRPr lang="en-US" sz="2400" dirty="0"/>
          </a:p>
        </p:txBody>
      </p:sp>
      <p:sp>
        <p:nvSpPr>
          <p:cNvPr id="5" name="Content Placeholder 4"/>
          <p:cNvSpPr txBox="1">
            <a:spLocks noGrp="1"/>
          </p:cNvSpPr>
          <p:nvPr>
            <p:ph idx="1"/>
          </p:nvPr>
        </p:nvSpPr>
        <p:spPr>
          <a:xfrm>
            <a:off x="457200" y="1004287"/>
            <a:ext cx="8229600" cy="3894399"/>
          </a:xfrm>
          <a:prstGeom prst="rect">
            <a:avLst/>
          </a:prstGeom>
          <a:noFill/>
        </p:spPr>
        <p:txBody>
          <a:bodyPr wrap="square" rtlCol="0">
            <a:spAutoFit/>
          </a:bodyPr>
          <a:lstStyle/>
          <a:p>
            <a:pPr marL="0" indent="0">
              <a:spcBef>
                <a:spcPts val="0"/>
              </a:spcBef>
              <a:spcAft>
                <a:spcPts val="1000"/>
              </a:spcAft>
              <a:buNone/>
            </a:pPr>
            <a:r>
              <a:rPr lang="en-US" sz="1200" dirty="0" smtClean="0"/>
              <a:t>Information concerning non-IBM products was obtained from the</a:t>
            </a:r>
            <a:r>
              <a:rPr lang="en-US" sz="1200" cap="all" dirty="0" smtClean="0"/>
              <a:t> </a:t>
            </a:r>
            <a:r>
              <a:rPr lang="en-US" sz="1200" dirty="0" smtClean="0"/>
              <a:t>suppliers of those products, their published announcements or other publicly available sources.  IBM has not tested those products in connection with this publication and cannot confirm the accuracy of performance, compatibility or any other claims related to non-IBM products.  Questions on the capabilities of non-IBM products should be addressed to the suppliers of those products.</a:t>
            </a:r>
            <a:r>
              <a:rPr lang="en-US" sz="1200" dirty="0" smtClean="0">
                <a:effectLst/>
              </a:rPr>
              <a:t> </a:t>
            </a:r>
            <a:r>
              <a:rPr lang="en-US" sz="1200" dirty="0"/>
              <a:t>IBM does not warrant the quality of any third-party products, or the ability of any such third-party products to interoperate with IBM’s products</a:t>
            </a:r>
            <a:r>
              <a:rPr lang="en-US" sz="1200" cap="all" dirty="0"/>
              <a:t>.  IBM expressly disclaims all warranties, expressed or implied, including but not limited to, the implied warranties of merchantability and fitness for a particular purpose.</a:t>
            </a:r>
            <a:r>
              <a:rPr lang="en-US" sz="1200" cap="all" dirty="0" smtClean="0">
                <a:effectLst/>
              </a:rPr>
              <a:t> </a:t>
            </a:r>
            <a:endParaRPr lang="en-US" sz="1200" cap="all" dirty="0" smtClean="0"/>
          </a:p>
          <a:p>
            <a:pPr marL="0" indent="0">
              <a:spcBef>
                <a:spcPts val="0"/>
              </a:spcBef>
              <a:spcAft>
                <a:spcPts val="1000"/>
              </a:spcAft>
              <a:buNone/>
            </a:pPr>
            <a:r>
              <a:rPr lang="en-US" sz="1200" dirty="0" smtClean="0"/>
              <a:t>The provision of the information contained herein is not intended to, and does not, grant any right or license under any IBM patents, copyrights, trademarks or other intellectual property right.</a:t>
            </a:r>
            <a:r>
              <a:rPr lang="en-US" sz="1200" cap="all" dirty="0" smtClean="0"/>
              <a:t> </a:t>
            </a:r>
          </a:p>
          <a:p>
            <a:r>
              <a:rPr lang="en-US" sz="1200" dirty="0"/>
              <a:t>IBM, the IBM logo, ibm.com, </a:t>
            </a:r>
            <a:r>
              <a:rPr lang="en-US" sz="1200" dirty="0" smtClean="0"/>
              <a:t>Bluemix, Blueworks Live, CICS, Clearcase, DOORS</a:t>
            </a:r>
            <a:r>
              <a:rPr lang="en-US" sz="1200" dirty="0"/>
              <a:t>®, Enterprise Document Management System™, Global Business Services ®, Global Technology Services ®, </a:t>
            </a:r>
            <a:r>
              <a:rPr lang="en-US" sz="1200" dirty="0" smtClean="0"/>
              <a:t>Information on Demand, ILOG, Maximo</a:t>
            </a:r>
            <a:r>
              <a:rPr lang="en-US" sz="1200" dirty="0"/>
              <a:t>®, MQIntegrator®, MQSeries®, Netcool®, </a:t>
            </a:r>
            <a:r>
              <a:rPr lang="en-US" sz="1200" dirty="0" smtClean="0"/>
              <a:t>OMEGAMON, OpenPower, PureAnalytics</a:t>
            </a:r>
            <a:r>
              <a:rPr lang="en-US" sz="1200" dirty="0"/>
              <a:t>™, PureApplication®, pureCluster™, PureCoverage®, PureData®, PureExperience®, PureFlex®, pureQuery®, pureScale®, PureSystems®, QRadar®, Rational®, Rhapsody®, </a:t>
            </a:r>
            <a:r>
              <a:rPr lang="en-US" sz="1200" dirty="0" smtClean="0"/>
              <a:t>SoDA, SPSS, StoredIQ, Tivoli</a:t>
            </a:r>
            <a:r>
              <a:rPr lang="en-US" sz="1200" dirty="0"/>
              <a:t>®, Trusteer®, urban{code}®, </a:t>
            </a:r>
            <a:r>
              <a:rPr lang="en-US" sz="1200" dirty="0" smtClean="0"/>
              <a:t>Watson, WebSphere</a:t>
            </a:r>
            <a:r>
              <a:rPr lang="en-US" sz="1200" dirty="0"/>
              <a:t>®, Worklight®, X-Force® and System z® </a:t>
            </a:r>
            <a:r>
              <a:rPr lang="en-US" sz="1200" dirty="0" smtClean="0"/>
              <a:t>Z/OS, are </a:t>
            </a:r>
            <a:r>
              <a:rPr lang="en-US" sz="1200" dirty="0"/>
              <a:t>trademarks of International Business Machines Corporation, registered in many jurisdictions worldwide. Other product and service names might be trademarks of IBM or other companies. A current list of IBM trademarks is available on the Web at "Copyright and trademark information" at</a:t>
            </a:r>
            <a:r>
              <a:rPr lang="en-US" sz="1200" dirty="0" smtClean="0"/>
              <a:t>:  </a:t>
            </a:r>
            <a:r>
              <a:rPr lang="en-US" sz="1200" dirty="0" smtClean="0">
                <a:hlinkClick r:id="rId2"/>
              </a:rPr>
              <a:t>www.ibm.com/legal/copytrade.shtml</a:t>
            </a:r>
            <a:r>
              <a:rPr lang="en-US" sz="1200" dirty="0" smtClean="0"/>
              <a:t>.</a:t>
            </a:r>
            <a:endParaRPr lang="en-US" sz="1200" dirty="0"/>
          </a:p>
        </p:txBody>
      </p:sp>
    </p:spTree>
    <p:extLst>
      <p:ext uri="{BB962C8B-B14F-4D97-AF65-F5344CB8AC3E}">
        <p14:creationId xmlns:p14="http://schemas.microsoft.com/office/powerpoint/2010/main" val="235804777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23">
      <a:dk1>
        <a:sysClr val="windowText" lastClr="000000"/>
      </a:dk1>
      <a:lt1>
        <a:sysClr val="window" lastClr="FFFFFF"/>
      </a:lt1>
      <a:dk2>
        <a:srgbClr val="00649D"/>
      </a:dk2>
      <a:lt2>
        <a:srgbClr val="9DD0F3"/>
      </a:lt2>
      <a:accent1>
        <a:srgbClr val="34B1EC"/>
      </a:accent1>
      <a:accent2>
        <a:srgbClr val="7F1C7D"/>
      </a:accent2>
      <a:accent3>
        <a:srgbClr val="F04E37"/>
      </a:accent3>
      <a:accent4>
        <a:srgbClr val="17AF4B"/>
      </a:accent4>
      <a:accent5>
        <a:srgbClr val="AB1A86"/>
      </a:accent5>
      <a:accent6>
        <a:srgbClr val="9DD0F3"/>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998</TotalTime>
  <Words>933</Words>
  <Application>Microsoft Macintosh PowerPoint</Application>
  <PresentationFormat>On-screen Show (4:3)</PresentationFormat>
  <Paragraphs>48</Paragraphs>
  <Slides>10</Slides>
  <Notes>6</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IMPORTANT info regarding IBM speaker guidelines and disclaimers</vt:lpstr>
      <vt:lpstr>Realtime Collaboration and Handwriting-to-Text Conversion: Noteable</vt:lpstr>
      <vt:lpstr>Roadmap</vt:lpstr>
      <vt:lpstr>Sample Pie Chart</vt:lpstr>
      <vt:lpstr>Sample Bar Chart</vt:lpstr>
      <vt:lpstr>Color Palette</vt:lpstr>
      <vt:lpstr>Divider slide</vt:lpstr>
      <vt:lpstr>Notices and Disclaimers</vt:lpstr>
      <vt:lpstr>Notices and Disclaimers (con’t)</vt:lpstr>
      <vt:lpstr>Thank You</vt:lpstr>
    </vt:vector>
  </TitlesOfParts>
  <Company>Creative Concepts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Linda Malcomb</dc:creator>
  <cp:lastModifiedBy>Jason Brooks</cp:lastModifiedBy>
  <cp:revision>71</cp:revision>
  <dcterms:created xsi:type="dcterms:W3CDTF">2014-02-28T14:55:07Z</dcterms:created>
  <dcterms:modified xsi:type="dcterms:W3CDTF">2015-01-10T23:54:08Z</dcterms:modified>
</cp:coreProperties>
</file>