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2" r:id="rId32"/>
    <p:sldId id="293" r:id="rId33"/>
    <p:sldId id="294" r:id="rId34"/>
    <p:sldId id="295" r:id="rId35"/>
    <p:sldId id="296" r:id="rId36"/>
    <p:sldId id="297" r:id="rId37"/>
    <p:sldId id="298" r:id="rId38"/>
    <p:sldId id="299" r:id="rId39"/>
    <p:sldId id="300" r:id="rId40"/>
    <p:sldId id="286" r:id="rId41"/>
    <p:sldId id="287" r:id="rId42"/>
    <p:sldId id="288" r:id="rId43"/>
    <p:sldId id="289" r:id="rId44"/>
    <p:sldId id="290" r:id="rId45"/>
    <p:sldId id="291"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BEc3iN53OVm2S8nyTnTkb+VlF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9f7f8bae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29f7f8baea5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f7f8bae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29f7f8bae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9f7f8bae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29f7f8baea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245d2771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2a245d27714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9f7f8baea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29f7f8baea5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9fa011cdb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29fa011cdbf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9f7f8baea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29f7f8baea5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a0851241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2a08512415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9f7f8bae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29f7f8baea5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9f7f8baea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29f7f8baea5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a256bb42e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2a256bb42ef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a256bb42e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2a256bb42ef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Scott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Kendra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Taylor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5"/>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6"/>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6"/>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6" name="Google Shape;26;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4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4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4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3"/>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43"/>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4"/>
          <p:cNvSpPr>
            <a:spLocks noGrp="1"/>
          </p:cNvSpPr>
          <p:nvPr>
            <p:ph type="pic" idx="2"/>
          </p:nvPr>
        </p:nvSpPr>
        <p:spPr>
          <a:xfrm>
            <a:off x="3887391" y="740569"/>
            <a:ext cx="4629150" cy="3655219"/>
          </a:xfrm>
          <a:prstGeom prst="rect">
            <a:avLst/>
          </a:prstGeom>
          <a:noFill/>
          <a:ln>
            <a:noFill/>
          </a:ln>
        </p:spPr>
      </p:sp>
      <p:sp>
        <p:nvSpPr>
          <p:cNvPr id="64" name="Google Shape;64;p44"/>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4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41750" y="0"/>
            <a:ext cx="9427500" cy="1716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endParaRPr sz="100">
              <a:highlight>
                <a:srgbClr val="FFFFFF"/>
              </a:highlight>
              <a:latin typeface="Times New Roman"/>
              <a:ea typeface="Times New Roman"/>
              <a:cs typeface="Times New Roman"/>
              <a:sym typeface="Times New Roman"/>
            </a:endParaRPr>
          </a:p>
          <a:p>
            <a:pPr marL="0" lvl="0" indent="0" algn="ctr" rtl="0">
              <a:lnSpc>
                <a:spcPct val="90000"/>
              </a:lnSpc>
              <a:spcBef>
                <a:spcPts val="0"/>
              </a:spcBef>
              <a:spcAft>
                <a:spcPts val="0"/>
              </a:spcAft>
              <a:buClr>
                <a:srgbClr val="1F3864"/>
              </a:buClr>
              <a:buSzPts val="990"/>
              <a:buFont typeface="Calibri"/>
              <a:buNone/>
            </a:pPr>
            <a:r>
              <a:rPr lang="en" sz="2880">
                <a:solidFill>
                  <a:srgbClr val="1F3864"/>
                </a:solidFill>
              </a:rPr>
              <a:t>Comparison of Established Parallelization Frameworks for Training Various ML Models on ECG Data</a:t>
            </a:r>
            <a:endParaRPr sz="2880">
              <a:solidFill>
                <a:srgbClr val="1F3864"/>
              </a:solidFill>
            </a:endParaRPr>
          </a:p>
        </p:txBody>
      </p:sp>
      <p:sp>
        <p:nvSpPr>
          <p:cNvPr id="85" name="Google Shape;85;p1"/>
          <p:cNvSpPr txBox="1">
            <a:spLocks noGrp="1"/>
          </p:cNvSpPr>
          <p:nvPr>
            <p:ph type="subTitle" idx="1"/>
          </p:nvPr>
        </p:nvSpPr>
        <p:spPr>
          <a:xfrm>
            <a:off x="311700" y="401737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1800"/>
              <a:buNone/>
            </a:pPr>
            <a:r>
              <a:rPr lang="en">
                <a:solidFill>
                  <a:srgbClr val="1F3864"/>
                </a:solidFill>
              </a:rPr>
              <a:t>Taylor Hartman, Kendra Givens, Scott Hartsell</a:t>
            </a:r>
            <a:endParaRPr>
              <a:solidFill>
                <a:srgbClr val="1F3864"/>
              </a:solidFill>
            </a:endParaRPr>
          </a:p>
        </p:txBody>
      </p:sp>
      <p:pic>
        <p:nvPicPr>
          <p:cNvPr id="86" name="Google Shape;86;p1"/>
          <p:cNvPicPr preferRelativeResize="0"/>
          <p:nvPr/>
        </p:nvPicPr>
        <p:blipFill>
          <a:blip r:embed="rId3">
            <a:alphaModFix/>
          </a:blip>
          <a:stretch>
            <a:fillRect/>
          </a:stretch>
        </p:blipFill>
        <p:spPr>
          <a:xfrm>
            <a:off x="2601225" y="2023725"/>
            <a:ext cx="3667125" cy="1609725"/>
          </a:xfrm>
          <a:prstGeom prst="rect">
            <a:avLst/>
          </a:prstGeom>
          <a:noFill/>
          <a:ln>
            <a:noFill/>
          </a:ln>
        </p:spPr>
      </p:pic>
      <p:sp>
        <p:nvSpPr>
          <p:cNvPr id="87" name="Google Shape;87;p1"/>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88" name="Google Shape;88;p1"/>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160"/>
        <p:cNvGrpSpPr/>
        <p:nvPr/>
      </p:nvGrpSpPr>
      <p:grpSpPr>
        <a:xfrm>
          <a:off x="0" y="0"/>
          <a:ext cx="0" cy="0"/>
          <a:chOff x="0" y="0"/>
          <a:chExt cx="0" cy="0"/>
        </a:xfrm>
      </p:grpSpPr>
      <p:sp>
        <p:nvSpPr>
          <p:cNvPr id="161" name="Google Shape;161;p10"/>
          <p:cNvSpPr txBox="1">
            <a:spLocks noGrp="1"/>
          </p:cNvSpPr>
          <p:nvPr>
            <p:ph type="ctrTitle"/>
          </p:nvPr>
        </p:nvSpPr>
        <p:spPr>
          <a:xfrm>
            <a:off x="311700" y="1166575"/>
            <a:ext cx="8520600" cy="3627000"/>
          </a:xfrm>
          <a:prstGeom prst="rect">
            <a:avLst/>
          </a:prstGeom>
          <a:noFill/>
          <a:ln>
            <a:noFill/>
          </a:ln>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Clr>
                <a:schemeClr val="dk1"/>
              </a:buClr>
              <a:buSzPts val="2000"/>
              <a:buFont typeface="Calibri"/>
              <a:buChar char="●"/>
            </a:pPr>
            <a:r>
              <a:rPr lang="en" sz="2800"/>
              <a:t>Logistic Regression</a:t>
            </a:r>
            <a:endParaRPr sz="2800"/>
          </a:p>
          <a:p>
            <a:pPr marL="457200" lvl="0" indent="-355600" algn="l" rtl="0">
              <a:lnSpc>
                <a:spcPct val="150000"/>
              </a:lnSpc>
              <a:spcBef>
                <a:spcPts val="0"/>
              </a:spcBef>
              <a:spcAft>
                <a:spcPts val="0"/>
              </a:spcAft>
              <a:buClr>
                <a:schemeClr val="dk1"/>
              </a:buClr>
              <a:buSzPts val="2000"/>
              <a:buFont typeface="Calibri"/>
              <a:buChar char="●"/>
            </a:pPr>
            <a:r>
              <a:rPr lang="en" sz="2800"/>
              <a:t>Support Vector Classifier</a:t>
            </a:r>
            <a:endParaRPr sz="2800"/>
          </a:p>
          <a:p>
            <a:pPr marL="457200" lvl="0" indent="-355600" algn="l" rtl="0">
              <a:lnSpc>
                <a:spcPct val="150000"/>
              </a:lnSpc>
              <a:spcBef>
                <a:spcPts val="0"/>
              </a:spcBef>
              <a:spcAft>
                <a:spcPts val="0"/>
              </a:spcAft>
              <a:buClr>
                <a:schemeClr val="dk1"/>
              </a:buClr>
              <a:buSzPts val="2000"/>
              <a:buFont typeface="Calibri"/>
              <a:buChar char="●"/>
            </a:pPr>
            <a:r>
              <a:rPr lang="en" sz="2800"/>
              <a:t>Random Forest</a:t>
            </a:r>
            <a:endParaRPr sz="2800"/>
          </a:p>
          <a:p>
            <a:pPr marL="457200" lvl="0" indent="0" algn="l" rtl="0">
              <a:lnSpc>
                <a:spcPct val="150000"/>
              </a:lnSpc>
              <a:spcBef>
                <a:spcPts val="0"/>
              </a:spcBef>
              <a:spcAft>
                <a:spcPts val="0"/>
              </a:spcAft>
              <a:buClr>
                <a:schemeClr val="dk1"/>
              </a:buClr>
              <a:buSzPts val="2000"/>
              <a:buFont typeface="Calibri"/>
              <a:buNone/>
            </a:pPr>
            <a:endParaRPr sz="2000"/>
          </a:p>
        </p:txBody>
      </p:sp>
      <p:sp>
        <p:nvSpPr>
          <p:cNvPr id="162" name="Google Shape;162;p10"/>
          <p:cNvSpPr txBox="1">
            <a:spLocks noGrp="1"/>
          </p:cNvSpPr>
          <p:nvPr>
            <p:ph type="ctrTitle" idx="4294967295"/>
          </p:nvPr>
        </p:nvSpPr>
        <p:spPr>
          <a:xfrm>
            <a:off x="623888" y="141288"/>
            <a:ext cx="8520112" cy="1096962"/>
          </a:xfrm>
          <a:prstGeom prst="rect">
            <a:avLst/>
          </a:prstGeom>
          <a:noFill/>
          <a:ln>
            <a:noFill/>
          </a:ln>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2F5496"/>
              </a:buClr>
              <a:buSzPts val="4000"/>
              <a:buFont typeface="Calibri"/>
              <a:buNone/>
            </a:pPr>
            <a:r>
              <a:rPr lang="en" sz="4000" b="0" i="0" u="none" strike="noStrike" cap="none">
                <a:solidFill>
                  <a:srgbClr val="2F5496"/>
                </a:solidFill>
                <a:latin typeface="Calibri"/>
                <a:ea typeface="Calibri"/>
                <a:cs typeface="Calibri"/>
                <a:sym typeface="Calibri"/>
              </a:rPr>
              <a:t>Machine Learning Models</a:t>
            </a:r>
            <a:endParaRPr sz="4000" b="0" i="0" u="none" strike="noStrike" cap="none">
              <a:solidFill>
                <a:srgbClr val="2F5496"/>
              </a:solidFill>
              <a:latin typeface="Calibri"/>
              <a:ea typeface="Calibri"/>
              <a:cs typeface="Calibri"/>
              <a:sym typeface="Calibri"/>
            </a:endParaRPr>
          </a:p>
        </p:txBody>
      </p:sp>
      <p:sp>
        <p:nvSpPr>
          <p:cNvPr id="163" name="Google Shape;163;p10"/>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164" name="Google Shape;164;p10"/>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Logistic Regression</a:t>
            </a:r>
            <a:endParaRPr sz="4000">
              <a:solidFill>
                <a:srgbClr val="0070C0"/>
              </a:solidFill>
            </a:endParaRPr>
          </a:p>
        </p:txBody>
      </p:sp>
      <p:pic>
        <p:nvPicPr>
          <p:cNvPr id="170" name="Google Shape;170;p11"/>
          <p:cNvPicPr preferRelativeResize="0"/>
          <p:nvPr/>
        </p:nvPicPr>
        <p:blipFill rotWithShape="1">
          <a:blip r:embed="rId3">
            <a:alphaModFix/>
          </a:blip>
          <a:srcRect l="52556" t="17756" r="1665" b="10087"/>
          <a:stretch/>
        </p:blipFill>
        <p:spPr>
          <a:xfrm>
            <a:off x="1862425" y="1238400"/>
            <a:ext cx="5419152" cy="3782625"/>
          </a:xfrm>
          <a:prstGeom prst="rect">
            <a:avLst/>
          </a:prstGeom>
          <a:noFill/>
          <a:ln>
            <a:noFill/>
          </a:ln>
        </p:spPr>
      </p:pic>
      <p:sp>
        <p:nvSpPr>
          <p:cNvPr id="171" name="Google Shape;171;p11"/>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172" name="Google Shape;172;p11"/>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12"/>
          <p:cNvPicPr preferRelativeResize="0"/>
          <p:nvPr/>
        </p:nvPicPr>
        <p:blipFill rotWithShape="1">
          <a:blip r:embed="rId3">
            <a:alphaModFix/>
          </a:blip>
          <a:srcRect l="49544" t="31762" r="7929" b="12019"/>
          <a:stretch/>
        </p:blipFill>
        <p:spPr>
          <a:xfrm>
            <a:off x="1793165" y="1577991"/>
            <a:ext cx="5557684" cy="2765500"/>
          </a:xfrm>
          <a:prstGeom prst="rect">
            <a:avLst/>
          </a:prstGeom>
          <a:noFill/>
          <a:ln>
            <a:noFill/>
          </a:ln>
        </p:spPr>
      </p:pic>
      <p:sp>
        <p:nvSpPr>
          <p:cNvPr id="178" name="Google Shape;178;p12"/>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Logistic Regression</a:t>
            </a:r>
            <a:endParaRPr sz="4000">
              <a:solidFill>
                <a:srgbClr val="0070C0"/>
              </a:solidFill>
            </a:endParaRPr>
          </a:p>
        </p:txBody>
      </p:sp>
      <p:pic>
        <p:nvPicPr>
          <p:cNvPr id="179" name="Google Shape;179;p12"/>
          <p:cNvPicPr preferRelativeResize="0"/>
          <p:nvPr/>
        </p:nvPicPr>
        <p:blipFill rotWithShape="1">
          <a:blip r:embed="rId4">
            <a:alphaModFix/>
          </a:blip>
          <a:srcRect/>
          <a:stretch/>
        </p:blipFill>
        <p:spPr>
          <a:xfrm>
            <a:off x="3931388" y="3509700"/>
            <a:ext cx="2052763" cy="651950"/>
          </a:xfrm>
          <a:prstGeom prst="rect">
            <a:avLst/>
          </a:prstGeom>
          <a:noFill/>
          <a:ln>
            <a:noFill/>
          </a:ln>
        </p:spPr>
      </p:pic>
      <p:sp>
        <p:nvSpPr>
          <p:cNvPr id="180" name="Google Shape;180;p12"/>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181" name="Google Shape;181;p12"/>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Support Vector Classifier</a:t>
            </a:r>
            <a:endParaRPr sz="4000">
              <a:solidFill>
                <a:srgbClr val="0070C0"/>
              </a:solidFill>
            </a:endParaRPr>
          </a:p>
        </p:txBody>
      </p:sp>
      <p:sp>
        <p:nvSpPr>
          <p:cNvPr id="187" name="Google Shape;187;p13"/>
          <p:cNvSpPr txBox="1">
            <a:spLocks noGrp="1"/>
          </p:cNvSpPr>
          <p:nvPr>
            <p:ph type="ctrTitle" idx="4294967295"/>
          </p:nvPr>
        </p:nvSpPr>
        <p:spPr>
          <a:xfrm>
            <a:off x="0" y="1166813"/>
            <a:ext cx="8521700" cy="3627437"/>
          </a:xfrm>
          <a:prstGeom prst="rect">
            <a:avLst/>
          </a:prstGeom>
          <a:noFill/>
          <a:ln>
            <a:noFill/>
          </a:ln>
        </p:spPr>
        <p:txBody>
          <a:bodyPr spcFirstLastPara="1" wrap="square" lIns="91425" tIns="91425" rIns="91425" bIns="91425" anchor="t" anchorCtr="0">
            <a:normAutofit/>
          </a:bodyPr>
          <a:lstStyle/>
          <a:p>
            <a:pPr marL="457200" marR="0" lvl="0" indent="-355600" algn="l" rtl="0">
              <a:lnSpc>
                <a:spcPct val="150000"/>
              </a:lnSpc>
              <a:spcBef>
                <a:spcPts val="0"/>
              </a:spcBef>
              <a:spcAft>
                <a:spcPts val="0"/>
              </a:spcAft>
              <a:buClr>
                <a:schemeClr val="dk1"/>
              </a:buClr>
              <a:buSzPts val="2000"/>
              <a:buFont typeface="Calibri"/>
              <a:buChar char="●"/>
            </a:pPr>
            <a:r>
              <a:rPr lang="en" sz="2000" b="0" i="0" u="none" strike="noStrike" cap="none">
                <a:solidFill>
                  <a:schemeClr val="dk1"/>
                </a:solidFill>
                <a:latin typeface="Calibri"/>
                <a:ea typeface="Calibri"/>
                <a:cs typeface="Calibri"/>
                <a:sym typeface="Calibri"/>
              </a:rPr>
              <a:t>Finds best plane to split the classes of data</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 sz="2000" b="0" i="0" u="none" strike="noStrike" cap="none">
                <a:solidFill>
                  <a:schemeClr val="dk1"/>
                </a:solidFill>
                <a:latin typeface="Calibri"/>
                <a:ea typeface="Calibri"/>
                <a:cs typeface="Calibri"/>
                <a:sym typeface="Calibri"/>
              </a:rPr>
              <a:t>If the data is not easy to separate, can transform data into a higher dimension for more accurate classification</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 sz="2000" b="0" i="0" u="none" strike="noStrike" cap="none">
                <a:solidFill>
                  <a:schemeClr val="dk1"/>
                </a:solidFill>
                <a:latin typeface="Calibri"/>
                <a:ea typeface="Calibri"/>
                <a:cs typeface="Calibri"/>
                <a:sym typeface="Calibri"/>
              </a:rPr>
              <a:t>Works well on small datasets, but can become slow with larger data</a:t>
            </a:r>
            <a:endParaRPr sz="2000" b="0" i="0" u="none" strike="noStrike" cap="none">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sp>
        <p:nvSpPr>
          <p:cNvPr id="188" name="Google Shape;188;p13"/>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
        <p:nvSpPr>
          <p:cNvPr id="189" name="Google Shape;189;p13"/>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Support Vector Classifier</a:t>
            </a:r>
            <a:endParaRPr sz="4000">
              <a:solidFill>
                <a:srgbClr val="0070C0"/>
              </a:solidFill>
            </a:endParaRPr>
          </a:p>
        </p:txBody>
      </p:sp>
      <p:sp>
        <p:nvSpPr>
          <p:cNvPr id="195" name="Google Shape;195;p14"/>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
        <p:nvSpPr>
          <p:cNvPr id="196" name="Google Shape;196;p14"/>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grpSp>
        <p:nvGrpSpPr>
          <p:cNvPr id="197" name="Google Shape;197;p14"/>
          <p:cNvGrpSpPr/>
          <p:nvPr/>
        </p:nvGrpSpPr>
        <p:grpSpPr>
          <a:xfrm>
            <a:off x="1965825" y="1066575"/>
            <a:ext cx="5447200" cy="3474900"/>
            <a:chOff x="1965825" y="1066575"/>
            <a:chExt cx="5447200" cy="3474900"/>
          </a:xfrm>
        </p:grpSpPr>
        <p:pic>
          <p:nvPicPr>
            <p:cNvPr id="198" name="Google Shape;198;p14"/>
            <p:cNvPicPr preferRelativeResize="0"/>
            <p:nvPr/>
          </p:nvPicPr>
          <p:blipFill>
            <a:blip r:embed="rId3">
              <a:alphaModFix/>
            </a:blip>
            <a:stretch>
              <a:fillRect/>
            </a:stretch>
          </p:blipFill>
          <p:spPr>
            <a:xfrm>
              <a:off x="1965825" y="1066575"/>
              <a:ext cx="5212350" cy="3474900"/>
            </a:xfrm>
            <a:prstGeom prst="rect">
              <a:avLst/>
            </a:prstGeom>
            <a:noFill/>
            <a:ln>
              <a:noFill/>
            </a:ln>
          </p:spPr>
        </p:pic>
        <p:sp>
          <p:nvSpPr>
            <p:cNvPr id="199" name="Google Shape;199;p14"/>
            <p:cNvSpPr/>
            <p:nvPr/>
          </p:nvSpPr>
          <p:spPr>
            <a:xfrm>
              <a:off x="6963625" y="1547475"/>
              <a:ext cx="449400" cy="70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Random Forest</a:t>
            </a:r>
            <a:endParaRPr sz="4000">
              <a:solidFill>
                <a:srgbClr val="0070C0"/>
              </a:solidFill>
            </a:endParaRPr>
          </a:p>
        </p:txBody>
      </p:sp>
      <p:sp>
        <p:nvSpPr>
          <p:cNvPr id="205" name="Google Shape;205;p15"/>
          <p:cNvSpPr txBox="1"/>
          <p:nvPr/>
        </p:nvSpPr>
        <p:spPr>
          <a:xfrm>
            <a:off x="629600" y="981750"/>
            <a:ext cx="7960800" cy="36282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Create specified range of decision trees</a:t>
            </a:r>
            <a:r>
              <a:rPr lang="en" sz="1900">
                <a:solidFill>
                  <a:schemeClr val="dk1"/>
                </a:solidFill>
                <a:latin typeface="Calibri"/>
                <a:ea typeface="Calibri"/>
                <a:cs typeface="Calibri"/>
                <a:sym typeface="Calibri"/>
              </a:rPr>
              <a:t>, e</a:t>
            </a:r>
            <a:r>
              <a:rPr lang="en" sz="1900" b="0" i="0" u="none" strike="noStrike" cap="none">
                <a:solidFill>
                  <a:schemeClr val="dk1"/>
                </a:solidFill>
                <a:latin typeface="Calibri"/>
                <a:ea typeface="Calibri"/>
                <a:cs typeface="Calibri"/>
                <a:sym typeface="Calibri"/>
              </a:rPr>
              <a:t>ach </a:t>
            </a:r>
            <a:r>
              <a:rPr lang="en" sz="1900">
                <a:solidFill>
                  <a:schemeClr val="dk1"/>
                </a:solidFill>
                <a:latin typeface="Calibri"/>
                <a:ea typeface="Calibri"/>
                <a:cs typeface="Calibri"/>
                <a:sym typeface="Calibri"/>
              </a:rPr>
              <a:t>with</a:t>
            </a:r>
            <a:r>
              <a:rPr lang="en" sz="1900" b="0" i="0" u="none" strike="noStrike" cap="none">
                <a:solidFill>
                  <a:schemeClr val="dk1"/>
                </a:solidFill>
                <a:latin typeface="Calibri"/>
                <a:ea typeface="Calibri"/>
                <a:cs typeface="Calibri"/>
                <a:sym typeface="Calibri"/>
              </a:rPr>
              <a:t> a unique dataset</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1" u="none" strike="noStrike" cap="none">
                <a:solidFill>
                  <a:schemeClr val="dk1"/>
                </a:solidFill>
                <a:latin typeface="Calibri"/>
                <a:ea typeface="Calibri"/>
                <a:cs typeface="Calibri"/>
                <a:sym typeface="Calibri"/>
              </a:rPr>
              <a:t>“bootstrapping”</a:t>
            </a:r>
            <a:r>
              <a:rPr lang="en" sz="1900" b="0" i="0" u="none" strike="noStrike" cap="none">
                <a:solidFill>
                  <a:schemeClr val="dk1"/>
                </a:solidFill>
                <a:latin typeface="Calibri"/>
                <a:ea typeface="Calibri"/>
                <a:cs typeface="Calibri"/>
                <a:sym typeface="Calibri"/>
              </a:rPr>
              <a:t>: partition of original, with allowed duplicate samples</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Random features used to make decisions at each branch, with Info</a:t>
            </a:r>
            <a:r>
              <a:rPr lang="en" sz="1900">
                <a:solidFill>
                  <a:schemeClr val="dk1"/>
                </a:solidFill>
                <a:latin typeface="Calibri"/>
                <a:ea typeface="Calibri"/>
                <a:cs typeface="Calibri"/>
                <a:sym typeface="Calibri"/>
              </a:rPr>
              <a:t>rmation Gain</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Each tree outputs a classification from a unique viewpoint</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The forest “votes”, and majority rules for final classification output</a:t>
            </a:r>
            <a:endParaRPr sz="1900" b="0" i="0" u="none" strike="noStrike" cap="none">
              <a:solidFill>
                <a:schemeClr val="dk1"/>
              </a:solidFill>
              <a:latin typeface="Calibri"/>
              <a:ea typeface="Calibri"/>
              <a:cs typeface="Calibri"/>
              <a:sym typeface="Calibri"/>
            </a:endParaRPr>
          </a:p>
        </p:txBody>
      </p:sp>
      <p:sp>
        <p:nvSpPr>
          <p:cNvPr id="206" name="Google Shape;206;p15"/>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
        <p:nvSpPr>
          <p:cNvPr id="207" name="Google Shape;207;p15"/>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Random Forest</a:t>
            </a:r>
            <a:endParaRPr sz="4000">
              <a:solidFill>
                <a:srgbClr val="0070C0"/>
              </a:solidFill>
            </a:endParaRPr>
          </a:p>
        </p:txBody>
      </p:sp>
      <p:pic>
        <p:nvPicPr>
          <p:cNvPr id="213" name="Google Shape;213;p16"/>
          <p:cNvPicPr preferRelativeResize="0"/>
          <p:nvPr/>
        </p:nvPicPr>
        <p:blipFill rotWithShape="1">
          <a:blip r:embed="rId3">
            <a:alphaModFix/>
          </a:blip>
          <a:srcRect/>
          <a:stretch/>
        </p:blipFill>
        <p:spPr>
          <a:xfrm>
            <a:off x="465988" y="898700"/>
            <a:ext cx="5107122" cy="3905100"/>
          </a:xfrm>
          <a:prstGeom prst="rect">
            <a:avLst/>
          </a:prstGeom>
          <a:noFill/>
          <a:ln>
            <a:noFill/>
          </a:ln>
        </p:spPr>
      </p:pic>
      <p:sp>
        <p:nvSpPr>
          <p:cNvPr id="214" name="Google Shape;214;p16"/>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
        <p:nvSpPr>
          <p:cNvPr id="215" name="Google Shape;215;p16"/>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216" name="Google Shape;216;p16"/>
          <p:cNvSpPr txBox="1"/>
          <p:nvPr/>
        </p:nvSpPr>
        <p:spPr>
          <a:xfrm>
            <a:off x="5848225" y="2198350"/>
            <a:ext cx="2976600" cy="9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latin typeface="Calibri"/>
                <a:ea typeface="Calibri"/>
                <a:cs typeface="Calibri"/>
                <a:sym typeface="Calibri"/>
              </a:rPr>
              <a:t>Information Gain</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n" sz="2100">
                <a:solidFill>
                  <a:schemeClr val="dk1"/>
                </a:solidFill>
                <a:latin typeface="Calibri"/>
                <a:ea typeface="Calibri"/>
                <a:cs typeface="Calibri"/>
                <a:sym typeface="Calibri"/>
              </a:rPr>
              <a:t>IG(Y,X) = E(Y) - E(Y|X)</a:t>
            </a:r>
            <a:endParaRPr sz="21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220"/>
        <p:cNvGrpSpPr/>
        <p:nvPr/>
      </p:nvGrpSpPr>
      <p:grpSpPr>
        <a:xfrm>
          <a:off x="0" y="0"/>
          <a:ext cx="0" cy="0"/>
          <a:chOff x="0" y="0"/>
          <a:chExt cx="0" cy="0"/>
        </a:xfrm>
      </p:grpSpPr>
      <p:sp>
        <p:nvSpPr>
          <p:cNvPr id="221" name="Google Shape;221;p18"/>
          <p:cNvSpPr txBox="1">
            <a:spLocks noGrp="1"/>
          </p:cNvSpPr>
          <p:nvPr>
            <p:ph type="ctrTitle"/>
          </p:nvPr>
        </p:nvSpPr>
        <p:spPr>
          <a:xfrm>
            <a:off x="311700" y="1166575"/>
            <a:ext cx="8520600" cy="3627000"/>
          </a:xfrm>
          <a:prstGeom prst="rect">
            <a:avLst/>
          </a:prstGeom>
          <a:noFill/>
          <a:ln>
            <a:noFill/>
          </a:ln>
        </p:spPr>
        <p:txBody>
          <a:bodyPr spcFirstLastPara="1" wrap="square" lIns="91425" tIns="91425" rIns="91425" bIns="91425" anchor="t" anchorCtr="0">
            <a:normAutofit/>
          </a:bodyPr>
          <a:lstStyle/>
          <a:p>
            <a:pPr marL="457200" lvl="0" indent="-361950" algn="l" rtl="0">
              <a:lnSpc>
                <a:spcPct val="150000"/>
              </a:lnSpc>
              <a:spcBef>
                <a:spcPts val="0"/>
              </a:spcBef>
              <a:spcAft>
                <a:spcPts val="0"/>
              </a:spcAft>
              <a:buClr>
                <a:schemeClr val="dk1"/>
              </a:buClr>
              <a:buSzPts val="2100"/>
              <a:buFont typeface="Calibri"/>
              <a:buChar char="●"/>
            </a:pPr>
            <a:r>
              <a:rPr lang="en" sz="2100"/>
              <a:t>Python Threads</a:t>
            </a:r>
            <a:endParaRPr sz="2100"/>
          </a:p>
          <a:p>
            <a:pPr marL="457200" lvl="0" indent="-361950" algn="l" rtl="0">
              <a:lnSpc>
                <a:spcPct val="150000"/>
              </a:lnSpc>
              <a:spcBef>
                <a:spcPts val="0"/>
              </a:spcBef>
              <a:spcAft>
                <a:spcPts val="0"/>
              </a:spcAft>
              <a:buClr>
                <a:schemeClr val="dk1"/>
              </a:buClr>
              <a:buSzPts val="2100"/>
              <a:buFont typeface="Calibri"/>
              <a:buChar char="●"/>
            </a:pPr>
            <a:r>
              <a:rPr lang="en" sz="2100"/>
              <a:t>MPI</a:t>
            </a:r>
            <a:endParaRPr sz="2100"/>
          </a:p>
        </p:txBody>
      </p:sp>
      <p:sp>
        <p:nvSpPr>
          <p:cNvPr id="222" name="Google Shape;222;p18"/>
          <p:cNvSpPr txBox="1">
            <a:spLocks noGrp="1"/>
          </p:cNvSpPr>
          <p:nvPr>
            <p:ph type="ctrTitle" idx="4294967295"/>
          </p:nvPr>
        </p:nvSpPr>
        <p:spPr>
          <a:xfrm>
            <a:off x="623888" y="141288"/>
            <a:ext cx="8520112" cy="1096962"/>
          </a:xfrm>
          <a:prstGeom prst="rect">
            <a:avLst/>
          </a:prstGeom>
          <a:noFill/>
          <a:ln>
            <a:noFill/>
          </a:ln>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2F5496"/>
              </a:buClr>
              <a:buSzPts val="4000"/>
              <a:buFont typeface="Calibri"/>
              <a:buNone/>
            </a:pPr>
            <a:r>
              <a:rPr lang="en" sz="4000" b="0" i="0" u="none" strike="noStrike" cap="none">
                <a:solidFill>
                  <a:srgbClr val="2F5496"/>
                </a:solidFill>
                <a:latin typeface="Calibri"/>
                <a:ea typeface="Calibri"/>
                <a:cs typeface="Calibri"/>
                <a:sym typeface="Calibri"/>
              </a:rPr>
              <a:t>Parallelization Frameworks</a:t>
            </a:r>
            <a:endParaRPr sz="4000" b="0" i="0" u="none" strike="noStrike" cap="none">
              <a:solidFill>
                <a:srgbClr val="2F5496"/>
              </a:solidFill>
              <a:latin typeface="Calibri"/>
              <a:ea typeface="Calibri"/>
              <a:cs typeface="Calibri"/>
              <a:sym typeface="Calibri"/>
            </a:endParaRPr>
          </a:p>
        </p:txBody>
      </p:sp>
      <p:sp>
        <p:nvSpPr>
          <p:cNvPr id="223" name="Google Shape;223;p18"/>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224" name="Google Shape;224;p18"/>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9f7f8baea5_0_10"/>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Serial Control</a:t>
            </a:r>
            <a:endParaRPr sz="4000">
              <a:solidFill>
                <a:srgbClr val="0070C0"/>
              </a:solidFill>
            </a:endParaRPr>
          </a:p>
        </p:txBody>
      </p:sp>
      <p:sp>
        <p:nvSpPr>
          <p:cNvPr id="230" name="Google Shape;230;g29f7f8baea5_0_10"/>
          <p:cNvSpPr txBox="1">
            <a:spLocks noGrp="1"/>
          </p:cNvSpPr>
          <p:nvPr>
            <p:ph type="ctrTitle" idx="4294967295"/>
          </p:nvPr>
        </p:nvSpPr>
        <p:spPr>
          <a:xfrm>
            <a:off x="0" y="1166813"/>
            <a:ext cx="8521800" cy="36273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chemeClr val="dk1"/>
              </a:buClr>
              <a:buSzPts val="1900"/>
              <a:buFont typeface="Calibri"/>
              <a:buChar char="●"/>
            </a:pPr>
            <a:r>
              <a:rPr lang="en" sz="1900"/>
              <a:t>To evaluate the performance of our parallelization frameworks, we compared against a serial baseline</a:t>
            </a:r>
            <a:endParaRPr sz="1900"/>
          </a:p>
        </p:txBody>
      </p:sp>
      <p:pic>
        <p:nvPicPr>
          <p:cNvPr id="231" name="Google Shape;231;g29f7f8baea5_0_10"/>
          <p:cNvPicPr preferRelativeResize="0"/>
          <p:nvPr/>
        </p:nvPicPr>
        <p:blipFill>
          <a:blip r:embed="rId3">
            <a:alphaModFix/>
          </a:blip>
          <a:stretch>
            <a:fillRect/>
          </a:stretch>
        </p:blipFill>
        <p:spPr>
          <a:xfrm>
            <a:off x="2571750" y="2156888"/>
            <a:ext cx="4000500" cy="2600325"/>
          </a:xfrm>
          <a:prstGeom prst="rect">
            <a:avLst/>
          </a:prstGeom>
          <a:noFill/>
          <a:ln>
            <a:noFill/>
          </a:ln>
        </p:spPr>
      </p:pic>
      <p:sp>
        <p:nvSpPr>
          <p:cNvPr id="232" name="Google Shape;232;g29f7f8baea5_0_10"/>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233" name="Google Shape;233;g29f7f8baea5_0_10"/>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9f7f8baea5_0_0"/>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Python Threads</a:t>
            </a:r>
            <a:endParaRPr sz="4000">
              <a:solidFill>
                <a:srgbClr val="0070C0"/>
              </a:solidFill>
            </a:endParaRPr>
          </a:p>
        </p:txBody>
      </p:sp>
      <p:sp>
        <p:nvSpPr>
          <p:cNvPr id="239" name="Google Shape;239;g29f7f8baea5_0_0"/>
          <p:cNvSpPr txBox="1">
            <a:spLocks noGrp="1"/>
          </p:cNvSpPr>
          <p:nvPr>
            <p:ph type="ctrTitle" idx="4294967295"/>
          </p:nvPr>
        </p:nvSpPr>
        <p:spPr>
          <a:xfrm>
            <a:off x="0" y="843113"/>
            <a:ext cx="8521800" cy="36273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chemeClr val="dk1"/>
              </a:buClr>
              <a:buSzPts val="1900"/>
              <a:buFont typeface="Calibri"/>
              <a:buChar char="●"/>
            </a:pPr>
            <a:r>
              <a:rPr lang="en" sz="1900"/>
              <a:t>Lightweight process</a:t>
            </a:r>
            <a:endParaRPr sz="1900"/>
          </a:p>
          <a:p>
            <a:pPr marL="457200" marR="0" lvl="0" indent="-349250" algn="l" rtl="0">
              <a:lnSpc>
                <a:spcPct val="150000"/>
              </a:lnSpc>
              <a:spcBef>
                <a:spcPts val="0"/>
              </a:spcBef>
              <a:spcAft>
                <a:spcPts val="0"/>
              </a:spcAft>
              <a:buSzPts val="1900"/>
              <a:buChar char="●"/>
            </a:pPr>
            <a:r>
              <a:rPr lang="en" sz="1900"/>
              <a:t>Shares the same memory space</a:t>
            </a:r>
            <a:endParaRPr sz="1900"/>
          </a:p>
          <a:p>
            <a:pPr marL="457200" marR="0" lvl="0" indent="-349250" algn="l" rtl="0">
              <a:lnSpc>
                <a:spcPct val="150000"/>
              </a:lnSpc>
              <a:spcBef>
                <a:spcPts val="0"/>
              </a:spcBef>
              <a:spcAft>
                <a:spcPts val="0"/>
              </a:spcAft>
              <a:buSzPts val="1900"/>
              <a:buChar char="●"/>
            </a:pPr>
            <a:r>
              <a:rPr lang="en" sz="1900"/>
              <a:t>Threads have to trade off on global interpreter lock(GIL) access which prevents true parallelism (GIL gone in Python 3.12)</a:t>
            </a:r>
            <a:endParaRPr sz="1900"/>
          </a:p>
        </p:txBody>
      </p:sp>
      <p:pic>
        <p:nvPicPr>
          <p:cNvPr id="240" name="Google Shape;240;g29f7f8baea5_0_0"/>
          <p:cNvPicPr preferRelativeResize="0"/>
          <p:nvPr/>
        </p:nvPicPr>
        <p:blipFill>
          <a:blip r:embed="rId3">
            <a:alphaModFix/>
          </a:blip>
          <a:stretch>
            <a:fillRect/>
          </a:stretch>
        </p:blipFill>
        <p:spPr>
          <a:xfrm>
            <a:off x="3035644" y="2571744"/>
            <a:ext cx="3234075" cy="2471950"/>
          </a:xfrm>
          <a:prstGeom prst="rect">
            <a:avLst/>
          </a:prstGeom>
          <a:noFill/>
          <a:ln>
            <a:noFill/>
          </a:ln>
        </p:spPr>
      </p:pic>
      <p:sp>
        <p:nvSpPr>
          <p:cNvPr id="241" name="Google Shape;241;g29f7f8baea5_0_0"/>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
        <p:nvSpPr>
          <p:cNvPr id="242" name="Google Shape;242;g29f7f8baea5_0_0"/>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Research Goals</a:t>
            </a:r>
            <a:endParaRPr sz="4000">
              <a:solidFill>
                <a:srgbClr val="0070C0"/>
              </a:solidFill>
            </a:endParaRPr>
          </a:p>
        </p:txBody>
      </p:sp>
      <p:sp>
        <p:nvSpPr>
          <p:cNvPr id="94" name="Google Shape;94;p2"/>
          <p:cNvSpPr txBox="1">
            <a:spLocks noGrp="1"/>
          </p:cNvSpPr>
          <p:nvPr>
            <p:ph type="ctrTitle" idx="4294967295"/>
          </p:nvPr>
        </p:nvSpPr>
        <p:spPr>
          <a:xfrm>
            <a:off x="0" y="1238250"/>
            <a:ext cx="8521700" cy="3627438"/>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Compare parallel processing frameworks on speed to complete training ML models</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Compare prebuilt ML models on accuracy</a:t>
            </a:r>
            <a:endParaRPr sz="1900" b="0" i="0" u="none" strike="noStrike" cap="none">
              <a:solidFill>
                <a:schemeClr val="dk1"/>
              </a:solidFill>
              <a:latin typeface="Calibri"/>
              <a:ea typeface="Calibri"/>
              <a:cs typeface="Calibri"/>
              <a:sym typeface="Calibri"/>
            </a:endParaRPr>
          </a:p>
        </p:txBody>
      </p:sp>
      <p:sp>
        <p:nvSpPr>
          <p:cNvPr id="95" name="Google Shape;95;p2"/>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
        <p:nvSpPr>
          <p:cNvPr id="96" name="Google Shape;96;p2"/>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9f7f8baea5_0_5"/>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MPI</a:t>
            </a:r>
            <a:endParaRPr sz="4000">
              <a:solidFill>
                <a:srgbClr val="0070C0"/>
              </a:solidFill>
            </a:endParaRPr>
          </a:p>
        </p:txBody>
      </p:sp>
      <p:sp>
        <p:nvSpPr>
          <p:cNvPr id="248" name="Google Shape;248;g29f7f8baea5_0_5"/>
          <p:cNvSpPr txBox="1">
            <a:spLocks noGrp="1"/>
          </p:cNvSpPr>
          <p:nvPr>
            <p:ph type="ctrTitle" idx="4294967295"/>
          </p:nvPr>
        </p:nvSpPr>
        <p:spPr>
          <a:xfrm>
            <a:off x="0" y="1166813"/>
            <a:ext cx="8521800" cy="36273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chemeClr val="dk1"/>
              </a:buClr>
              <a:buSzPts val="1900"/>
              <a:buFont typeface="Calibri"/>
              <a:buChar char="●"/>
            </a:pPr>
            <a:r>
              <a:rPr lang="en" sz="1900"/>
              <a:t>MPI (Message Passing Interface)  is used in distributed memory architectures where each process has its own memory</a:t>
            </a:r>
            <a:endParaRPr sz="1900"/>
          </a:p>
          <a:p>
            <a:pPr marL="457200" marR="0" lvl="0" indent="-349250" algn="l" rtl="0">
              <a:lnSpc>
                <a:spcPct val="150000"/>
              </a:lnSpc>
              <a:spcBef>
                <a:spcPts val="0"/>
              </a:spcBef>
              <a:spcAft>
                <a:spcPts val="0"/>
              </a:spcAft>
              <a:buSzPts val="1900"/>
              <a:buChar char="●"/>
            </a:pPr>
            <a:r>
              <a:rPr lang="en" sz="1900"/>
              <a:t>Communication can be blocking or non-blocking </a:t>
            </a:r>
            <a:endParaRPr sz="1900"/>
          </a:p>
        </p:txBody>
      </p:sp>
      <p:pic>
        <p:nvPicPr>
          <p:cNvPr id="249" name="Google Shape;249;g29f7f8baea5_0_5"/>
          <p:cNvPicPr preferRelativeResize="0"/>
          <p:nvPr/>
        </p:nvPicPr>
        <p:blipFill>
          <a:blip r:embed="rId3">
            <a:alphaModFix/>
          </a:blip>
          <a:stretch>
            <a:fillRect/>
          </a:stretch>
        </p:blipFill>
        <p:spPr>
          <a:xfrm>
            <a:off x="2281976" y="2647875"/>
            <a:ext cx="4741400" cy="2146250"/>
          </a:xfrm>
          <a:prstGeom prst="rect">
            <a:avLst/>
          </a:prstGeom>
          <a:noFill/>
          <a:ln>
            <a:noFill/>
          </a:ln>
        </p:spPr>
      </p:pic>
      <p:sp>
        <p:nvSpPr>
          <p:cNvPr id="250" name="Google Shape;250;g29f7f8baea5_0_5"/>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
        <p:nvSpPr>
          <p:cNvPr id="251" name="Google Shape;251;g29f7f8baea5_0_5"/>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255"/>
        <p:cNvGrpSpPr/>
        <p:nvPr/>
      </p:nvGrpSpPr>
      <p:grpSpPr>
        <a:xfrm>
          <a:off x="0" y="0"/>
          <a:ext cx="0" cy="0"/>
          <a:chOff x="0" y="0"/>
          <a:chExt cx="0" cy="0"/>
        </a:xfrm>
      </p:grpSpPr>
      <p:sp>
        <p:nvSpPr>
          <p:cNvPr id="256" name="Google Shape;256;p22"/>
          <p:cNvSpPr txBox="1">
            <a:spLocks noGrp="1"/>
          </p:cNvSpPr>
          <p:nvPr>
            <p:ph type="ctrTitle"/>
          </p:nvPr>
        </p:nvSpPr>
        <p:spPr>
          <a:xfrm>
            <a:off x="311700" y="20229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2F5496"/>
              </a:buClr>
              <a:buSzPts val="5300"/>
              <a:buFont typeface="Calibri"/>
              <a:buNone/>
            </a:pPr>
            <a:r>
              <a:rPr lang="en" sz="5300">
                <a:solidFill>
                  <a:srgbClr val="2F5496"/>
                </a:solidFill>
              </a:rPr>
              <a:t>Methods</a:t>
            </a:r>
            <a:endParaRPr sz="5300">
              <a:solidFill>
                <a:srgbClr val="2F549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Preprocessing Data</a:t>
            </a:r>
            <a:endParaRPr sz="4000">
              <a:solidFill>
                <a:srgbClr val="0070C0"/>
              </a:solidFill>
            </a:endParaRPr>
          </a:p>
        </p:txBody>
      </p:sp>
      <p:sp>
        <p:nvSpPr>
          <p:cNvPr id="262" name="Google Shape;262;p23"/>
          <p:cNvSpPr txBox="1">
            <a:spLocks noGrp="1"/>
          </p:cNvSpPr>
          <p:nvPr>
            <p:ph type="ctrTitle" idx="4294967295"/>
          </p:nvPr>
        </p:nvSpPr>
        <p:spPr>
          <a:xfrm>
            <a:off x="0" y="1166813"/>
            <a:ext cx="8521700" cy="3627437"/>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Balance dataset</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Separate features from labels</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Standardize data with mean and standard deviation</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Transform data to vector</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Group data by feature and vector</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Split data into train, test, validation</a:t>
            </a:r>
            <a:endParaRPr sz="1900" b="0" i="0" u="none" strike="noStrike" cap="none">
              <a:solidFill>
                <a:schemeClr val="dk1"/>
              </a:solidFill>
              <a:latin typeface="Calibri"/>
              <a:ea typeface="Calibri"/>
              <a:cs typeface="Calibri"/>
              <a:sym typeface="Calibri"/>
            </a:endParaRPr>
          </a:p>
          <a:p>
            <a:pPr marL="914400" lvl="1" indent="-349250" algn="l" rtl="0">
              <a:lnSpc>
                <a:spcPct val="150000"/>
              </a:lnSpc>
              <a:spcBef>
                <a:spcPts val="0"/>
              </a:spcBef>
              <a:spcAft>
                <a:spcPts val="0"/>
              </a:spcAft>
              <a:buSzPts val="1900"/>
              <a:buFont typeface="Arial"/>
              <a:buChar char="○"/>
            </a:pPr>
            <a:r>
              <a:rPr lang="en" sz="1900"/>
              <a:t>70/20/10</a:t>
            </a:r>
            <a:endParaRPr sz="1900"/>
          </a:p>
        </p:txBody>
      </p:sp>
      <p:sp>
        <p:nvSpPr>
          <p:cNvPr id="263" name="Google Shape;263;p23"/>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264" name="Google Shape;264;p23"/>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a245d27714_0_55"/>
          <p:cNvSpPr txBox="1">
            <a:spLocks noGrp="1"/>
          </p:cNvSpPr>
          <p:nvPr>
            <p:ph type="ctrTitle"/>
          </p:nvPr>
        </p:nvSpPr>
        <p:spPr>
          <a:xfrm>
            <a:off x="3179700" y="3187700"/>
            <a:ext cx="5766300" cy="1531200"/>
          </a:xfrm>
          <a:prstGeom prst="rect">
            <a:avLst/>
          </a:prstGeom>
          <a:noFill/>
          <a:ln>
            <a:noFill/>
          </a:ln>
        </p:spPr>
        <p:txBody>
          <a:bodyPr spcFirstLastPara="1" wrap="square" lIns="91425" tIns="91425" rIns="91425" bIns="91425" anchor="t" anchorCtr="0">
            <a:normAutofit fontScale="90000"/>
          </a:bodyPr>
          <a:lstStyle/>
          <a:p>
            <a:pPr marL="457200" lvl="0" indent="-337185" algn="l" rtl="0">
              <a:lnSpc>
                <a:spcPct val="115000"/>
              </a:lnSpc>
              <a:spcBef>
                <a:spcPts val="0"/>
              </a:spcBef>
              <a:spcAft>
                <a:spcPts val="0"/>
              </a:spcAft>
              <a:buClr>
                <a:schemeClr val="dk1"/>
              </a:buClr>
              <a:buSzPct val="100000"/>
              <a:buFont typeface="Calibri"/>
              <a:buChar char="●"/>
            </a:pPr>
            <a:r>
              <a:rPr lang="en" sz="1900"/>
              <a:t>Unaltered data obtained from Kaggle [1] </a:t>
            </a:r>
            <a:endParaRPr sz="1900"/>
          </a:p>
          <a:p>
            <a:pPr marL="457200" lvl="0" indent="-337185" algn="l" rtl="0">
              <a:lnSpc>
                <a:spcPct val="115000"/>
              </a:lnSpc>
              <a:spcBef>
                <a:spcPts val="0"/>
              </a:spcBef>
              <a:spcAft>
                <a:spcPts val="0"/>
              </a:spcAft>
              <a:buClr>
                <a:schemeClr val="dk1"/>
              </a:buClr>
              <a:buSzPct val="100000"/>
              <a:buFont typeface="Calibri"/>
              <a:buChar char="●"/>
            </a:pPr>
            <a:r>
              <a:rPr lang="en" sz="1900"/>
              <a:t>Heart rate tracking &amp; monitoring</a:t>
            </a:r>
            <a:endParaRPr sz="1900"/>
          </a:p>
          <a:p>
            <a:pPr marL="914400" lvl="1" indent="-337185" algn="l" rtl="0">
              <a:lnSpc>
                <a:spcPct val="115000"/>
              </a:lnSpc>
              <a:spcBef>
                <a:spcPts val="0"/>
              </a:spcBef>
              <a:spcAft>
                <a:spcPts val="0"/>
              </a:spcAft>
              <a:buSzPct val="100000"/>
              <a:buChar char="○"/>
            </a:pPr>
            <a:r>
              <a:rPr lang="en" sz="1900"/>
              <a:t>Labels represent normal/abnormal patterns</a:t>
            </a:r>
            <a:endParaRPr sz="1900"/>
          </a:p>
          <a:p>
            <a:pPr marL="457200" lvl="0" indent="-337185" algn="l" rtl="0">
              <a:lnSpc>
                <a:spcPct val="115000"/>
              </a:lnSpc>
              <a:spcBef>
                <a:spcPts val="0"/>
              </a:spcBef>
              <a:spcAft>
                <a:spcPts val="0"/>
              </a:spcAft>
              <a:buClr>
                <a:schemeClr val="dk1"/>
              </a:buClr>
              <a:buSzPct val="100000"/>
              <a:buFont typeface="Calibri"/>
              <a:buChar char="●"/>
            </a:pPr>
            <a:r>
              <a:rPr lang="en" sz="1900"/>
              <a:t>4998 rows with 140 feature columns</a:t>
            </a:r>
            <a:endParaRPr sz="1900"/>
          </a:p>
          <a:p>
            <a:pPr marL="457200" lvl="0" indent="-337185" algn="l" rtl="0">
              <a:lnSpc>
                <a:spcPct val="115000"/>
              </a:lnSpc>
              <a:spcBef>
                <a:spcPts val="0"/>
              </a:spcBef>
              <a:spcAft>
                <a:spcPts val="0"/>
              </a:spcAft>
              <a:buClr>
                <a:schemeClr val="dk1"/>
              </a:buClr>
              <a:buSzPct val="100000"/>
              <a:buFont typeface="Calibri"/>
              <a:buChar char="●"/>
            </a:pPr>
            <a:r>
              <a:rPr lang="en" sz="1900"/>
              <a:t>1 label column</a:t>
            </a:r>
            <a:endParaRPr sz="1900"/>
          </a:p>
        </p:txBody>
      </p:sp>
      <p:sp>
        <p:nvSpPr>
          <p:cNvPr id="270" name="Google Shape;270;g2a245d27714_0_55"/>
          <p:cNvSpPr txBox="1">
            <a:spLocks noGrp="1"/>
          </p:cNvSpPr>
          <p:nvPr>
            <p:ph type="ctrTitle" idx="4294967295"/>
          </p:nvPr>
        </p:nvSpPr>
        <p:spPr>
          <a:xfrm>
            <a:off x="623888" y="141288"/>
            <a:ext cx="8520000" cy="1097100"/>
          </a:xfrm>
          <a:prstGeom prst="rect">
            <a:avLst/>
          </a:prstGeom>
          <a:noFill/>
          <a:ln>
            <a:noFill/>
          </a:ln>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70C0"/>
              </a:buClr>
              <a:buSzPts val="4000"/>
              <a:buFont typeface="Calibri"/>
              <a:buNone/>
            </a:pPr>
            <a:r>
              <a:rPr lang="en" sz="4000" b="0" i="0" u="none" strike="noStrike" cap="none">
                <a:solidFill>
                  <a:srgbClr val="0070C0"/>
                </a:solidFill>
                <a:latin typeface="Calibri"/>
                <a:ea typeface="Calibri"/>
                <a:cs typeface="Calibri"/>
                <a:sym typeface="Calibri"/>
              </a:rPr>
              <a:t>Dataset Refres</a:t>
            </a:r>
            <a:r>
              <a:rPr lang="en" sz="4000">
                <a:solidFill>
                  <a:srgbClr val="0070C0"/>
                </a:solidFill>
              </a:rPr>
              <a:t>her</a:t>
            </a:r>
            <a:endParaRPr sz="4000" b="0" i="0" u="none" strike="noStrike" cap="none">
              <a:solidFill>
                <a:srgbClr val="0070C0"/>
              </a:solidFill>
              <a:latin typeface="Calibri"/>
              <a:ea typeface="Calibri"/>
              <a:cs typeface="Calibri"/>
              <a:sym typeface="Calibri"/>
            </a:endParaRPr>
          </a:p>
        </p:txBody>
      </p:sp>
      <p:pic>
        <p:nvPicPr>
          <p:cNvPr id="271" name="Google Shape;271;g2a245d27714_0_55"/>
          <p:cNvPicPr preferRelativeResize="0"/>
          <p:nvPr/>
        </p:nvPicPr>
        <p:blipFill rotWithShape="1">
          <a:blip r:embed="rId3">
            <a:alphaModFix/>
          </a:blip>
          <a:srcRect/>
          <a:stretch/>
        </p:blipFill>
        <p:spPr>
          <a:xfrm>
            <a:off x="0" y="4856200"/>
            <a:ext cx="9144000" cy="287300"/>
          </a:xfrm>
          <a:prstGeom prst="rect">
            <a:avLst/>
          </a:prstGeom>
          <a:noFill/>
          <a:ln>
            <a:noFill/>
          </a:ln>
        </p:spPr>
      </p:pic>
      <p:pic>
        <p:nvPicPr>
          <p:cNvPr id="272" name="Google Shape;272;g2a245d27714_0_55"/>
          <p:cNvPicPr preferRelativeResize="0"/>
          <p:nvPr/>
        </p:nvPicPr>
        <p:blipFill rotWithShape="1">
          <a:blip r:embed="rId4">
            <a:alphaModFix/>
          </a:blip>
          <a:srcRect/>
          <a:stretch/>
        </p:blipFill>
        <p:spPr>
          <a:xfrm>
            <a:off x="-678927" y="834100"/>
            <a:ext cx="4973825" cy="3164349"/>
          </a:xfrm>
          <a:prstGeom prst="rect">
            <a:avLst/>
          </a:prstGeom>
          <a:noFill/>
          <a:ln>
            <a:noFill/>
          </a:ln>
        </p:spPr>
      </p:pic>
      <p:pic>
        <p:nvPicPr>
          <p:cNvPr id="273" name="Google Shape;273;g2a245d27714_0_55"/>
          <p:cNvPicPr preferRelativeResize="0"/>
          <p:nvPr/>
        </p:nvPicPr>
        <p:blipFill rotWithShape="1">
          <a:blip r:embed="rId5">
            <a:alphaModFix/>
          </a:blip>
          <a:srcRect/>
          <a:stretch/>
        </p:blipFill>
        <p:spPr>
          <a:xfrm>
            <a:off x="4572003" y="986500"/>
            <a:ext cx="3264388" cy="1768800"/>
          </a:xfrm>
          <a:prstGeom prst="rect">
            <a:avLst/>
          </a:prstGeom>
          <a:noFill/>
          <a:ln>
            <a:noFill/>
          </a:ln>
        </p:spPr>
      </p:pic>
      <p:pic>
        <p:nvPicPr>
          <p:cNvPr id="274" name="Google Shape;274;g2a245d27714_0_55"/>
          <p:cNvPicPr preferRelativeResize="0"/>
          <p:nvPr/>
        </p:nvPicPr>
        <p:blipFill rotWithShape="1">
          <a:blip r:embed="rId6">
            <a:alphaModFix/>
          </a:blip>
          <a:srcRect/>
          <a:stretch/>
        </p:blipFill>
        <p:spPr>
          <a:xfrm>
            <a:off x="4619450" y="2754913"/>
            <a:ext cx="3169500" cy="364125"/>
          </a:xfrm>
          <a:prstGeom prst="rect">
            <a:avLst/>
          </a:prstGeom>
          <a:noFill/>
          <a:ln>
            <a:noFill/>
          </a:ln>
        </p:spPr>
      </p:pic>
      <p:sp>
        <p:nvSpPr>
          <p:cNvPr id="275" name="Google Shape;275;g2a245d27714_0_55"/>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276" name="Google Shape;276;g2a245d27714_0_55"/>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Preprocessing Data</a:t>
            </a:r>
            <a:endParaRPr sz="4000">
              <a:solidFill>
                <a:srgbClr val="0070C0"/>
              </a:solidFill>
            </a:endParaRPr>
          </a:p>
        </p:txBody>
      </p:sp>
      <p:sp>
        <p:nvSpPr>
          <p:cNvPr id="282" name="Google Shape;282;p24"/>
          <p:cNvSpPr txBox="1">
            <a:spLocks noGrp="1"/>
          </p:cNvSpPr>
          <p:nvPr>
            <p:ph type="ctrTitle" idx="4294967295"/>
          </p:nvPr>
        </p:nvSpPr>
        <p:spPr>
          <a:xfrm>
            <a:off x="3378200" y="3187700"/>
            <a:ext cx="5765800" cy="1955800"/>
          </a:xfrm>
          <a:prstGeom prst="rect">
            <a:avLst/>
          </a:prstGeom>
          <a:noFill/>
          <a:ln>
            <a:noFill/>
          </a:ln>
        </p:spPr>
        <p:txBody>
          <a:bodyPr spcFirstLastPara="1" wrap="square" lIns="91425" tIns="91425" rIns="91425" bIns="91425" anchor="t" anchorCtr="0">
            <a:normAutofit fontScale="90000"/>
          </a:bodyPr>
          <a:lstStyle/>
          <a:p>
            <a:pPr marL="457200" marR="0" lvl="0" indent="-337185" algn="l" rtl="0">
              <a:lnSpc>
                <a:spcPct val="115000"/>
              </a:lnSpc>
              <a:spcBef>
                <a:spcPts val="0"/>
              </a:spcBef>
              <a:spcAft>
                <a:spcPts val="0"/>
              </a:spcAft>
              <a:buClr>
                <a:schemeClr val="dk1"/>
              </a:buClr>
              <a:buSzPct val="100000"/>
              <a:buFont typeface="Calibri"/>
              <a:buChar char="●"/>
            </a:pPr>
            <a:r>
              <a:rPr lang="en" sz="1900" b="0" i="0" u="none" strike="noStrike" cap="none">
                <a:solidFill>
                  <a:schemeClr val="dk1"/>
                </a:solidFill>
                <a:latin typeface="Calibri"/>
                <a:ea typeface="Calibri"/>
                <a:cs typeface="Calibri"/>
                <a:sym typeface="Calibri"/>
              </a:rPr>
              <a:t>Preprocessed using Spark </a:t>
            </a:r>
            <a:endParaRPr sz="1900" b="0" i="0" u="none" strike="noStrike" cap="none">
              <a:solidFill>
                <a:schemeClr val="dk1"/>
              </a:solidFill>
              <a:latin typeface="Calibri"/>
              <a:ea typeface="Calibri"/>
              <a:cs typeface="Calibri"/>
              <a:sym typeface="Calibri"/>
            </a:endParaRPr>
          </a:p>
          <a:p>
            <a:pPr marL="457200" marR="0" lvl="0" indent="-337185" algn="l" rtl="0">
              <a:lnSpc>
                <a:spcPct val="115000"/>
              </a:lnSpc>
              <a:spcBef>
                <a:spcPts val="0"/>
              </a:spcBef>
              <a:spcAft>
                <a:spcPts val="0"/>
              </a:spcAft>
              <a:buClr>
                <a:schemeClr val="dk1"/>
              </a:buClr>
              <a:buSzPct val="100000"/>
              <a:buFont typeface="Calibri"/>
              <a:buChar char="●"/>
            </a:pPr>
            <a:r>
              <a:rPr lang="en" sz="1900" b="0" i="0" u="none" strike="noStrike" cap="none">
                <a:solidFill>
                  <a:schemeClr val="dk1"/>
                </a:solidFill>
                <a:latin typeface="Calibri"/>
                <a:ea typeface="Calibri"/>
                <a:cs typeface="Calibri"/>
                <a:sym typeface="Calibri"/>
              </a:rPr>
              <a:t>844 Rows with label of 1 removed to equalize</a:t>
            </a:r>
            <a:endParaRPr sz="1900" b="0" i="0" u="none" strike="noStrike" cap="none">
              <a:solidFill>
                <a:schemeClr val="dk1"/>
              </a:solidFill>
              <a:latin typeface="Calibri"/>
              <a:ea typeface="Calibri"/>
              <a:cs typeface="Calibri"/>
              <a:sym typeface="Calibri"/>
            </a:endParaRPr>
          </a:p>
          <a:p>
            <a:pPr marL="914400" lvl="1" indent="-337185" algn="l" rtl="0">
              <a:lnSpc>
                <a:spcPct val="115000"/>
              </a:lnSpc>
              <a:spcBef>
                <a:spcPts val="0"/>
              </a:spcBef>
              <a:spcAft>
                <a:spcPts val="0"/>
              </a:spcAft>
              <a:buSzPct val="100000"/>
              <a:buFont typeface="Arial"/>
              <a:buChar char="○"/>
            </a:pPr>
            <a:r>
              <a:rPr lang="en" sz="1900"/>
              <a:t>Used .randomSplit() with a seed to keep 2075</a:t>
            </a:r>
            <a:endParaRPr sz="1900"/>
          </a:p>
          <a:p>
            <a:pPr marL="457200" marR="0" lvl="0" indent="-337185" algn="l" rtl="0">
              <a:lnSpc>
                <a:spcPct val="115000"/>
              </a:lnSpc>
              <a:spcBef>
                <a:spcPts val="0"/>
              </a:spcBef>
              <a:spcAft>
                <a:spcPts val="0"/>
              </a:spcAft>
              <a:buClr>
                <a:schemeClr val="dk1"/>
              </a:buClr>
              <a:buSzPct val="100000"/>
              <a:buFont typeface="Calibri"/>
              <a:buChar char="●"/>
            </a:pPr>
            <a:r>
              <a:rPr lang="en" sz="1900" b="0" i="0" u="none" strike="noStrike" cap="none">
                <a:solidFill>
                  <a:schemeClr val="dk1"/>
                </a:solidFill>
                <a:latin typeface="Calibri"/>
                <a:ea typeface="Calibri"/>
                <a:cs typeface="Calibri"/>
                <a:sym typeface="Calibri"/>
              </a:rPr>
              <a:t>Still:</a:t>
            </a:r>
            <a:endParaRPr sz="1900" b="0" i="0" u="none" strike="noStrike" cap="none">
              <a:solidFill>
                <a:schemeClr val="dk1"/>
              </a:solidFill>
              <a:latin typeface="Calibri"/>
              <a:ea typeface="Calibri"/>
              <a:cs typeface="Calibri"/>
              <a:sym typeface="Calibri"/>
            </a:endParaRPr>
          </a:p>
          <a:p>
            <a:pPr marL="914400" lvl="1" indent="-337185" algn="l" rtl="0">
              <a:lnSpc>
                <a:spcPct val="115000"/>
              </a:lnSpc>
              <a:spcBef>
                <a:spcPts val="0"/>
              </a:spcBef>
              <a:spcAft>
                <a:spcPts val="0"/>
              </a:spcAft>
              <a:buSzPct val="100000"/>
              <a:buFont typeface="Arial"/>
              <a:buChar char="○"/>
            </a:pPr>
            <a:r>
              <a:rPr lang="en" sz="1900"/>
              <a:t>4154 rows with 140 feature columns</a:t>
            </a:r>
            <a:endParaRPr sz="1900"/>
          </a:p>
          <a:p>
            <a:pPr marL="914400" lvl="1" indent="-337185" algn="l" rtl="0">
              <a:lnSpc>
                <a:spcPct val="115000"/>
              </a:lnSpc>
              <a:spcBef>
                <a:spcPts val="0"/>
              </a:spcBef>
              <a:spcAft>
                <a:spcPts val="0"/>
              </a:spcAft>
              <a:buSzPct val="100000"/>
              <a:buFont typeface="Arial"/>
              <a:buChar char="○"/>
            </a:pPr>
            <a:r>
              <a:rPr lang="en" sz="1900"/>
              <a:t>1 label column</a:t>
            </a:r>
            <a:endParaRPr sz="1900"/>
          </a:p>
        </p:txBody>
      </p:sp>
      <p:pic>
        <p:nvPicPr>
          <p:cNvPr id="283" name="Google Shape;283;p24"/>
          <p:cNvPicPr preferRelativeResize="0"/>
          <p:nvPr/>
        </p:nvPicPr>
        <p:blipFill rotWithShape="1">
          <a:blip r:embed="rId3">
            <a:alphaModFix/>
          </a:blip>
          <a:srcRect/>
          <a:stretch/>
        </p:blipFill>
        <p:spPr>
          <a:xfrm>
            <a:off x="-1156525" y="875525"/>
            <a:ext cx="5659063" cy="3600300"/>
          </a:xfrm>
          <a:prstGeom prst="rect">
            <a:avLst/>
          </a:prstGeom>
          <a:noFill/>
          <a:ln>
            <a:noFill/>
          </a:ln>
        </p:spPr>
      </p:pic>
      <p:sp>
        <p:nvSpPr>
          <p:cNvPr id="284" name="Google Shape;284;p24"/>
          <p:cNvSpPr txBox="1"/>
          <p:nvPr/>
        </p:nvSpPr>
        <p:spPr>
          <a:xfrm>
            <a:off x="3429775" y="875525"/>
            <a:ext cx="5694600" cy="238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1300"/>
              <a:buFont typeface="Courier New"/>
              <a:buNone/>
            </a:pPr>
            <a:r>
              <a:rPr lang="en" sz="1300" b="0" i="0" u="none" strike="noStrike" cap="none">
                <a:solidFill>
                  <a:schemeClr val="dk1"/>
                </a:solidFill>
                <a:latin typeface="Courier New"/>
                <a:ea typeface="Courier New"/>
                <a:cs typeface="Courier New"/>
                <a:sym typeface="Courier New"/>
              </a:rPr>
              <a:t>df = spark.read.csv("ecg.csv", header=False, inferSchema=True)</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300"/>
              <a:buFont typeface="Courier New"/>
              <a:buNone/>
            </a:pPr>
            <a:r>
              <a:rPr lang="en" sz="1300" b="0" i="0" u="none" strike="noStrike" cap="none">
                <a:solidFill>
                  <a:schemeClr val="dk1"/>
                </a:solidFill>
                <a:latin typeface="Courier New"/>
                <a:ea typeface="Courier New"/>
                <a:cs typeface="Courier New"/>
                <a:sym typeface="Courier New"/>
              </a:rPr>
              <a:t>df = df.withColumnRenamed(df.columns[-1], "label")</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300"/>
              <a:buFont typeface="Courier New"/>
              <a:buNone/>
            </a:pPr>
            <a:r>
              <a:rPr lang="en" sz="1300" b="0" i="0" u="none" strike="noStrike" cap="none">
                <a:solidFill>
                  <a:schemeClr val="dk1"/>
                </a:solidFill>
                <a:latin typeface="Courier New"/>
                <a:ea typeface="Courier New"/>
                <a:cs typeface="Courier New"/>
                <a:sym typeface="Courier New"/>
              </a:rPr>
              <a:t>df2 = df.filter(df['label'] == '1')</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300"/>
              <a:buFont typeface="Courier New"/>
              <a:buNone/>
            </a:pPr>
            <a:r>
              <a:rPr lang="en" sz="1300" b="0" i="0" u="none" strike="noStrike" cap="none">
                <a:solidFill>
                  <a:schemeClr val="dk1"/>
                </a:solidFill>
                <a:latin typeface="Courier New"/>
                <a:ea typeface="Courier New"/>
                <a:cs typeface="Courier New"/>
                <a:sym typeface="Courier New"/>
              </a:rPr>
              <a:t>df = df.filter(df['label'] == '0')</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300"/>
              <a:buFont typeface="Courier New"/>
              <a:buNone/>
            </a:pPr>
            <a:r>
              <a:rPr lang="en" sz="1300" b="0" i="0" u="none" strike="noStrike" cap="none">
                <a:solidFill>
                  <a:schemeClr val="dk1"/>
                </a:solidFill>
                <a:latin typeface="Courier New"/>
                <a:ea typeface="Courier New"/>
                <a:cs typeface="Courier New"/>
                <a:sym typeface="Courier New"/>
              </a:rPr>
              <a:t>df3, df4 = df2.randomSplit([0.30, 0.70], seed=1000)</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300"/>
              <a:buFont typeface="Courier New"/>
              <a:buNone/>
            </a:pPr>
            <a:r>
              <a:rPr lang="en" sz="1300" b="0" i="0" u="none" strike="noStrike" cap="none">
                <a:solidFill>
                  <a:schemeClr val="dk1"/>
                </a:solidFill>
                <a:latin typeface="Courier New"/>
                <a:ea typeface="Courier New"/>
                <a:cs typeface="Courier New"/>
                <a:sym typeface="Courier New"/>
              </a:rPr>
              <a:t>df = df.union(df4)</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0" i="0" u="none" strike="noStrike" cap="none">
                <a:solidFill>
                  <a:schemeClr val="dk1"/>
                </a:solidFill>
                <a:latin typeface="Courier New"/>
                <a:ea typeface="Courier New"/>
                <a:cs typeface="Courier New"/>
                <a:sym typeface="Courier New"/>
              </a:rPr>
              <a:t>del df2</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0" i="0" u="none" strike="noStrike" cap="none">
                <a:solidFill>
                  <a:schemeClr val="dk1"/>
                </a:solidFill>
                <a:latin typeface="Courier New"/>
                <a:ea typeface="Courier New"/>
                <a:cs typeface="Courier New"/>
                <a:sym typeface="Courier New"/>
              </a:rPr>
              <a:t>del df3</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0" i="0" u="none" strike="noStrike" cap="none">
                <a:solidFill>
                  <a:schemeClr val="dk1"/>
                </a:solidFill>
                <a:latin typeface="Courier New"/>
                <a:ea typeface="Courier New"/>
                <a:cs typeface="Courier New"/>
                <a:sym typeface="Courier New"/>
              </a:rPr>
              <a:t>del df4</a:t>
            </a:r>
            <a:endParaRPr sz="13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300"/>
              <a:buFont typeface="Courier New"/>
              <a:buNone/>
            </a:pPr>
            <a:r>
              <a:rPr lang="en" sz="1300" b="0" i="0" u="none" strike="noStrike" cap="none">
                <a:solidFill>
                  <a:schemeClr val="dk1"/>
                </a:solidFill>
                <a:latin typeface="Courier New"/>
                <a:ea typeface="Courier New"/>
                <a:cs typeface="Courier New"/>
                <a:sym typeface="Courier New"/>
              </a:rPr>
              <a:t>gc.collect()</a:t>
            </a:r>
            <a:endParaRPr sz="1300" b="0" i="0" u="none" strike="noStrike" cap="none">
              <a:solidFill>
                <a:schemeClr val="dk1"/>
              </a:solidFill>
              <a:latin typeface="Courier New"/>
              <a:ea typeface="Courier New"/>
              <a:cs typeface="Courier New"/>
              <a:sym typeface="Courier New"/>
            </a:endParaRPr>
          </a:p>
        </p:txBody>
      </p:sp>
      <p:sp>
        <p:nvSpPr>
          <p:cNvPr id="285" name="Google Shape;285;p24"/>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286" name="Google Shape;286;p24"/>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5"/>
          <p:cNvSpPr txBox="1">
            <a:spLocks noGrp="1"/>
          </p:cNvSpPr>
          <p:nvPr>
            <p:ph type="ctrTitle"/>
          </p:nvPr>
        </p:nvSpPr>
        <p:spPr>
          <a:xfrm>
            <a:off x="552450"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3400"/>
              <a:buFont typeface="Calibri"/>
              <a:buNone/>
            </a:pPr>
            <a:r>
              <a:rPr lang="en" sz="3400">
                <a:solidFill>
                  <a:srgbClr val="0070C0"/>
                </a:solidFill>
              </a:rPr>
              <a:t>Experiment Framework</a:t>
            </a:r>
            <a:endParaRPr sz="3400">
              <a:solidFill>
                <a:srgbClr val="0070C0"/>
              </a:solidFill>
            </a:endParaRPr>
          </a:p>
        </p:txBody>
      </p:sp>
      <p:sp>
        <p:nvSpPr>
          <p:cNvPr id="292" name="Google Shape;292;p25"/>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
        <p:nvSpPr>
          <p:cNvPr id="293" name="Google Shape;293;p25"/>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pic>
        <p:nvPicPr>
          <p:cNvPr id="294" name="Google Shape;294;p25"/>
          <p:cNvPicPr preferRelativeResize="0"/>
          <p:nvPr/>
        </p:nvPicPr>
        <p:blipFill>
          <a:blip r:embed="rId3">
            <a:alphaModFix/>
          </a:blip>
          <a:stretch>
            <a:fillRect/>
          </a:stretch>
        </p:blipFill>
        <p:spPr>
          <a:xfrm>
            <a:off x="144088" y="81050"/>
            <a:ext cx="8855827" cy="498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Evaluation</a:t>
            </a:r>
            <a:endParaRPr sz="4000">
              <a:solidFill>
                <a:srgbClr val="0070C0"/>
              </a:solidFill>
            </a:endParaRPr>
          </a:p>
        </p:txBody>
      </p:sp>
      <p:sp>
        <p:nvSpPr>
          <p:cNvPr id="300" name="Google Shape;300;p26"/>
          <p:cNvSpPr txBox="1">
            <a:spLocks noGrp="1"/>
          </p:cNvSpPr>
          <p:nvPr>
            <p:ph type="ctrTitle" idx="4294967295"/>
          </p:nvPr>
        </p:nvSpPr>
        <p:spPr>
          <a:xfrm>
            <a:off x="0" y="1014413"/>
            <a:ext cx="8521800" cy="36273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chemeClr val="dk1"/>
              </a:buClr>
              <a:buSzPts val="1900"/>
              <a:buFont typeface="Calibri"/>
              <a:buChar char="●"/>
            </a:pPr>
            <a:r>
              <a:rPr lang="en" sz="1900"/>
              <a:t>Run each 100 times and average the accuracies of validation data</a:t>
            </a:r>
            <a:endParaRPr sz="1900"/>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Create confusion matrix of predictions for each ML model to compare accuracy</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 sz="1900" b="0" i="0" u="none" strike="noStrike" cap="none">
                <a:solidFill>
                  <a:schemeClr val="dk1"/>
                </a:solidFill>
                <a:latin typeface="Calibri"/>
                <a:ea typeface="Calibri"/>
                <a:cs typeface="Calibri"/>
                <a:sym typeface="Calibri"/>
              </a:rPr>
              <a:t>Compare computation speed for each parallel framework</a:t>
            </a:r>
            <a:endParaRPr sz="1900" b="0" i="0" u="none" strike="noStrike" cap="none">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pic>
        <p:nvPicPr>
          <p:cNvPr id="301" name="Google Shape;301;p26"/>
          <p:cNvPicPr preferRelativeResize="0"/>
          <p:nvPr/>
        </p:nvPicPr>
        <p:blipFill rotWithShape="1">
          <a:blip r:embed="rId3">
            <a:alphaModFix/>
          </a:blip>
          <a:srcRect t="5526" r="11698"/>
          <a:stretch/>
        </p:blipFill>
        <p:spPr>
          <a:xfrm>
            <a:off x="2899650" y="2334200"/>
            <a:ext cx="3344701" cy="2683900"/>
          </a:xfrm>
          <a:prstGeom prst="rect">
            <a:avLst/>
          </a:prstGeom>
          <a:noFill/>
          <a:ln>
            <a:noFill/>
          </a:ln>
        </p:spPr>
      </p:pic>
      <p:sp>
        <p:nvSpPr>
          <p:cNvPr id="302" name="Google Shape;302;p26"/>
          <p:cNvSpPr txBox="1"/>
          <p:nvPr/>
        </p:nvSpPr>
        <p:spPr>
          <a:xfrm>
            <a:off x="687500" y="3479050"/>
            <a:ext cx="3000000" cy="492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1000"/>
              <a:buFont typeface="Calibri"/>
              <a:buNone/>
            </a:pPr>
            <a:r>
              <a:rPr lang="en" sz="1000" b="0" i="0" u="none" strike="noStrike" cap="none">
                <a:solidFill>
                  <a:schemeClr val="dk1"/>
                </a:solidFill>
                <a:highlight>
                  <a:schemeClr val="lt1"/>
                </a:highlight>
                <a:latin typeface="Calibri"/>
                <a:ea typeface="Calibri"/>
                <a:cs typeface="Calibri"/>
                <a:sym typeface="Calibri"/>
              </a:rPr>
              <a:t>Summary Stats</a:t>
            </a:r>
            <a:endParaRPr sz="1000" b="0" i="0" u="none" strike="noStrike" cap="none">
              <a:solidFill>
                <a:schemeClr val="dk1"/>
              </a:solidFill>
              <a:highlight>
                <a:schemeClr val="lt1"/>
              </a:highlight>
              <a:latin typeface="Calibri"/>
              <a:ea typeface="Calibri"/>
              <a:cs typeface="Calibri"/>
              <a:sym typeface="Calibri"/>
            </a:endParaRPr>
          </a:p>
          <a:p>
            <a:pPr marL="0" marR="0" lvl="0" indent="0" algn="l" rtl="0">
              <a:spcBef>
                <a:spcPts val="0"/>
              </a:spcBef>
              <a:spcAft>
                <a:spcPts val="0"/>
              </a:spcAft>
              <a:buClr>
                <a:schemeClr val="dk1"/>
              </a:buClr>
              <a:buSzPts val="1000"/>
              <a:buFont typeface="Calibri"/>
              <a:buNone/>
            </a:pPr>
            <a:r>
              <a:rPr lang="en" sz="1000">
                <a:solidFill>
                  <a:schemeClr val="dk1"/>
                </a:solidFill>
                <a:highlight>
                  <a:schemeClr val="lt1"/>
                </a:highlight>
                <a:latin typeface="Calibri"/>
                <a:ea typeface="Calibri"/>
                <a:cs typeface="Calibri"/>
                <a:sym typeface="Calibri"/>
              </a:rPr>
              <a:t>Validation </a:t>
            </a:r>
            <a:r>
              <a:rPr lang="en" sz="1000" b="0" i="0" u="none" strike="noStrike" cap="none">
                <a:solidFill>
                  <a:schemeClr val="dk1"/>
                </a:solidFill>
                <a:highlight>
                  <a:schemeClr val="lt1"/>
                </a:highlight>
                <a:latin typeface="Calibri"/>
                <a:ea typeface="Calibri"/>
                <a:cs typeface="Calibri"/>
                <a:sym typeface="Calibri"/>
              </a:rPr>
              <a:t>Accuracy = 0.9891</a:t>
            </a:r>
            <a:endParaRPr sz="1000" b="0" i="0" u="none" strike="noStrike" cap="none">
              <a:solidFill>
                <a:schemeClr val="dk1"/>
              </a:solidFill>
              <a:highlight>
                <a:schemeClr val="lt1"/>
              </a:highlight>
              <a:latin typeface="Calibri"/>
              <a:ea typeface="Calibri"/>
              <a:cs typeface="Calibri"/>
              <a:sym typeface="Calibri"/>
            </a:endParaRPr>
          </a:p>
        </p:txBody>
      </p:sp>
      <p:sp>
        <p:nvSpPr>
          <p:cNvPr id="303" name="Google Shape;303;p26"/>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
        <p:nvSpPr>
          <p:cNvPr id="304" name="Google Shape;304;p26"/>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308"/>
        <p:cNvGrpSpPr/>
        <p:nvPr/>
      </p:nvGrpSpPr>
      <p:grpSpPr>
        <a:xfrm>
          <a:off x="0" y="0"/>
          <a:ext cx="0" cy="0"/>
          <a:chOff x="0" y="0"/>
          <a:chExt cx="0" cy="0"/>
        </a:xfrm>
      </p:grpSpPr>
      <p:sp>
        <p:nvSpPr>
          <p:cNvPr id="309" name="Google Shape;309;p27"/>
          <p:cNvSpPr txBox="1">
            <a:spLocks noGrp="1"/>
          </p:cNvSpPr>
          <p:nvPr>
            <p:ph type="ctrTitle"/>
          </p:nvPr>
        </p:nvSpPr>
        <p:spPr>
          <a:xfrm>
            <a:off x="311700" y="20229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2F5496"/>
              </a:buClr>
              <a:buSzPts val="5300"/>
              <a:buFont typeface="Calibri"/>
              <a:buNone/>
            </a:pPr>
            <a:r>
              <a:rPr lang="en" sz="5300">
                <a:solidFill>
                  <a:srgbClr val="2F5496"/>
                </a:solidFill>
              </a:rPr>
              <a:t>Results</a:t>
            </a:r>
            <a:endParaRPr sz="5300">
              <a:solidFill>
                <a:srgbClr val="2F549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9f7f8baea5_0_27"/>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Parallelization Time Results</a:t>
            </a:r>
            <a:endParaRPr sz="4000">
              <a:solidFill>
                <a:srgbClr val="0070C0"/>
              </a:solidFill>
            </a:endParaRPr>
          </a:p>
        </p:txBody>
      </p:sp>
      <p:pic>
        <p:nvPicPr>
          <p:cNvPr id="315" name="Google Shape;315;g29f7f8baea5_0_27"/>
          <p:cNvPicPr preferRelativeResize="0"/>
          <p:nvPr/>
        </p:nvPicPr>
        <p:blipFill>
          <a:blip r:embed="rId3">
            <a:alphaModFix/>
          </a:blip>
          <a:stretch>
            <a:fillRect/>
          </a:stretch>
        </p:blipFill>
        <p:spPr>
          <a:xfrm>
            <a:off x="2321288" y="1646425"/>
            <a:ext cx="4662774" cy="3497075"/>
          </a:xfrm>
          <a:prstGeom prst="rect">
            <a:avLst/>
          </a:prstGeom>
          <a:noFill/>
          <a:ln>
            <a:noFill/>
          </a:ln>
        </p:spPr>
      </p:pic>
      <p:sp>
        <p:nvSpPr>
          <p:cNvPr id="316" name="Google Shape;316;g29f7f8baea5_0_27"/>
          <p:cNvSpPr txBox="1">
            <a:spLocks noGrp="1"/>
          </p:cNvSpPr>
          <p:nvPr>
            <p:ph type="ctrTitle" idx="4294967295"/>
          </p:nvPr>
        </p:nvSpPr>
        <p:spPr>
          <a:xfrm>
            <a:off x="43175" y="1151093"/>
            <a:ext cx="8521800" cy="16170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rgbClr val="000000"/>
              </a:buClr>
              <a:buSzPts val="1900"/>
              <a:buFont typeface="Calibri"/>
              <a:buChar char="●"/>
            </a:pPr>
            <a:r>
              <a:rPr lang="en" sz="1900">
                <a:solidFill>
                  <a:srgbClr val="000000"/>
                </a:solidFill>
              </a:rPr>
              <a:t>MPI had the best performance</a:t>
            </a:r>
            <a:endParaRPr sz="1900" b="0" i="0" u="none" strike="noStrike" cap="none">
              <a:solidFill>
                <a:srgbClr val="000000"/>
              </a:solidFill>
              <a:latin typeface="Calibri"/>
              <a:ea typeface="Calibri"/>
              <a:cs typeface="Calibri"/>
              <a:sym typeface="Calibri"/>
            </a:endParaRPr>
          </a:p>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317" name="Google Shape;317;g29f7f8baea5_0_27"/>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318" name="Google Shape;318;g29f7f8baea5_0_27"/>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9fa011cdbf_2_6"/>
          <p:cNvSpPr txBox="1">
            <a:spLocks noGrp="1"/>
          </p:cNvSpPr>
          <p:nvPr>
            <p:ph type="ctrTitle"/>
          </p:nvPr>
        </p:nvSpPr>
        <p:spPr>
          <a:xfrm>
            <a:off x="152400" y="175175"/>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Model Confusion Matrices</a:t>
            </a:r>
            <a:endParaRPr sz="4000">
              <a:solidFill>
                <a:srgbClr val="0070C0"/>
              </a:solidFill>
            </a:endParaRPr>
          </a:p>
        </p:txBody>
      </p:sp>
      <p:pic>
        <p:nvPicPr>
          <p:cNvPr id="324" name="Google Shape;324;g29fa011cdbf_2_6"/>
          <p:cNvPicPr preferRelativeResize="0"/>
          <p:nvPr/>
        </p:nvPicPr>
        <p:blipFill>
          <a:blip r:embed="rId3">
            <a:alphaModFix/>
          </a:blip>
          <a:stretch>
            <a:fillRect/>
          </a:stretch>
        </p:blipFill>
        <p:spPr>
          <a:xfrm>
            <a:off x="69275" y="1714026"/>
            <a:ext cx="3128182" cy="2346150"/>
          </a:xfrm>
          <a:prstGeom prst="rect">
            <a:avLst/>
          </a:prstGeom>
          <a:noFill/>
          <a:ln>
            <a:noFill/>
          </a:ln>
        </p:spPr>
      </p:pic>
      <p:pic>
        <p:nvPicPr>
          <p:cNvPr id="325" name="Google Shape;325;g29fa011cdbf_2_6"/>
          <p:cNvPicPr preferRelativeResize="0"/>
          <p:nvPr/>
        </p:nvPicPr>
        <p:blipFill>
          <a:blip r:embed="rId4">
            <a:alphaModFix/>
          </a:blip>
          <a:stretch>
            <a:fillRect/>
          </a:stretch>
        </p:blipFill>
        <p:spPr>
          <a:xfrm>
            <a:off x="5860950" y="1686025"/>
            <a:ext cx="3202867" cy="2402150"/>
          </a:xfrm>
          <a:prstGeom prst="rect">
            <a:avLst/>
          </a:prstGeom>
          <a:noFill/>
          <a:ln>
            <a:noFill/>
          </a:ln>
        </p:spPr>
      </p:pic>
      <p:pic>
        <p:nvPicPr>
          <p:cNvPr id="326" name="Google Shape;326;g29fa011cdbf_2_6"/>
          <p:cNvPicPr preferRelativeResize="0"/>
          <p:nvPr/>
        </p:nvPicPr>
        <p:blipFill rotWithShape="1">
          <a:blip r:embed="rId5">
            <a:alphaModFix/>
          </a:blip>
          <a:srcRect r="-7469"/>
          <a:stretch/>
        </p:blipFill>
        <p:spPr>
          <a:xfrm>
            <a:off x="2927128" y="1686025"/>
            <a:ext cx="3202885" cy="2402150"/>
          </a:xfrm>
          <a:prstGeom prst="rect">
            <a:avLst/>
          </a:prstGeom>
          <a:noFill/>
          <a:ln>
            <a:noFill/>
          </a:ln>
        </p:spPr>
      </p:pic>
      <p:sp>
        <p:nvSpPr>
          <p:cNvPr id="327" name="Google Shape;327;g29fa011cdbf_2_6"/>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
        <p:nvSpPr>
          <p:cNvPr id="328" name="Google Shape;328;g29fa011cdbf_2_6"/>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ctrTitle"/>
          </p:nvPr>
        </p:nvSpPr>
        <p:spPr>
          <a:xfrm>
            <a:off x="311700" y="1166575"/>
            <a:ext cx="8520600" cy="3627000"/>
          </a:xfrm>
          <a:prstGeom prst="rect">
            <a:avLst/>
          </a:prstGeom>
          <a:noFill/>
          <a:ln>
            <a:noFill/>
          </a:ln>
        </p:spPr>
        <p:txBody>
          <a:bodyPr spcFirstLastPara="1" wrap="square" lIns="91425" tIns="91425" rIns="91425" bIns="91425" anchor="t" anchorCtr="0">
            <a:normAutofit/>
          </a:bodyPr>
          <a:lstStyle/>
          <a:p>
            <a:pPr marL="457200" lvl="0" indent="-349250" algn="l" rtl="0">
              <a:lnSpc>
                <a:spcPct val="150000"/>
              </a:lnSpc>
              <a:spcBef>
                <a:spcPts val="0"/>
              </a:spcBef>
              <a:spcAft>
                <a:spcPts val="0"/>
              </a:spcAft>
              <a:buClr>
                <a:schemeClr val="dk1"/>
              </a:buClr>
              <a:buSzPts val="1900"/>
              <a:buFont typeface="Calibri"/>
              <a:buChar char="●"/>
            </a:pPr>
            <a:r>
              <a:rPr lang="en" sz="1900"/>
              <a:t>Familiarize ourselves with:</a:t>
            </a:r>
            <a:endParaRPr sz="1900"/>
          </a:p>
          <a:p>
            <a:pPr marL="914400" lvl="1" indent="-349250" algn="l" rtl="0">
              <a:lnSpc>
                <a:spcPct val="150000"/>
              </a:lnSpc>
              <a:spcBef>
                <a:spcPts val="0"/>
              </a:spcBef>
              <a:spcAft>
                <a:spcPts val="0"/>
              </a:spcAft>
              <a:buClr>
                <a:schemeClr val="dk1"/>
              </a:buClr>
              <a:buSzPts val="1900"/>
              <a:buChar char="○"/>
            </a:pPr>
            <a:r>
              <a:rPr lang="en" sz="1900"/>
              <a:t>Parallelization frameworks</a:t>
            </a:r>
            <a:endParaRPr sz="1900"/>
          </a:p>
          <a:p>
            <a:pPr marL="914400" lvl="1" indent="-349250" algn="l" rtl="0">
              <a:lnSpc>
                <a:spcPct val="150000"/>
              </a:lnSpc>
              <a:spcBef>
                <a:spcPts val="0"/>
              </a:spcBef>
              <a:spcAft>
                <a:spcPts val="0"/>
              </a:spcAft>
              <a:buClr>
                <a:schemeClr val="dk1"/>
              </a:buClr>
              <a:buSzPts val="1900"/>
              <a:buChar char="○"/>
            </a:pPr>
            <a:r>
              <a:rPr lang="en" sz="1900"/>
              <a:t>Machine Learning (ML) Classification Models</a:t>
            </a:r>
            <a:endParaRPr sz="1900"/>
          </a:p>
          <a:p>
            <a:pPr marL="914400" lvl="1" indent="-349250" algn="l" rtl="0">
              <a:lnSpc>
                <a:spcPct val="150000"/>
              </a:lnSpc>
              <a:spcBef>
                <a:spcPts val="0"/>
              </a:spcBef>
              <a:spcAft>
                <a:spcPts val="0"/>
              </a:spcAft>
              <a:buClr>
                <a:schemeClr val="dk1"/>
              </a:buClr>
              <a:buSzPts val="1900"/>
              <a:buChar char="○"/>
            </a:pPr>
            <a:r>
              <a:rPr lang="en" sz="1900"/>
              <a:t>PySpark</a:t>
            </a:r>
            <a:endParaRPr sz="1900"/>
          </a:p>
          <a:p>
            <a:pPr marL="1371600" lvl="2" indent="-349250" algn="l" rtl="0">
              <a:lnSpc>
                <a:spcPct val="150000"/>
              </a:lnSpc>
              <a:spcBef>
                <a:spcPts val="0"/>
              </a:spcBef>
              <a:spcAft>
                <a:spcPts val="0"/>
              </a:spcAft>
              <a:buClr>
                <a:schemeClr val="dk1"/>
              </a:buClr>
              <a:buSzPts val="1900"/>
              <a:buChar char="■"/>
            </a:pPr>
            <a:r>
              <a:rPr lang="en" sz="1900"/>
              <a:t>Data processing</a:t>
            </a:r>
            <a:endParaRPr sz="1900"/>
          </a:p>
          <a:p>
            <a:pPr marL="1371600" lvl="2" indent="-349250" algn="l" rtl="0">
              <a:lnSpc>
                <a:spcPct val="150000"/>
              </a:lnSpc>
              <a:spcBef>
                <a:spcPts val="0"/>
              </a:spcBef>
              <a:spcAft>
                <a:spcPts val="0"/>
              </a:spcAft>
              <a:buClr>
                <a:schemeClr val="dk1"/>
              </a:buClr>
              <a:buSzPts val="1900"/>
              <a:buChar char="■"/>
            </a:pPr>
            <a:r>
              <a:rPr lang="en" sz="1900"/>
              <a:t>ML library (MLlib)</a:t>
            </a:r>
            <a:endParaRPr sz="1900"/>
          </a:p>
          <a:p>
            <a:pPr marL="457200" lvl="0" indent="-349250" algn="l" rtl="0">
              <a:lnSpc>
                <a:spcPct val="150000"/>
              </a:lnSpc>
              <a:spcBef>
                <a:spcPts val="0"/>
              </a:spcBef>
              <a:spcAft>
                <a:spcPts val="0"/>
              </a:spcAft>
              <a:buClr>
                <a:srgbClr val="000000"/>
              </a:buClr>
              <a:buSzPts val="1900"/>
              <a:buFont typeface="Calibri"/>
              <a:buChar char="●"/>
            </a:pPr>
            <a:r>
              <a:rPr lang="en" sz="1900"/>
              <a:t>Learn the best parallel processing techniques for big data</a:t>
            </a:r>
            <a:endParaRPr sz="1900"/>
          </a:p>
          <a:p>
            <a:pPr marL="0" lvl="0" indent="0" algn="l" rtl="0">
              <a:lnSpc>
                <a:spcPct val="90000"/>
              </a:lnSpc>
              <a:spcBef>
                <a:spcPts val="0"/>
              </a:spcBef>
              <a:spcAft>
                <a:spcPts val="0"/>
              </a:spcAft>
              <a:buClr>
                <a:schemeClr val="dk1"/>
              </a:buClr>
              <a:buSzPts val="2000"/>
              <a:buFont typeface="Calibri"/>
              <a:buNone/>
            </a:pPr>
            <a:endParaRPr sz="2000"/>
          </a:p>
        </p:txBody>
      </p:sp>
      <p:sp>
        <p:nvSpPr>
          <p:cNvPr id="102" name="Google Shape;102;p3"/>
          <p:cNvSpPr txBox="1">
            <a:spLocks noGrp="1"/>
          </p:cNvSpPr>
          <p:nvPr>
            <p:ph type="ctrTitle" idx="4294967295"/>
          </p:nvPr>
        </p:nvSpPr>
        <p:spPr>
          <a:xfrm>
            <a:off x="623888" y="141288"/>
            <a:ext cx="8520112" cy="1096962"/>
          </a:xfrm>
          <a:prstGeom prst="rect">
            <a:avLst/>
          </a:prstGeom>
          <a:noFill/>
          <a:ln>
            <a:noFill/>
          </a:ln>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70C0"/>
              </a:buClr>
              <a:buSzPts val="4000"/>
              <a:buFont typeface="Calibri"/>
              <a:buNone/>
            </a:pPr>
            <a:r>
              <a:rPr lang="en" sz="4000" b="0" i="0" u="none" strike="noStrike" cap="none">
                <a:solidFill>
                  <a:srgbClr val="0070C0"/>
                </a:solidFill>
                <a:latin typeface="Calibri"/>
                <a:ea typeface="Calibri"/>
                <a:cs typeface="Calibri"/>
                <a:sym typeface="Calibri"/>
              </a:rPr>
              <a:t>Motivations</a:t>
            </a:r>
            <a:endParaRPr sz="4000" b="0" i="0" u="none" strike="noStrike" cap="none">
              <a:solidFill>
                <a:srgbClr val="0070C0"/>
              </a:solidFill>
              <a:latin typeface="Calibri"/>
              <a:ea typeface="Calibri"/>
              <a:cs typeface="Calibri"/>
              <a:sym typeface="Calibri"/>
            </a:endParaRPr>
          </a:p>
        </p:txBody>
      </p:sp>
      <p:sp>
        <p:nvSpPr>
          <p:cNvPr id="103" name="Google Shape;103;p3"/>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Scott</a:t>
            </a:r>
            <a:endParaRPr sz="600">
              <a:solidFill>
                <a:schemeClr val="dk1"/>
              </a:solidFill>
              <a:latin typeface="Calibri"/>
              <a:ea typeface="Calibri"/>
              <a:cs typeface="Calibri"/>
              <a:sym typeface="Calibri"/>
            </a:endParaRPr>
          </a:p>
        </p:txBody>
      </p:sp>
      <p:sp>
        <p:nvSpPr>
          <p:cNvPr id="104" name="Google Shape;104;p3"/>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9f7f8baea5_0_34"/>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Model Accuracy Results</a:t>
            </a:r>
            <a:endParaRPr sz="4000">
              <a:solidFill>
                <a:srgbClr val="0070C0"/>
              </a:solidFill>
            </a:endParaRPr>
          </a:p>
        </p:txBody>
      </p:sp>
      <p:sp>
        <p:nvSpPr>
          <p:cNvPr id="334" name="Google Shape;334;g29f7f8baea5_0_34"/>
          <p:cNvSpPr txBox="1">
            <a:spLocks noGrp="1"/>
          </p:cNvSpPr>
          <p:nvPr>
            <p:ph type="ctrTitle" idx="4294967295"/>
          </p:nvPr>
        </p:nvSpPr>
        <p:spPr>
          <a:xfrm>
            <a:off x="43175" y="1303493"/>
            <a:ext cx="8521800" cy="1617000"/>
          </a:xfrm>
          <a:prstGeom prst="rect">
            <a:avLst/>
          </a:prstGeom>
          <a:noFill/>
          <a:ln>
            <a:noFill/>
          </a:ln>
        </p:spPr>
        <p:txBody>
          <a:bodyPr spcFirstLastPara="1" wrap="square" lIns="91425" tIns="91425" rIns="91425" bIns="91425" anchor="t" anchorCtr="0">
            <a:normAutofit/>
          </a:bodyPr>
          <a:lstStyle/>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pic>
        <p:nvPicPr>
          <p:cNvPr id="335" name="Google Shape;335;g29f7f8baea5_0_34"/>
          <p:cNvPicPr preferRelativeResize="0"/>
          <p:nvPr/>
        </p:nvPicPr>
        <p:blipFill>
          <a:blip r:embed="rId3">
            <a:alphaModFix/>
          </a:blip>
          <a:stretch>
            <a:fillRect/>
          </a:stretch>
        </p:blipFill>
        <p:spPr>
          <a:xfrm>
            <a:off x="2102250" y="1438106"/>
            <a:ext cx="4939501" cy="3704626"/>
          </a:xfrm>
          <a:prstGeom prst="rect">
            <a:avLst/>
          </a:prstGeom>
          <a:noFill/>
          <a:ln>
            <a:noFill/>
          </a:ln>
        </p:spPr>
      </p:pic>
      <p:sp>
        <p:nvSpPr>
          <p:cNvPr id="336" name="Google Shape;336;g29f7f8baea5_0_34"/>
          <p:cNvSpPr txBox="1">
            <a:spLocks noGrp="1"/>
          </p:cNvSpPr>
          <p:nvPr>
            <p:ph type="ctrTitle" idx="4294967295"/>
          </p:nvPr>
        </p:nvSpPr>
        <p:spPr>
          <a:xfrm>
            <a:off x="77650" y="1027693"/>
            <a:ext cx="8521800" cy="16170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rgbClr val="000000"/>
              </a:buClr>
              <a:buSzPts val="1900"/>
              <a:buFont typeface="Calibri"/>
              <a:buChar char="●"/>
            </a:pPr>
            <a:r>
              <a:rPr lang="en" sz="1900">
                <a:solidFill>
                  <a:srgbClr val="000000"/>
                </a:solidFill>
              </a:rPr>
              <a:t>Random Forest has the best performance</a:t>
            </a:r>
            <a:endParaRPr sz="1900" b="0" i="0" u="none" strike="noStrike" cap="none">
              <a:solidFill>
                <a:srgbClr val="000000"/>
              </a:solidFill>
              <a:latin typeface="Calibri"/>
              <a:ea typeface="Calibri"/>
              <a:cs typeface="Calibri"/>
              <a:sym typeface="Calibri"/>
            </a:endParaRPr>
          </a:p>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337" name="Google Shape;337;g29f7f8baea5_0_34"/>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
        <p:nvSpPr>
          <p:cNvPr id="338" name="Google Shape;338;g29f7f8baea5_0_34"/>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97CB-C4E6-D266-5DBE-E774FD827D4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88CA2FB-7EB3-A699-EF09-83B742EBA2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0769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BE3B-16CE-652C-6A08-5559F3493C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79ECFD7-19E6-B972-1A6C-7873AE5C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01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CFB2-A3F0-676A-DE4D-42D60E29A0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458E46-C191-C399-E2CA-6A97D253D5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0199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7009-8B7E-2E3F-6EF5-038B3E00317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0DA1236-96F3-C8BC-453D-FB3839A83F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4658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D8EE-190A-A687-1B3A-A3B1B8E7B88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83A1442-D83C-0972-F4CA-920B74B21B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2623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2D12-817A-59A6-145B-583DE867EB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4862C38-89ED-8D06-EBE6-F430DE31A4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6330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9FC4-4451-48EE-1869-0F6A9AF072B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11785D9-634D-7E20-AA69-B9E102A183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0458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3500-1F14-2015-AC5C-DC0E54E9DE5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2A36444-2B17-4577-A36C-C23F01242F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4521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11-8EFD-2CD1-A0B2-5DF2B0E1D2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AA0FFD5-C97B-3DD4-0958-D1CB7A1500A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6799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108"/>
        <p:cNvGrpSpPr/>
        <p:nvPr/>
      </p:nvGrpSpPr>
      <p:grpSpPr>
        <a:xfrm>
          <a:off x="0" y="0"/>
          <a:ext cx="0" cy="0"/>
          <a:chOff x="0" y="0"/>
          <a:chExt cx="0" cy="0"/>
        </a:xfrm>
      </p:grpSpPr>
      <p:sp>
        <p:nvSpPr>
          <p:cNvPr id="109" name="Google Shape;109;p4"/>
          <p:cNvSpPr txBox="1">
            <a:spLocks noGrp="1"/>
          </p:cNvSpPr>
          <p:nvPr>
            <p:ph type="ctrTitle"/>
          </p:nvPr>
        </p:nvSpPr>
        <p:spPr>
          <a:xfrm>
            <a:off x="311700" y="17943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2F5496"/>
              </a:buClr>
              <a:buSzPts val="5300"/>
              <a:buFont typeface="Calibri"/>
              <a:buNone/>
            </a:pPr>
            <a:r>
              <a:rPr lang="en" sz="5300">
                <a:solidFill>
                  <a:srgbClr val="2F5496"/>
                </a:solidFill>
              </a:rPr>
              <a:t>Introduction</a:t>
            </a:r>
            <a:endParaRPr sz="5300">
              <a:solidFill>
                <a:srgbClr val="2F549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a085124159_0_0"/>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Model Times Results</a:t>
            </a:r>
            <a:endParaRPr sz="4000">
              <a:solidFill>
                <a:srgbClr val="0070C0"/>
              </a:solidFill>
            </a:endParaRPr>
          </a:p>
        </p:txBody>
      </p:sp>
      <p:sp>
        <p:nvSpPr>
          <p:cNvPr id="344" name="Google Shape;344;g2a085124159_0_0"/>
          <p:cNvSpPr txBox="1">
            <a:spLocks noGrp="1"/>
          </p:cNvSpPr>
          <p:nvPr>
            <p:ph type="ctrTitle" idx="4294967295"/>
          </p:nvPr>
        </p:nvSpPr>
        <p:spPr>
          <a:xfrm>
            <a:off x="43175" y="1303493"/>
            <a:ext cx="8521800" cy="1617000"/>
          </a:xfrm>
          <a:prstGeom prst="rect">
            <a:avLst/>
          </a:prstGeom>
          <a:noFill/>
          <a:ln>
            <a:noFill/>
          </a:ln>
        </p:spPr>
        <p:txBody>
          <a:bodyPr spcFirstLastPara="1" wrap="square" lIns="91425" tIns="91425" rIns="91425" bIns="91425" anchor="t" anchorCtr="0">
            <a:normAutofit/>
          </a:bodyPr>
          <a:lstStyle/>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345" name="Google Shape;345;g2a085124159_0_0"/>
          <p:cNvSpPr txBox="1">
            <a:spLocks noGrp="1"/>
          </p:cNvSpPr>
          <p:nvPr>
            <p:ph type="ctrTitle" idx="4294967295"/>
          </p:nvPr>
        </p:nvSpPr>
        <p:spPr>
          <a:xfrm>
            <a:off x="77650" y="1027693"/>
            <a:ext cx="8521800" cy="16170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rgbClr val="000000"/>
              </a:buClr>
              <a:buSzPts val="1900"/>
              <a:buFont typeface="Calibri"/>
              <a:buChar char="●"/>
            </a:pPr>
            <a:r>
              <a:rPr lang="en" sz="1900">
                <a:solidFill>
                  <a:srgbClr val="000000"/>
                </a:solidFill>
              </a:rPr>
              <a:t>Random Forest has the best performance</a:t>
            </a:r>
            <a:endParaRPr sz="1900" b="0" i="0" u="none" strike="noStrike" cap="none">
              <a:solidFill>
                <a:srgbClr val="000000"/>
              </a:solidFill>
              <a:latin typeface="Calibri"/>
              <a:ea typeface="Calibri"/>
              <a:cs typeface="Calibri"/>
              <a:sym typeface="Calibri"/>
            </a:endParaRPr>
          </a:p>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pic>
        <p:nvPicPr>
          <p:cNvPr id="346" name="Google Shape;346;g2a085124159_0_0"/>
          <p:cNvPicPr preferRelativeResize="0"/>
          <p:nvPr/>
        </p:nvPicPr>
        <p:blipFill>
          <a:blip r:embed="rId3">
            <a:alphaModFix/>
          </a:blip>
          <a:stretch>
            <a:fillRect/>
          </a:stretch>
        </p:blipFill>
        <p:spPr>
          <a:xfrm>
            <a:off x="2118513" y="1455900"/>
            <a:ext cx="4906984" cy="3680225"/>
          </a:xfrm>
          <a:prstGeom prst="rect">
            <a:avLst/>
          </a:prstGeom>
          <a:noFill/>
          <a:ln>
            <a:noFill/>
          </a:ln>
        </p:spPr>
      </p:pic>
      <p:sp>
        <p:nvSpPr>
          <p:cNvPr id="347" name="Google Shape;347;g2a085124159_0_0"/>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348" name="Google Shape;348;g2a085124159_0_0"/>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352"/>
        <p:cNvGrpSpPr/>
        <p:nvPr/>
      </p:nvGrpSpPr>
      <p:grpSpPr>
        <a:xfrm>
          <a:off x="0" y="0"/>
          <a:ext cx="0" cy="0"/>
          <a:chOff x="0" y="0"/>
          <a:chExt cx="0" cy="0"/>
        </a:xfrm>
      </p:grpSpPr>
      <p:sp>
        <p:nvSpPr>
          <p:cNvPr id="353" name="Google Shape;353;g29f7f8baea5_0_40"/>
          <p:cNvSpPr txBox="1">
            <a:spLocks noGrp="1"/>
          </p:cNvSpPr>
          <p:nvPr>
            <p:ph type="ctrTitle"/>
          </p:nvPr>
        </p:nvSpPr>
        <p:spPr>
          <a:xfrm>
            <a:off x="311700" y="15982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5400"/>
              <a:buFont typeface="Calibri"/>
              <a:buNone/>
            </a:pPr>
            <a:r>
              <a:rPr lang="en" sz="5400">
                <a:solidFill>
                  <a:srgbClr val="0070C0"/>
                </a:solidFill>
              </a:rPr>
              <a:t>Discussion</a:t>
            </a:r>
            <a:endParaRPr sz="5400">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29f7f8baea5_0_44"/>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Impacts</a:t>
            </a:r>
            <a:endParaRPr sz="4000">
              <a:solidFill>
                <a:srgbClr val="0070C0"/>
              </a:solidFill>
            </a:endParaRPr>
          </a:p>
        </p:txBody>
      </p:sp>
      <p:sp>
        <p:nvSpPr>
          <p:cNvPr id="359" name="Google Shape;359;g29f7f8baea5_0_44"/>
          <p:cNvSpPr txBox="1">
            <a:spLocks noGrp="1"/>
          </p:cNvSpPr>
          <p:nvPr>
            <p:ph type="ctrTitle" idx="4294967295"/>
          </p:nvPr>
        </p:nvSpPr>
        <p:spPr>
          <a:xfrm>
            <a:off x="43175" y="1303493"/>
            <a:ext cx="8521800" cy="1617000"/>
          </a:xfrm>
          <a:prstGeom prst="rect">
            <a:avLst/>
          </a:prstGeom>
          <a:noFill/>
          <a:ln>
            <a:noFill/>
          </a:ln>
        </p:spPr>
        <p:txBody>
          <a:bodyPr spcFirstLastPara="1" wrap="square" lIns="91425" tIns="91425" rIns="91425" bIns="91425" anchor="t" anchorCtr="0">
            <a:normAutofit/>
          </a:bodyPr>
          <a:lstStyle/>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360" name="Google Shape;360;g29f7f8baea5_0_44"/>
          <p:cNvSpPr txBox="1">
            <a:spLocks noGrp="1"/>
          </p:cNvSpPr>
          <p:nvPr>
            <p:ph type="ctrTitle" idx="4294967295"/>
          </p:nvPr>
        </p:nvSpPr>
        <p:spPr>
          <a:xfrm>
            <a:off x="391775" y="1238407"/>
            <a:ext cx="8521800" cy="33444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rgbClr val="000000"/>
              </a:buClr>
              <a:buSzPts val="1900"/>
              <a:buFont typeface="Calibri"/>
              <a:buChar char="●"/>
            </a:pPr>
            <a:r>
              <a:rPr lang="en" sz="1900">
                <a:solidFill>
                  <a:srgbClr val="000000"/>
                </a:solidFill>
              </a:rPr>
              <a:t>MPI proved to be the fastest</a:t>
            </a:r>
            <a:endParaRPr sz="1900">
              <a:solidFill>
                <a:srgbClr val="000000"/>
              </a:solidFill>
            </a:endParaRPr>
          </a:p>
          <a:p>
            <a:pPr marL="457200" marR="0" lvl="0" indent="-349250" algn="l" rtl="0">
              <a:lnSpc>
                <a:spcPct val="150000"/>
              </a:lnSpc>
              <a:spcBef>
                <a:spcPts val="0"/>
              </a:spcBef>
              <a:spcAft>
                <a:spcPts val="0"/>
              </a:spcAft>
              <a:buClr>
                <a:srgbClr val="000000"/>
              </a:buClr>
              <a:buSzPts val="1900"/>
              <a:buFont typeface="Calibri"/>
              <a:buChar char="●"/>
            </a:pPr>
            <a:r>
              <a:rPr lang="en" sz="1900">
                <a:solidFill>
                  <a:srgbClr val="000000"/>
                </a:solidFill>
              </a:rPr>
              <a:t>Python Threads more readable</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Should be used instead of Serial or Python Threads</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Trade off between performance (speed) and code readability</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t>MPI executes in true parallel</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Threads uses shared processing power; GIL</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Random Forest fastest to train and most accurate</a:t>
            </a:r>
            <a:endParaRPr sz="1900">
              <a:solidFill>
                <a:srgbClr val="000000"/>
              </a:solidFill>
            </a:endParaRPr>
          </a:p>
        </p:txBody>
      </p:sp>
      <p:sp>
        <p:nvSpPr>
          <p:cNvPr id="361" name="Google Shape;361;g29f7f8baea5_0_44"/>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362" name="Google Shape;362;g29f7f8baea5_0_44"/>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2a256bb42ef_1_11"/>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Future Research</a:t>
            </a:r>
            <a:endParaRPr sz="4000">
              <a:solidFill>
                <a:srgbClr val="0070C0"/>
              </a:solidFill>
            </a:endParaRPr>
          </a:p>
        </p:txBody>
      </p:sp>
      <p:sp>
        <p:nvSpPr>
          <p:cNvPr id="368" name="Google Shape;368;g2a256bb42ef_1_11"/>
          <p:cNvSpPr txBox="1">
            <a:spLocks noGrp="1"/>
          </p:cNvSpPr>
          <p:nvPr>
            <p:ph type="ctrTitle" idx="4294967295"/>
          </p:nvPr>
        </p:nvSpPr>
        <p:spPr>
          <a:xfrm>
            <a:off x="43175" y="1303493"/>
            <a:ext cx="8521800" cy="1617000"/>
          </a:xfrm>
          <a:prstGeom prst="rect">
            <a:avLst/>
          </a:prstGeom>
          <a:noFill/>
          <a:ln>
            <a:noFill/>
          </a:ln>
        </p:spPr>
        <p:txBody>
          <a:bodyPr spcFirstLastPara="1" wrap="square" lIns="91425" tIns="91425" rIns="91425" bIns="91425" anchor="t" anchorCtr="0">
            <a:normAutofit/>
          </a:bodyPr>
          <a:lstStyle/>
          <a:p>
            <a:pPr marL="457200" marR="0" lvl="0" indent="0" algn="l" rtl="0">
              <a:lnSpc>
                <a:spcPct val="150000"/>
              </a:lnSpc>
              <a:spcBef>
                <a:spcPts val="0"/>
              </a:spcBef>
              <a:spcAft>
                <a:spcPts val="0"/>
              </a:spcAft>
              <a:buClr>
                <a:schemeClr val="dk1"/>
              </a:buClr>
              <a:buSzPts val="1900"/>
              <a:buFont typeface="Calibri"/>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369" name="Google Shape;369;g2a256bb42ef_1_11"/>
          <p:cNvSpPr txBox="1">
            <a:spLocks noGrp="1"/>
          </p:cNvSpPr>
          <p:nvPr>
            <p:ph type="ctrTitle" idx="4294967295"/>
          </p:nvPr>
        </p:nvSpPr>
        <p:spPr>
          <a:xfrm>
            <a:off x="391775" y="1238407"/>
            <a:ext cx="8521800" cy="3344400"/>
          </a:xfrm>
          <a:prstGeom prst="rect">
            <a:avLst/>
          </a:prstGeom>
          <a:noFill/>
          <a:ln>
            <a:noFill/>
          </a:ln>
        </p:spPr>
        <p:txBody>
          <a:bodyPr spcFirstLastPara="1" wrap="square" lIns="91425" tIns="91425" rIns="91425" bIns="91425" anchor="t" anchorCtr="0">
            <a:normAutofit/>
          </a:bodyPr>
          <a:lstStyle/>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Testing on a larger dataset</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Comparing more algorithms and frameworks</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Comparing the memory usage of each framework</a:t>
            </a:r>
            <a:endParaRPr sz="1900">
              <a:solidFill>
                <a:srgbClr val="000000"/>
              </a:solidFill>
            </a:endParaRPr>
          </a:p>
          <a:p>
            <a:pPr marL="457200" marR="0" lvl="0" indent="-349250" algn="l" rtl="0">
              <a:lnSpc>
                <a:spcPct val="150000"/>
              </a:lnSpc>
              <a:spcBef>
                <a:spcPts val="0"/>
              </a:spcBef>
              <a:spcAft>
                <a:spcPts val="0"/>
              </a:spcAft>
              <a:buClr>
                <a:srgbClr val="000000"/>
              </a:buClr>
              <a:buSzPts val="1900"/>
              <a:buChar char="●"/>
            </a:pPr>
            <a:r>
              <a:rPr lang="en" sz="1900">
                <a:solidFill>
                  <a:srgbClr val="000000"/>
                </a:solidFill>
              </a:rPr>
              <a:t>Comparing Python Threads without GIL to the other frameworks</a:t>
            </a:r>
            <a:endParaRPr sz="1900">
              <a:solidFill>
                <a:srgbClr val="000000"/>
              </a:solidFill>
            </a:endParaRPr>
          </a:p>
        </p:txBody>
      </p:sp>
      <p:sp>
        <p:nvSpPr>
          <p:cNvPr id="370" name="Google Shape;370;g2a256bb42ef_1_11"/>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371" name="Google Shape;371;g2a256bb42ef_1_11"/>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Demo</a:t>
            </a:r>
            <a:endParaRPr sz="6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375"/>
        <p:cNvGrpSpPr/>
        <p:nvPr/>
      </p:nvGrpSpPr>
      <p:grpSpPr>
        <a:xfrm>
          <a:off x="0" y="0"/>
          <a:ext cx="0" cy="0"/>
          <a:chOff x="0" y="0"/>
          <a:chExt cx="0" cy="0"/>
        </a:xfrm>
      </p:grpSpPr>
      <p:sp>
        <p:nvSpPr>
          <p:cNvPr id="376" name="Google Shape;376;g2a256bb42ef_1_4"/>
          <p:cNvSpPr txBox="1">
            <a:spLocks noGrp="1"/>
          </p:cNvSpPr>
          <p:nvPr>
            <p:ph type="ctrTitle"/>
          </p:nvPr>
        </p:nvSpPr>
        <p:spPr>
          <a:xfrm>
            <a:off x="311700" y="15982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5400"/>
              <a:buFont typeface="Calibri"/>
              <a:buNone/>
            </a:pPr>
            <a:r>
              <a:rPr lang="en" sz="5400">
                <a:solidFill>
                  <a:srgbClr val="0070C0"/>
                </a:solidFill>
              </a:rPr>
              <a:t>Code Demo</a:t>
            </a:r>
            <a:endParaRPr sz="5400">
              <a:solidFill>
                <a:srgbClr val="0070C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380"/>
        <p:cNvGrpSpPr/>
        <p:nvPr/>
      </p:nvGrpSpPr>
      <p:grpSpPr>
        <a:xfrm>
          <a:off x="0" y="0"/>
          <a:ext cx="0" cy="0"/>
          <a:chOff x="0" y="0"/>
          <a:chExt cx="0" cy="0"/>
        </a:xfrm>
      </p:grpSpPr>
      <p:sp>
        <p:nvSpPr>
          <p:cNvPr id="381" name="Google Shape;381;p34"/>
          <p:cNvSpPr txBox="1">
            <a:spLocks noGrp="1"/>
          </p:cNvSpPr>
          <p:nvPr>
            <p:ph type="ctrTitle"/>
          </p:nvPr>
        </p:nvSpPr>
        <p:spPr>
          <a:xfrm>
            <a:off x="311700" y="15982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5400"/>
              <a:buFont typeface="Calibri"/>
              <a:buNone/>
            </a:pPr>
            <a:r>
              <a:rPr lang="en" sz="5400">
                <a:solidFill>
                  <a:srgbClr val="0070C0"/>
                </a:solidFill>
              </a:rPr>
              <a:t>Questions?</a:t>
            </a:r>
            <a:endParaRPr sz="540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ctrTitle"/>
          </p:nvPr>
        </p:nvSpPr>
        <p:spPr>
          <a:xfrm>
            <a:off x="3179700" y="3187700"/>
            <a:ext cx="5766300" cy="1531200"/>
          </a:xfrm>
          <a:prstGeom prst="rect">
            <a:avLst/>
          </a:prstGeom>
          <a:noFill/>
          <a:ln>
            <a:noFill/>
          </a:ln>
        </p:spPr>
        <p:txBody>
          <a:bodyPr spcFirstLastPara="1" wrap="square" lIns="91425" tIns="91425" rIns="91425" bIns="91425" anchor="t" anchorCtr="0">
            <a:normAutofit fontScale="90000"/>
          </a:bodyPr>
          <a:lstStyle/>
          <a:p>
            <a:pPr marL="457200" lvl="0" indent="-337185" algn="l" rtl="0">
              <a:lnSpc>
                <a:spcPct val="115000"/>
              </a:lnSpc>
              <a:spcBef>
                <a:spcPts val="0"/>
              </a:spcBef>
              <a:spcAft>
                <a:spcPts val="0"/>
              </a:spcAft>
              <a:buClr>
                <a:schemeClr val="dk1"/>
              </a:buClr>
              <a:buSzPct val="100000"/>
              <a:buFont typeface="Calibri"/>
              <a:buChar char="●"/>
            </a:pPr>
            <a:r>
              <a:rPr lang="en" sz="1900"/>
              <a:t>Unaltered data obtained from Kaggle [1] </a:t>
            </a:r>
            <a:endParaRPr sz="1900"/>
          </a:p>
          <a:p>
            <a:pPr marL="457200" lvl="0" indent="-337185" algn="l" rtl="0">
              <a:lnSpc>
                <a:spcPct val="115000"/>
              </a:lnSpc>
              <a:spcBef>
                <a:spcPts val="0"/>
              </a:spcBef>
              <a:spcAft>
                <a:spcPts val="0"/>
              </a:spcAft>
              <a:buClr>
                <a:schemeClr val="dk1"/>
              </a:buClr>
              <a:buSzPct val="100000"/>
              <a:buFont typeface="Calibri"/>
              <a:buChar char="●"/>
            </a:pPr>
            <a:r>
              <a:rPr lang="en" sz="1900"/>
              <a:t>Heart rate tracking &amp; monitoring</a:t>
            </a:r>
            <a:endParaRPr sz="1900"/>
          </a:p>
          <a:p>
            <a:pPr marL="914400" lvl="1" indent="-337185" algn="l" rtl="0">
              <a:lnSpc>
                <a:spcPct val="115000"/>
              </a:lnSpc>
              <a:spcBef>
                <a:spcPts val="0"/>
              </a:spcBef>
              <a:spcAft>
                <a:spcPts val="0"/>
              </a:spcAft>
              <a:buSzPct val="100000"/>
              <a:buChar char="○"/>
            </a:pPr>
            <a:r>
              <a:rPr lang="en" sz="1900"/>
              <a:t>Labels represent normal/abnormal patterns</a:t>
            </a:r>
            <a:endParaRPr sz="1900"/>
          </a:p>
          <a:p>
            <a:pPr marL="457200" lvl="0" indent="-337185" algn="l" rtl="0">
              <a:lnSpc>
                <a:spcPct val="115000"/>
              </a:lnSpc>
              <a:spcBef>
                <a:spcPts val="0"/>
              </a:spcBef>
              <a:spcAft>
                <a:spcPts val="0"/>
              </a:spcAft>
              <a:buClr>
                <a:schemeClr val="dk1"/>
              </a:buClr>
              <a:buSzPct val="100000"/>
              <a:buFont typeface="Calibri"/>
              <a:buChar char="●"/>
            </a:pPr>
            <a:r>
              <a:rPr lang="en" sz="1900"/>
              <a:t>4998 rows with 140 feature columns</a:t>
            </a:r>
            <a:endParaRPr sz="1900"/>
          </a:p>
          <a:p>
            <a:pPr marL="457200" lvl="0" indent="-337185" algn="l" rtl="0">
              <a:lnSpc>
                <a:spcPct val="115000"/>
              </a:lnSpc>
              <a:spcBef>
                <a:spcPts val="0"/>
              </a:spcBef>
              <a:spcAft>
                <a:spcPts val="0"/>
              </a:spcAft>
              <a:buClr>
                <a:schemeClr val="dk1"/>
              </a:buClr>
              <a:buSzPct val="100000"/>
              <a:buFont typeface="Calibri"/>
              <a:buChar char="●"/>
            </a:pPr>
            <a:r>
              <a:rPr lang="en" sz="1900"/>
              <a:t>1 label column</a:t>
            </a:r>
            <a:endParaRPr sz="1900"/>
          </a:p>
        </p:txBody>
      </p:sp>
      <p:sp>
        <p:nvSpPr>
          <p:cNvPr id="115" name="Google Shape;115;p5"/>
          <p:cNvSpPr txBox="1">
            <a:spLocks noGrp="1"/>
          </p:cNvSpPr>
          <p:nvPr>
            <p:ph type="ctrTitle" idx="4294967295"/>
          </p:nvPr>
        </p:nvSpPr>
        <p:spPr>
          <a:xfrm>
            <a:off x="623888" y="141288"/>
            <a:ext cx="8520112" cy="1096962"/>
          </a:xfrm>
          <a:prstGeom prst="rect">
            <a:avLst/>
          </a:prstGeom>
          <a:noFill/>
          <a:ln>
            <a:noFill/>
          </a:ln>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70C0"/>
              </a:buClr>
              <a:buSzPts val="4000"/>
              <a:buFont typeface="Calibri"/>
              <a:buNone/>
            </a:pPr>
            <a:r>
              <a:rPr lang="en" sz="4000" b="0" i="0" u="none" strike="noStrike" cap="none">
                <a:solidFill>
                  <a:srgbClr val="0070C0"/>
                </a:solidFill>
                <a:latin typeface="Calibri"/>
                <a:ea typeface="Calibri"/>
                <a:cs typeface="Calibri"/>
                <a:sym typeface="Calibri"/>
              </a:rPr>
              <a:t>Dataset</a:t>
            </a:r>
            <a:endParaRPr sz="4000" b="0" i="0" u="none" strike="noStrike" cap="none">
              <a:solidFill>
                <a:srgbClr val="0070C0"/>
              </a:solidFill>
              <a:latin typeface="Calibri"/>
              <a:ea typeface="Calibri"/>
              <a:cs typeface="Calibri"/>
              <a:sym typeface="Calibri"/>
            </a:endParaRPr>
          </a:p>
        </p:txBody>
      </p:sp>
      <p:pic>
        <p:nvPicPr>
          <p:cNvPr id="116" name="Google Shape;116;p5"/>
          <p:cNvPicPr preferRelativeResize="0"/>
          <p:nvPr/>
        </p:nvPicPr>
        <p:blipFill rotWithShape="1">
          <a:blip r:embed="rId3">
            <a:alphaModFix/>
          </a:blip>
          <a:srcRect/>
          <a:stretch/>
        </p:blipFill>
        <p:spPr>
          <a:xfrm>
            <a:off x="0" y="4856200"/>
            <a:ext cx="9144000" cy="287300"/>
          </a:xfrm>
          <a:prstGeom prst="rect">
            <a:avLst/>
          </a:prstGeom>
          <a:noFill/>
          <a:ln>
            <a:noFill/>
          </a:ln>
        </p:spPr>
      </p:pic>
      <p:pic>
        <p:nvPicPr>
          <p:cNvPr id="117" name="Google Shape;117;p5"/>
          <p:cNvPicPr preferRelativeResize="0"/>
          <p:nvPr/>
        </p:nvPicPr>
        <p:blipFill rotWithShape="1">
          <a:blip r:embed="rId4">
            <a:alphaModFix/>
          </a:blip>
          <a:srcRect/>
          <a:stretch/>
        </p:blipFill>
        <p:spPr>
          <a:xfrm>
            <a:off x="-678927" y="834100"/>
            <a:ext cx="4973825" cy="3164349"/>
          </a:xfrm>
          <a:prstGeom prst="rect">
            <a:avLst/>
          </a:prstGeom>
          <a:noFill/>
          <a:ln>
            <a:noFill/>
          </a:ln>
        </p:spPr>
      </p:pic>
      <p:pic>
        <p:nvPicPr>
          <p:cNvPr id="118" name="Google Shape;118;p5"/>
          <p:cNvPicPr preferRelativeResize="0"/>
          <p:nvPr/>
        </p:nvPicPr>
        <p:blipFill rotWithShape="1">
          <a:blip r:embed="rId5">
            <a:alphaModFix/>
          </a:blip>
          <a:srcRect/>
          <a:stretch/>
        </p:blipFill>
        <p:spPr>
          <a:xfrm>
            <a:off x="4572003" y="986500"/>
            <a:ext cx="3264388" cy="1768800"/>
          </a:xfrm>
          <a:prstGeom prst="rect">
            <a:avLst/>
          </a:prstGeom>
          <a:noFill/>
          <a:ln>
            <a:noFill/>
          </a:ln>
        </p:spPr>
      </p:pic>
      <p:pic>
        <p:nvPicPr>
          <p:cNvPr id="119" name="Google Shape;119;p5"/>
          <p:cNvPicPr preferRelativeResize="0"/>
          <p:nvPr/>
        </p:nvPicPr>
        <p:blipFill rotWithShape="1">
          <a:blip r:embed="rId6">
            <a:alphaModFix/>
          </a:blip>
          <a:srcRect/>
          <a:stretch/>
        </p:blipFill>
        <p:spPr>
          <a:xfrm>
            <a:off x="4619450" y="2754913"/>
            <a:ext cx="3169500" cy="364125"/>
          </a:xfrm>
          <a:prstGeom prst="rect">
            <a:avLst/>
          </a:prstGeom>
          <a:noFill/>
          <a:ln>
            <a:noFill/>
          </a:ln>
        </p:spPr>
      </p:pic>
      <p:sp>
        <p:nvSpPr>
          <p:cNvPr id="120" name="Google Shape;120;p5"/>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121" name="Google Shape;121;p5"/>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Technologies Used</a:t>
            </a:r>
            <a:endParaRPr sz="4000">
              <a:solidFill>
                <a:srgbClr val="0070C0"/>
              </a:solidFill>
            </a:endParaRPr>
          </a:p>
        </p:txBody>
      </p:sp>
      <p:pic>
        <p:nvPicPr>
          <p:cNvPr id="127" name="Google Shape;127;p6"/>
          <p:cNvPicPr preferRelativeResize="0"/>
          <p:nvPr/>
        </p:nvPicPr>
        <p:blipFill rotWithShape="1">
          <a:blip r:embed="rId3">
            <a:alphaModFix/>
          </a:blip>
          <a:srcRect/>
          <a:stretch/>
        </p:blipFill>
        <p:spPr>
          <a:xfrm>
            <a:off x="2" y="3392920"/>
            <a:ext cx="3020975" cy="1262363"/>
          </a:xfrm>
          <a:prstGeom prst="rect">
            <a:avLst/>
          </a:prstGeom>
          <a:noFill/>
          <a:ln>
            <a:noFill/>
          </a:ln>
        </p:spPr>
      </p:pic>
      <p:pic>
        <p:nvPicPr>
          <p:cNvPr id="128" name="Google Shape;128;p6"/>
          <p:cNvPicPr preferRelativeResize="0"/>
          <p:nvPr/>
        </p:nvPicPr>
        <p:blipFill rotWithShape="1">
          <a:blip r:embed="rId4">
            <a:alphaModFix/>
          </a:blip>
          <a:srcRect/>
          <a:stretch/>
        </p:blipFill>
        <p:spPr>
          <a:xfrm>
            <a:off x="3405798" y="924075"/>
            <a:ext cx="2332400" cy="2324651"/>
          </a:xfrm>
          <a:prstGeom prst="rect">
            <a:avLst/>
          </a:prstGeom>
          <a:noFill/>
          <a:ln>
            <a:noFill/>
          </a:ln>
        </p:spPr>
      </p:pic>
      <p:pic>
        <p:nvPicPr>
          <p:cNvPr id="129" name="Google Shape;129;p6"/>
          <p:cNvPicPr preferRelativeResize="0"/>
          <p:nvPr/>
        </p:nvPicPr>
        <p:blipFill rotWithShape="1">
          <a:blip r:embed="rId5">
            <a:alphaModFix/>
          </a:blip>
          <a:srcRect/>
          <a:stretch/>
        </p:blipFill>
        <p:spPr>
          <a:xfrm>
            <a:off x="6743175" y="924074"/>
            <a:ext cx="1855600" cy="2149650"/>
          </a:xfrm>
          <a:prstGeom prst="rect">
            <a:avLst/>
          </a:prstGeom>
          <a:noFill/>
          <a:ln>
            <a:noFill/>
          </a:ln>
        </p:spPr>
      </p:pic>
      <p:pic>
        <p:nvPicPr>
          <p:cNvPr id="130" name="Google Shape;130;p6"/>
          <p:cNvPicPr preferRelativeResize="0"/>
          <p:nvPr/>
        </p:nvPicPr>
        <p:blipFill rotWithShape="1">
          <a:blip r:embed="rId6">
            <a:alphaModFix/>
          </a:blip>
          <a:srcRect/>
          <a:stretch/>
        </p:blipFill>
        <p:spPr>
          <a:xfrm>
            <a:off x="110900" y="1060850"/>
            <a:ext cx="3305175" cy="1713552"/>
          </a:xfrm>
          <a:prstGeom prst="rect">
            <a:avLst/>
          </a:prstGeom>
          <a:noFill/>
          <a:ln>
            <a:noFill/>
          </a:ln>
        </p:spPr>
      </p:pic>
      <p:pic>
        <p:nvPicPr>
          <p:cNvPr id="131" name="Google Shape;131;p6"/>
          <p:cNvPicPr preferRelativeResize="0"/>
          <p:nvPr/>
        </p:nvPicPr>
        <p:blipFill>
          <a:blip r:embed="rId7">
            <a:alphaModFix/>
          </a:blip>
          <a:stretch>
            <a:fillRect/>
          </a:stretch>
        </p:blipFill>
        <p:spPr>
          <a:xfrm>
            <a:off x="2931776" y="3427875"/>
            <a:ext cx="3441800" cy="1192450"/>
          </a:xfrm>
          <a:prstGeom prst="rect">
            <a:avLst/>
          </a:prstGeom>
          <a:noFill/>
          <a:ln>
            <a:noFill/>
          </a:ln>
        </p:spPr>
      </p:pic>
      <p:pic>
        <p:nvPicPr>
          <p:cNvPr id="132" name="Google Shape;132;p6"/>
          <p:cNvPicPr preferRelativeResize="0"/>
          <p:nvPr/>
        </p:nvPicPr>
        <p:blipFill>
          <a:blip r:embed="rId8">
            <a:alphaModFix/>
          </a:blip>
          <a:stretch>
            <a:fillRect/>
          </a:stretch>
        </p:blipFill>
        <p:spPr>
          <a:xfrm>
            <a:off x="6581188" y="3161214"/>
            <a:ext cx="2421225" cy="1888555"/>
          </a:xfrm>
          <a:prstGeom prst="rect">
            <a:avLst/>
          </a:prstGeom>
          <a:noFill/>
          <a:ln>
            <a:noFill/>
          </a:ln>
        </p:spPr>
      </p:pic>
      <p:sp>
        <p:nvSpPr>
          <p:cNvPr id="133" name="Google Shape;133;p6"/>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Kendra</a:t>
            </a:r>
            <a:endParaRPr sz="600">
              <a:solidFill>
                <a:schemeClr val="dk1"/>
              </a:solidFill>
              <a:latin typeface="Calibri"/>
              <a:ea typeface="Calibri"/>
              <a:cs typeface="Calibri"/>
              <a:sym typeface="Calibri"/>
            </a:endParaRPr>
          </a:p>
        </p:txBody>
      </p:sp>
      <p:sp>
        <p:nvSpPr>
          <p:cNvPr id="134" name="Google Shape;134;p6"/>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4472C3"/>
            </a:gs>
          </a:gsLst>
          <a:path path="circle">
            <a:fillToRect l="50000" t="50000" r="50000" b="50000"/>
          </a:path>
          <a:tileRect/>
        </a:gradFill>
        <a:effectLst/>
      </p:bgPr>
    </p:bg>
    <p:spTree>
      <p:nvGrpSpPr>
        <p:cNvPr id="1" name="Shape 138"/>
        <p:cNvGrpSpPr/>
        <p:nvPr/>
      </p:nvGrpSpPr>
      <p:grpSpPr>
        <a:xfrm>
          <a:off x="0" y="0"/>
          <a:ext cx="0" cy="0"/>
          <a:chOff x="0" y="0"/>
          <a:chExt cx="0" cy="0"/>
        </a:xfrm>
      </p:grpSpPr>
      <p:sp>
        <p:nvSpPr>
          <p:cNvPr id="139" name="Google Shape;139;p7"/>
          <p:cNvSpPr txBox="1">
            <a:spLocks noGrp="1"/>
          </p:cNvSpPr>
          <p:nvPr>
            <p:ph type="ctrTitle"/>
          </p:nvPr>
        </p:nvSpPr>
        <p:spPr>
          <a:xfrm>
            <a:off x="311700" y="20229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2F5496"/>
              </a:buClr>
              <a:buSzPts val="5300"/>
              <a:buFont typeface="Calibri"/>
              <a:buNone/>
            </a:pPr>
            <a:r>
              <a:rPr lang="en" sz="5300">
                <a:solidFill>
                  <a:srgbClr val="2F5496"/>
                </a:solidFill>
              </a:rPr>
              <a:t>Background</a:t>
            </a:r>
            <a:endParaRPr sz="5300">
              <a:solidFill>
                <a:srgbClr val="2F549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ctrTitle"/>
          </p:nvPr>
        </p:nvSpPr>
        <p:spPr>
          <a:xfrm>
            <a:off x="311700" y="1242775"/>
            <a:ext cx="8520600" cy="3627000"/>
          </a:xfrm>
          <a:prstGeom prst="rect">
            <a:avLst/>
          </a:prstGeom>
          <a:noFill/>
          <a:ln>
            <a:noFill/>
          </a:ln>
        </p:spPr>
        <p:txBody>
          <a:bodyPr spcFirstLastPara="1" wrap="square" lIns="91425" tIns="91425" rIns="91425" bIns="91425" anchor="t" anchorCtr="0">
            <a:noAutofit/>
          </a:bodyPr>
          <a:lstStyle/>
          <a:p>
            <a:pPr marL="457200" lvl="0" indent="-349250" algn="l" rtl="0">
              <a:lnSpc>
                <a:spcPct val="150000"/>
              </a:lnSpc>
              <a:spcBef>
                <a:spcPts val="1000"/>
              </a:spcBef>
              <a:spcAft>
                <a:spcPts val="0"/>
              </a:spcAft>
              <a:buClr>
                <a:schemeClr val="dk1"/>
              </a:buClr>
              <a:buSzPts val="1900"/>
              <a:buFont typeface="Calibri"/>
              <a:buChar char="●"/>
            </a:pPr>
            <a:r>
              <a:rPr lang="en" sz="1900"/>
              <a:t>Apache Spark 100 times faster than Apache Hadoop MapReduce</a:t>
            </a:r>
            <a:endParaRPr sz="1900"/>
          </a:p>
          <a:p>
            <a:pPr marL="457200" lvl="0" indent="-349250" algn="l" rtl="0">
              <a:lnSpc>
                <a:spcPct val="150000"/>
              </a:lnSpc>
              <a:spcBef>
                <a:spcPts val="0"/>
              </a:spcBef>
              <a:spcAft>
                <a:spcPts val="0"/>
              </a:spcAft>
              <a:buClr>
                <a:schemeClr val="dk1"/>
              </a:buClr>
              <a:buSzPts val="1900"/>
              <a:buFont typeface="Calibri"/>
              <a:buChar char="●"/>
            </a:pPr>
            <a:r>
              <a:rPr lang="en" sz="1900"/>
              <a:t>Actions take place in cache memory</a:t>
            </a:r>
            <a:endParaRPr sz="1900"/>
          </a:p>
          <a:p>
            <a:pPr marL="457200" lvl="0" indent="-349250" algn="l" rtl="0">
              <a:lnSpc>
                <a:spcPct val="150000"/>
              </a:lnSpc>
              <a:spcBef>
                <a:spcPts val="0"/>
              </a:spcBef>
              <a:spcAft>
                <a:spcPts val="0"/>
              </a:spcAft>
              <a:buClr>
                <a:schemeClr val="dk1"/>
              </a:buClr>
              <a:buSzPts val="1900"/>
              <a:buFont typeface="Calibri"/>
              <a:buChar char="●"/>
            </a:pPr>
            <a:r>
              <a:rPr lang="en" sz="1900"/>
              <a:t>Apache Spark performs “lazy operations”</a:t>
            </a:r>
            <a:endParaRPr sz="1900"/>
          </a:p>
          <a:p>
            <a:pPr marL="914400" lvl="1" indent="-349250" algn="l" rtl="0">
              <a:lnSpc>
                <a:spcPct val="150000"/>
              </a:lnSpc>
              <a:spcBef>
                <a:spcPts val="0"/>
              </a:spcBef>
              <a:spcAft>
                <a:spcPts val="0"/>
              </a:spcAft>
              <a:buSzPts val="1900"/>
              <a:buChar char="○"/>
            </a:pPr>
            <a:r>
              <a:rPr lang="en" sz="1900"/>
              <a:t>Actions take place after the transformation phase of the Extract Transform and Load (ETL) pipeline</a:t>
            </a:r>
            <a:endParaRPr sz="1900"/>
          </a:p>
          <a:p>
            <a:pPr marL="457200" lvl="0" indent="-349250" algn="l" rtl="0">
              <a:lnSpc>
                <a:spcPct val="90000"/>
              </a:lnSpc>
              <a:spcBef>
                <a:spcPts val="0"/>
              </a:spcBef>
              <a:spcAft>
                <a:spcPts val="0"/>
              </a:spcAft>
              <a:buClr>
                <a:schemeClr val="dk1"/>
              </a:buClr>
              <a:buSzPts val="1900"/>
              <a:buFont typeface="Calibri"/>
              <a:buChar char="●"/>
            </a:pPr>
            <a:r>
              <a:rPr lang="en" sz="1900"/>
              <a:t>Apache Spark overall is faster computationally and uses less memory performing actions compared to Apache Hadoop [1]</a:t>
            </a:r>
            <a:endParaRPr sz="1900"/>
          </a:p>
          <a:p>
            <a:pPr marL="914400" lvl="0" indent="0" algn="l" rtl="0">
              <a:lnSpc>
                <a:spcPct val="150000"/>
              </a:lnSpc>
              <a:spcBef>
                <a:spcPts val="500"/>
              </a:spcBef>
              <a:spcAft>
                <a:spcPts val="0"/>
              </a:spcAft>
              <a:buClr>
                <a:schemeClr val="dk1"/>
              </a:buClr>
              <a:buSzPts val="1900"/>
              <a:buFont typeface="Calibri"/>
              <a:buNone/>
            </a:pPr>
            <a:endParaRPr sz="1900"/>
          </a:p>
          <a:p>
            <a:pPr marL="0" lvl="0" indent="0" algn="l" rtl="0">
              <a:lnSpc>
                <a:spcPct val="150000"/>
              </a:lnSpc>
              <a:spcBef>
                <a:spcPts val="1000"/>
              </a:spcBef>
              <a:spcAft>
                <a:spcPts val="0"/>
              </a:spcAft>
              <a:buClr>
                <a:schemeClr val="dk1"/>
              </a:buClr>
              <a:buSzPts val="990"/>
              <a:buFont typeface="Calibri"/>
              <a:buNone/>
            </a:pPr>
            <a:endParaRPr sz="1900"/>
          </a:p>
        </p:txBody>
      </p:sp>
      <p:sp>
        <p:nvSpPr>
          <p:cNvPr id="145" name="Google Shape;145;p8"/>
          <p:cNvSpPr txBox="1">
            <a:spLocks noGrp="1"/>
          </p:cNvSpPr>
          <p:nvPr>
            <p:ph type="ctrTitle" idx="4294967295"/>
          </p:nvPr>
        </p:nvSpPr>
        <p:spPr>
          <a:xfrm>
            <a:off x="623888" y="141288"/>
            <a:ext cx="8520112" cy="1096962"/>
          </a:xfrm>
          <a:prstGeom prst="rect">
            <a:avLst/>
          </a:prstGeom>
          <a:noFill/>
          <a:ln>
            <a:noFill/>
          </a:ln>
        </p:spPr>
        <p:txBody>
          <a:bodyPr spcFirstLastPara="1" wrap="square" lIns="91425" tIns="91425" rIns="91425" bIns="91425" anchor="t" anchorCtr="0">
            <a:normAutofit/>
          </a:bodyPr>
          <a:lstStyle/>
          <a:p>
            <a:pPr marL="0" marR="0" lvl="0" indent="0" algn="ctr" rtl="0">
              <a:lnSpc>
                <a:spcPct val="90000"/>
              </a:lnSpc>
              <a:spcBef>
                <a:spcPts val="0"/>
              </a:spcBef>
              <a:spcAft>
                <a:spcPts val="0"/>
              </a:spcAft>
              <a:buClr>
                <a:srgbClr val="0070C0"/>
              </a:buClr>
              <a:buSzPts val="4000"/>
              <a:buFont typeface="Calibri"/>
              <a:buNone/>
            </a:pPr>
            <a:r>
              <a:rPr lang="en" sz="4000" b="0" i="0" u="none" strike="noStrike" cap="none">
                <a:solidFill>
                  <a:srgbClr val="0070C0"/>
                </a:solidFill>
                <a:latin typeface="Calibri"/>
                <a:ea typeface="Calibri"/>
                <a:cs typeface="Calibri"/>
                <a:sym typeface="Calibri"/>
              </a:rPr>
              <a:t>Apache Spark</a:t>
            </a:r>
            <a:endParaRPr sz="4000" b="0" i="0" u="none" strike="noStrike" cap="none">
              <a:solidFill>
                <a:srgbClr val="0070C0"/>
              </a:solidFill>
              <a:latin typeface="Calibri"/>
              <a:ea typeface="Calibri"/>
              <a:cs typeface="Calibri"/>
              <a:sym typeface="Calibri"/>
            </a:endParaRPr>
          </a:p>
        </p:txBody>
      </p:sp>
      <p:pic>
        <p:nvPicPr>
          <p:cNvPr id="146" name="Google Shape;146;p8"/>
          <p:cNvPicPr preferRelativeResize="0"/>
          <p:nvPr/>
        </p:nvPicPr>
        <p:blipFill rotWithShape="1">
          <a:blip r:embed="rId3">
            <a:alphaModFix/>
          </a:blip>
          <a:srcRect/>
          <a:stretch/>
        </p:blipFill>
        <p:spPr>
          <a:xfrm>
            <a:off x="0" y="4621040"/>
            <a:ext cx="9144000" cy="446271"/>
          </a:xfrm>
          <a:prstGeom prst="rect">
            <a:avLst/>
          </a:prstGeom>
          <a:noFill/>
          <a:ln>
            <a:noFill/>
          </a:ln>
        </p:spPr>
      </p:pic>
      <p:sp>
        <p:nvSpPr>
          <p:cNvPr id="147" name="Google Shape;147;p8"/>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148" name="Google Shape;148;p8"/>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a:stretch/>
        </p:blipFill>
        <p:spPr>
          <a:xfrm>
            <a:off x="664987" y="1162200"/>
            <a:ext cx="7975374" cy="3822401"/>
          </a:xfrm>
          <a:prstGeom prst="rect">
            <a:avLst/>
          </a:prstGeom>
          <a:noFill/>
          <a:ln>
            <a:noFill/>
          </a:ln>
        </p:spPr>
      </p:pic>
      <p:sp>
        <p:nvSpPr>
          <p:cNvPr id="154" name="Google Shape;154;p9"/>
          <p:cNvSpPr txBox="1">
            <a:spLocks noGrp="1"/>
          </p:cNvSpPr>
          <p:nvPr>
            <p:ph type="ctrTitle"/>
          </p:nvPr>
        </p:nvSpPr>
        <p:spPr>
          <a:xfrm>
            <a:off x="392375" y="140700"/>
            <a:ext cx="8520600" cy="1097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0070C0"/>
              </a:buClr>
              <a:buSzPts val="4000"/>
              <a:buFont typeface="Calibri"/>
              <a:buNone/>
            </a:pPr>
            <a:r>
              <a:rPr lang="en" sz="4000">
                <a:solidFill>
                  <a:srgbClr val="0070C0"/>
                </a:solidFill>
              </a:rPr>
              <a:t>Apache Spark</a:t>
            </a:r>
            <a:endParaRPr sz="4000">
              <a:solidFill>
                <a:srgbClr val="0070C0"/>
              </a:solidFill>
            </a:endParaRPr>
          </a:p>
        </p:txBody>
      </p:sp>
      <p:sp>
        <p:nvSpPr>
          <p:cNvPr id="155" name="Google Shape;155;p9"/>
          <p:cNvSpPr txBox="1"/>
          <p:nvPr/>
        </p:nvSpPr>
        <p:spPr>
          <a:xfrm>
            <a:off x="4273500" y="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
        <p:nvSpPr>
          <p:cNvPr id="156" name="Google Shape;156;p9"/>
          <p:cNvSpPr txBox="1"/>
          <p:nvPr/>
        </p:nvSpPr>
        <p:spPr>
          <a:xfrm>
            <a:off x="4273500" y="5018100"/>
            <a:ext cx="597000" cy="12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
                <a:solidFill>
                  <a:schemeClr val="dk1"/>
                </a:solidFill>
                <a:latin typeface="Calibri"/>
                <a:ea typeface="Calibri"/>
                <a:cs typeface="Calibri"/>
                <a:sym typeface="Calibri"/>
              </a:rPr>
              <a:t>Taylor</a:t>
            </a:r>
            <a:endParaRPr sz="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831</Words>
  <Application>Microsoft Macintosh PowerPoint</Application>
  <PresentationFormat>On-screen Show (16:9)</PresentationFormat>
  <Paragraphs>219</Paragraphs>
  <Slides>45</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Courier New</vt:lpstr>
      <vt:lpstr>Times New Roman</vt:lpstr>
      <vt:lpstr>Office Theme</vt:lpstr>
      <vt:lpstr> Comparison of Established Parallelization Frameworks for Training Various ML Models on ECG Data</vt:lpstr>
      <vt:lpstr>Research Goals</vt:lpstr>
      <vt:lpstr>Familiarize ourselves with: Parallelization frameworks Machine Learning (ML) Classification Models PySpark Data processing ML library (MLlib) Learn the best parallel processing techniques for big data </vt:lpstr>
      <vt:lpstr>Introduction</vt:lpstr>
      <vt:lpstr>Unaltered data obtained from Kaggle [1]  Heart rate tracking &amp; monitoring Labels represent normal/abnormal patterns 4998 rows with 140 feature columns 1 label column</vt:lpstr>
      <vt:lpstr>Technologies Used</vt:lpstr>
      <vt:lpstr>Background</vt:lpstr>
      <vt:lpstr>Apache Spark 100 times faster than Apache Hadoop MapReduce Actions take place in cache memory Apache Spark performs “lazy operations” Actions take place after the transformation phase of the Extract Transform and Load (ETL) pipeline Apache Spark overall is faster computationally and uses less memory performing actions compared to Apache Hadoop [1]  </vt:lpstr>
      <vt:lpstr>Apache Spark</vt:lpstr>
      <vt:lpstr>Logistic Regression Support Vector Classifier Random Forest </vt:lpstr>
      <vt:lpstr>Logistic Regression</vt:lpstr>
      <vt:lpstr>Logistic Regression</vt:lpstr>
      <vt:lpstr>Support Vector Classifier</vt:lpstr>
      <vt:lpstr>Support Vector Classifier</vt:lpstr>
      <vt:lpstr>Random Forest</vt:lpstr>
      <vt:lpstr>Random Forest</vt:lpstr>
      <vt:lpstr>Python Threads MPI</vt:lpstr>
      <vt:lpstr>Serial Control</vt:lpstr>
      <vt:lpstr>Python Threads</vt:lpstr>
      <vt:lpstr>MPI</vt:lpstr>
      <vt:lpstr>Methods</vt:lpstr>
      <vt:lpstr>Preprocessing Data</vt:lpstr>
      <vt:lpstr>Unaltered data obtained from Kaggle [1]  Heart rate tracking &amp; monitoring Labels represent normal/abnormal patterns 4998 rows with 140 feature columns 1 label column</vt:lpstr>
      <vt:lpstr>Preprocessing Data</vt:lpstr>
      <vt:lpstr>Experiment Framework</vt:lpstr>
      <vt:lpstr>Evaluation</vt:lpstr>
      <vt:lpstr>Results</vt:lpstr>
      <vt:lpstr>Parallelization Time Results</vt:lpstr>
      <vt:lpstr>Model Confusion Matrices</vt:lpstr>
      <vt:lpstr>Model Accuracy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Times Results</vt:lpstr>
      <vt:lpstr>Discussion</vt:lpstr>
      <vt:lpstr>Impacts</vt:lpstr>
      <vt:lpstr>Future Research</vt:lpstr>
      <vt:lpstr>Code 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Comparison of Established Parallelization Frameworks for Training Various ML Models on ECG Data</dc:title>
  <cp:lastModifiedBy>Scott  Hartsell</cp:lastModifiedBy>
  <cp:revision>1</cp:revision>
  <dcterms:modified xsi:type="dcterms:W3CDTF">2024-01-01T21:38:17Z</dcterms:modified>
</cp:coreProperties>
</file>