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7" r:id="rId3"/>
    <p:sldMasterId id="2147483682" r:id="rId4"/>
    <p:sldMasterId id="2147483687" r:id="rId5"/>
  </p:sldMasterIdLst>
  <p:notesMasterIdLst>
    <p:notesMasterId r:id="rId14"/>
  </p:notesMasterIdLst>
  <p:sldIdLst>
    <p:sldId id="403" r:id="rId6"/>
    <p:sldId id="412" r:id="rId7"/>
    <p:sldId id="407" r:id="rId8"/>
    <p:sldId id="408" r:id="rId9"/>
    <p:sldId id="404" r:id="rId10"/>
    <p:sldId id="414" r:id="rId11"/>
    <p:sldId id="413" r:id="rId12"/>
    <p:sldId id="40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90" autoAdjust="0"/>
  </p:normalViewPr>
  <p:slideViewPr>
    <p:cSldViewPr snapToGrid="0">
      <p:cViewPr varScale="1">
        <p:scale>
          <a:sx n="76" d="100"/>
          <a:sy n="76" d="100"/>
        </p:scale>
        <p:origin x="9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88681-57E4-4444-B86C-2CBB2BCF0175}" type="datetimeFigureOut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D14D1-BFD5-4159-B4A0-75D39F406B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53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D14D1-BFD5-4159-B4A0-75D39F406BF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1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FE03-9C3F-456A-9513-23B77145C1A8}" type="datetime1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5F10-AC2A-497F-BAF2-277FF3325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50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C40C-A70A-40A1-9804-0DF704DBB946}" type="datetime1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5F10-AC2A-497F-BAF2-277FF3325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35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F181-8A5D-4CEF-8433-7A87F271E453}" type="datetime1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5F10-AC2A-497F-BAF2-277FF3325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44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36751" y="6597388"/>
            <a:ext cx="12693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1B19DE54-6315-4389-BBE2-4581B8B2C7CA}" type="datetime1">
              <a:rPr lang="ja-JP" altLang="en-US" smtClean="0">
                <a:solidFill>
                  <a:prstClr val="black"/>
                </a:solidFill>
              </a:rPr>
              <a:t>2018/5/13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678400" y="6597388"/>
            <a:ext cx="42451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0358" y="6597388"/>
            <a:ext cx="723642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5D1BDD45-F867-414F-9B6B-D11D960A41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1124" y="1568925"/>
            <a:ext cx="8223017" cy="52511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35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36751" y="6597388"/>
            <a:ext cx="12693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30A34C13-F7F2-48F3-B436-1E3FDA267586}" type="datetime1">
              <a:rPr lang="ja-JP" altLang="en-US" smtClean="0">
                <a:solidFill>
                  <a:prstClr val="black"/>
                </a:solidFill>
              </a:rPr>
              <a:t>2018/5/13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678400" y="6597388"/>
            <a:ext cx="42451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0358" y="6597388"/>
            <a:ext cx="723642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5D1BDD45-F867-414F-9B6B-D11D960A41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93" y="136732"/>
            <a:ext cx="8223017" cy="52511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9930" y="813968"/>
            <a:ext cx="8242418" cy="566374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5039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36751" y="6597388"/>
            <a:ext cx="12693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F1E52CCC-0B5C-419B-B0D8-3BA764975720}" type="datetime1">
              <a:rPr lang="ja-JP" altLang="en-US" smtClean="0">
                <a:solidFill>
                  <a:prstClr val="black"/>
                </a:solidFill>
              </a:rPr>
              <a:t>2018/5/13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678400" y="6597388"/>
            <a:ext cx="42451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0358" y="6597388"/>
            <a:ext cx="723642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5D1BDD45-F867-414F-9B6B-D11D960A41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93" y="136732"/>
            <a:ext cx="8223017" cy="52511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1387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42658" y="3855349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セクションタイトルの書式設定</a:t>
            </a:r>
            <a:endParaRPr kumimoji="1" lang="ja-JP" alt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36751" y="6597388"/>
            <a:ext cx="12693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AE2EA18C-2D03-44AF-9203-E3B9B6802099}" type="datetime1">
              <a:rPr lang="ja-JP" altLang="en-US" smtClean="0">
                <a:solidFill>
                  <a:prstClr val="black"/>
                </a:solidFill>
              </a:rPr>
              <a:t>2018/5/13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678400" y="6597388"/>
            <a:ext cx="42451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0358" y="6597388"/>
            <a:ext cx="723642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5D1BDD45-F867-414F-9B6B-D11D960A41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2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36751" y="6597388"/>
            <a:ext cx="12693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52C92D66-BF8F-4994-90EC-8203927F5713}" type="datetime1">
              <a:rPr lang="ja-JP" altLang="en-US" smtClean="0">
                <a:solidFill>
                  <a:prstClr val="black"/>
                </a:solidFill>
              </a:rPr>
              <a:t>2018/5/13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678400" y="6597388"/>
            <a:ext cx="42451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0358" y="6597388"/>
            <a:ext cx="723642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5D1BDD45-F867-414F-9B6B-D11D960A41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1124" y="1568925"/>
            <a:ext cx="8223017" cy="52511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38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36751" y="6597388"/>
            <a:ext cx="12693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AA4704AC-C05D-4D2B-A539-AC5074B0B174}" type="datetime1">
              <a:rPr lang="ja-JP" altLang="en-US" smtClean="0">
                <a:solidFill>
                  <a:prstClr val="black"/>
                </a:solidFill>
              </a:rPr>
              <a:t>2018/5/13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678400" y="6597388"/>
            <a:ext cx="42451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0358" y="6597388"/>
            <a:ext cx="723642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5D1BDD45-F867-414F-9B6B-D11D960A41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93" y="136732"/>
            <a:ext cx="8223017" cy="52511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9930" y="813968"/>
            <a:ext cx="8242418" cy="566374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8735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36751" y="6597388"/>
            <a:ext cx="12693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D91CC33F-D261-4D8B-93D9-DF95D0105AC4}" type="datetime1">
              <a:rPr lang="ja-JP" altLang="en-US" smtClean="0">
                <a:solidFill>
                  <a:prstClr val="black"/>
                </a:solidFill>
              </a:rPr>
              <a:t>2018/5/13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678400" y="6597388"/>
            <a:ext cx="42451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0358" y="6597388"/>
            <a:ext cx="723642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5D1BDD45-F867-414F-9B6B-D11D960A41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93" y="136732"/>
            <a:ext cx="8223017" cy="52511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137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42658" y="3855349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セクションタイトルの書式設定</a:t>
            </a:r>
            <a:endParaRPr kumimoji="1" lang="ja-JP" alt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36751" y="6597388"/>
            <a:ext cx="12693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A5A62ACD-7898-4F14-AEDB-1C85D1EC8946}" type="datetime1">
              <a:rPr lang="ja-JP" altLang="en-US" smtClean="0">
                <a:solidFill>
                  <a:prstClr val="black"/>
                </a:solidFill>
              </a:rPr>
              <a:t>2018/5/13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678400" y="6597388"/>
            <a:ext cx="42451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0358" y="6597388"/>
            <a:ext cx="723642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5D1BDD45-F867-414F-9B6B-D11D960A41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909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9A44-E93C-4FFF-81AD-100D1435F46C}" type="datetime1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5F10-AC2A-497F-BAF2-277FF3325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320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36751" y="6597388"/>
            <a:ext cx="12693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B5B95365-6FE9-4C7E-893E-419B32B9ACCF}" type="datetime1">
              <a:rPr lang="ja-JP" altLang="en-US" smtClean="0">
                <a:solidFill>
                  <a:prstClr val="black"/>
                </a:solidFill>
              </a:rPr>
              <a:t>2018/5/13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678400" y="6597388"/>
            <a:ext cx="42451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0358" y="6597388"/>
            <a:ext cx="723642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5D1BDD45-F867-414F-9B6B-D11D960A41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1124" y="1568925"/>
            <a:ext cx="8223017" cy="52511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092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36751" y="6597388"/>
            <a:ext cx="12693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683900B6-2C22-43C7-A4F5-3CF505D7860F}" type="datetime1">
              <a:rPr lang="ja-JP" altLang="en-US" smtClean="0">
                <a:solidFill>
                  <a:prstClr val="black"/>
                </a:solidFill>
              </a:rPr>
              <a:t>2018/5/13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678400" y="6597388"/>
            <a:ext cx="42451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0358" y="6597388"/>
            <a:ext cx="723642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5D1BDD45-F867-414F-9B6B-D11D960A41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93" y="136732"/>
            <a:ext cx="8223017" cy="52511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9930" y="813968"/>
            <a:ext cx="8242418" cy="566374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3056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36751" y="6597388"/>
            <a:ext cx="12693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9E47D2D5-3334-4562-B4EB-E85A163206F6}" type="datetime1">
              <a:rPr lang="ja-JP" altLang="en-US" smtClean="0">
                <a:solidFill>
                  <a:prstClr val="black"/>
                </a:solidFill>
              </a:rPr>
              <a:t>2018/5/13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678400" y="6597388"/>
            <a:ext cx="42451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0358" y="6597388"/>
            <a:ext cx="723642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5D1BDD45-F867-414F-9B6B-D11D960A41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93" y="136732"/>
            <a:ext cx="8223017" cy="52511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725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42658" y="3855349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セクションタイトルの書式設定</a:t>
            </a:r>
            <a:endParaRPr kumimoji="1" lang="ja-JP" alt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36751" y="6597388"/>
            <a:ext cx="12693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22A86AA2-7859-4C67-A9F7-D539FAFA9B8B}" type="datetime1">
              <a:rPr lang="ja-JP" altLang="en-US" smtClean="0">
                <a:solidFill>
                  <a:prstClr val="black"/>
                </a:solidFill>
              </a:rPr>
              <a:t>2018/5/13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678400" y="6597388"/>
            <a:ext cx="42451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0358" y="6597388"/>
            <a:ext cx="723642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5D1BDD45-F867-414F-9B6B-D11D960A41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50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36751" y="6597388"/>
            <a:ext cx="12693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r>
              <a:rPr lang="en-US" altLang="ja-JP" dirty="0" smtClean="0">
                <a:solidFill>
                  <a:prstClr val="black"/>
                </a:solidFill>
              </a:rPr>
              <a:t>2017/09/14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678400" y="6597388"/>
            <a:ext cx="42451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(c) Honda Research Institute Japan Co., Ltd.,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0358" y="6597388"/>
            <a:ext cx="723642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5D1BDD45-F867-414F-9B6B-D11D960A41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1124" y="1568925"/>
            <a:ext cx="8223017" cy="52511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721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36751" y="6597388"/>
            <a:ext cx="12693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r>
              <a:rPr lang="en-US" altLang="ja-JP" smtClean="0">
                <a:solidFill>
                  <a:prstClr val="black"/>
                </a:solidFill>
              </a:rPr>
              <a:t>2017/07/17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678400" y="6597388"/>
            <a:ext cx="42451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(c) Honda Research Institute Japan Co., Ltd.,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0358" y="6597388"/>
            <a:ext cx="723642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5D1BDD45-F867-414F-9B6B-D11D960A41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93" y="136732"/>
            <a:ext cx="8223017" cy="52511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9930" y="813968"/>
            <a:ext cx="8242418" cy="566374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1113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36751" y="6597388"/>
            <a:ext cx="12693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r>
              <a:rPr lang="en-US" altLang="ja-JP" smtClean="0">
                <a:solidFill>
                  <a:prstClr val="black"/>
                </a:solidFill>
              </a:rPr>
              <a:t>2017/07/17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678400" y="6597388"/>
            <a:ext cx="42451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(c) Honda Research Institute Japan Co., Ltd.,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0358" y="6597388"/>
            <a:ext cx="723642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5D1BDD45-F867-414F-9B6B-D11D960A41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93" y="136732"/>
            <a:ext cx="8223017" cy="52511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6124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42658" y="3855349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セクションタイトルの書式設定</a:t>
            </a:r>
            <a:endParaRPr kumimoji="1" lang="ja-JP" alt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36751" y="6597388"/>
            <a:ext cx="12693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r>
              <a:rPr lang="en-US" altLang="ja-JP" smtClean="0">
                <a:solidFill>
                  <a:prstClr val="black"/>
                </a:solidFill>
              </a:rPr>
              <a:t>2017/07/17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678400" y="6597388"/>
            <a:ext cx="4245120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(c) Honda Research Institute Japan Co., Ltd.,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0358" y="6597388"/>
            <a:ext cx="723642" cy="260613"/>
          </a:xfrm>
          <a:prstGeom prst="rect">
            <a:avLst/>
          </a:prstGeom>
        </p:spPr>
        <p:txBody>
          <a:bodyPr/>
          <a:lstStyle>
            <a:lvl1pPr algn="ctr">
              <a:defRPr sz="1100">
                <a:latin typeface="+mj-lt"/>
              </a:defRPr>
            </a:lvl1pPr>
          </a:lstStyle>
          <a:p>
            <a:fld id="{5D1BDD45-F867-414F-9B6B-D11D960A41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49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3643-626E-4513-B072-E73977D6FD13}" type="datetime1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5F10-AC2A-497F-BAF2-277FF3325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90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A230-1A8D-4F74-B2A0-A8527525082F}" type="datetime1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5F10-AC2A-497F-BAF2-277FF3325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98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8DF4-C54E-47A2-ACC1-66ED8CA28B67}" type="datetime1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5F10-AC2A-497F-BAF2-277FF3325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47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7AAF-2AF6-4629-9670-95511F84E4ED}" type="datetime1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5F10-AC2A-497F-BAF2-277FF3325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35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227C-DD35-481E-A130-ED27DE9C1C9D}" type="datetime1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5F10-AC2A-497F-BAF2-277FF3325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96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AF18-49C6-41F8-8038-0E53CE5CC6A3}" type="datetime1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5F10-AC2A-497F-BAF2-277FF3325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97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A18B3-0647-4FAA-92B7-5A7D1A99D437}" type="datetime1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5F10-AC2A-497F-BAF2-277FF3325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107D-6EE7-4CCE-AC45-4993ECF308CF}" type="datetime1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C5F10-AC2A-497F-BAF2-277FF33254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38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 bwMode="auto">
          <a:xfrm>
            <a:off x="0" y="647139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199" y="859316"/>
            <a:ext cx="8466463" cy="556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199" y="0"/>
            <a:ext cx="8444429" cy="583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199" y="6544019"/>
            <a:ext cx="2348429" cy="287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80505-FFA2-468B-A593-AA0D71C53AA6}" type="datetime1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1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199" y="6544019"/>
            <a:ext cx="3187153" cy="287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199" y="6544019"/>
            <a:ext cx="2348429" cy="287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0742-3663-4292-905F-A381378CA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1"/>
          <p:cNvSpPr txBox="1">
            <a:spLocks/>
          </p:cNvSpPr>
          <p:nvPr userDrawn="1"/>
        </p:nvSpPr>
        <p:spPr bwMode="auto">
          <a:xfrm>
            <a:off x="6606279" y="583059"/>
            <a:ext cx="2425343" cy="16158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ctr" defTabSz="914313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Honda Research Institute </a:t>
            </a:r>
            <a:r>
              <a:rPr lang="en-US" sz="1400" b="1" kern="0" dirty="0">
                <a:solidFill>
                  <a:srgbClr val="DB002F"/>
                </a:solidFill>
              </a:rPr>
              <a:t>JP</a:t>
            </a:r>
          </a:p>
        </p:txBody>
      </p:sp>
    </p:spTree>
    <p:extLst>
      <p:ext uri="{BB962C8B-B14F-4D97-AF65-F5344CB8AC3E}">
        <p14:creationId xmlns:p14="http://schemas.microsoft.com/office/powerpoint/2010/main" val="365403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1pPr>
      <a:lvl2pPr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2pPr>
      <a:lvl3pPr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3pPr>
      <a:lvl4pPr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4pPr>
      <a:lvl5pPr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5pPr>
      <a:lvl6pPr marL="414680"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6pPr>
      <a:lvl7pPr marL="829361"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7pPr>
      <a:lvl8pPr marL="1244041"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8pPr>
      <a:lvl9pPr marL="1658722"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9pPr>
    </p:titleStyle>
    <p:bodyStyle>
      <a:lvl1pPr marL="342687" indent="-342687" algn="l" defTabSz="914313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1pPr>
      <a:lvl2pPr marL="742969" indent="-286533" algn="l" defTabSz="914313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2pPr>
      <a:lvl3pPr marL="1143251" indent="-228939" algn="l" defTabSz="914313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3pPr>
      <a:lvl4pPr marL="1599688" indent="-228939" algn="l" defTabSz="914313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4pPr>
      <a:lvl5pPr marL="2057564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5pPr>
      <a:lvl6pPr marL="2472244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</a:defRPr>
      </a:lvl6pPr>
      <a:lvl7pPr marL="2886925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</a:defRPr>
      </a:lvl7pPr>
      <a:lvl8pPr marL="3301605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</a:defRPr>
      </a:lvl8pPr>
      <a:lvl9pPr marL="3716286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80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61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041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722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402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082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763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443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 bwMode="auto">
          <a:xfrm>
            <a:off x="0" y="647139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199" y="859316"/>
            <a:ext cx="8466463" cy="556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199" y="0"/>
            <a:ext cx="8444429" cy="583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199" y="6544019"/>
            <a:ext cx="2348429" cy="287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2D0F-7937-45DD-85DC-332092C3C5CB}" type="datetime1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1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199" y="6544019"/>
            <a:ext cx="3187153" cy="287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199" y="6544019"/>
            <a:ext cx="2348429" cy="287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0742-3663-4292-905F-A381378CA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1"/>
          <p:cNvSpPr txBox="1">
            <a:spLocks/>
          </p:cNvSpPr>
          <p:nvPr userDrawn="1"/>
        </p:nvSpPr>
        <p:spPr bwMode="auto">
          <a:xfrm>
            <a:off x="6606279" y="583059"/>
            <a:ext cx="2425343" cy="16158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ctr" defTabSz="914313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Honda Research Institute </a:t>
            </a:r>
            <a:r>
              <a:rPr lang="en-US" sz="1400" b="1" kern="0" dirty="0">
                <a:solidFill>
                  <a:srgbClr val="DB002F"/>
                </a:solidFill>
              </a:rPr>
              <a:t>JP</a:t>
            </a:r>
          </a:p>
        </p:txBody>
      </p:sp>
    </p:spTree>
    <p:extLst>
      <p:ext uri="{BB962C8B-B14F-4D97-AF65-F5344CB8AC3E}">
        <p14:creationId xmlns:p14="http://schemas.microsoft.com/office/powerpoint/2010/main" val="147365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1pPr>
      <a:lvl2pPr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2pPr>
      <a:lvl3pPr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3pPr>
      <a:lvl4pPr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4pPr>
      <a:lvl5pPr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5pPr>
      <a:lvl6pPr marL="414680"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6pPr>
      <a:lvl7pPr marL="829361"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7pPr>
      <a:lvl8pPr marL="1244041"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8pPr>
      <a:lvl9pPr marL="1658722"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9pPr>
    </p:titleStyle>
    <p:bodyStyle>
      <a:lvl1pPr marL="342687" indent="-342687" algn="l" defTabSz="914313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1pPr>
      <a:lvl2pPr marL="742969" indent="-286533" algn="l" defTabSz="914313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2pPr>
      <a:lvl3pPr marL="1143251" indent="-228939" algn="l" defTabSz="914313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3pPr>
      <a:lvl4pPr marL="1599688" indent="-228939" algn="l" defTabSz="914313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4pPr>
      <a:lvl5pPr marL="2057564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5pPr>
      <a:lvl6pPr marL="2472244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</a:defRPr>
      </a:lvl6pPr>
      <a:lvl7pPr marL="2886925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</a:defRPr>
      </a:lvl7pPr>
      <a:lvl8pPr marL="3301605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</a:defRPr>
      </a:lvl8pPr>
      <a:lvl9pPr marL="3716286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80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61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041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722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402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082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763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443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 bwMode="auto">
          <a:xfrm>
            <a:off x="0" y="647139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199" y="859316"/>
            <a:ext cx="8466463" cy="556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199" y="0"/>
            <a:ext cx="8444429" cy="583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199" y="6544019"/>
            <a:ext cx="2348429" cy="287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9C8C-2676-4173-A872-AB4DBAD272E0}" type="datetime1">
              <a:rPr kumimoji="1" lang="ja-JP" altLang="en-US" smtClean="0"/>
              <a:t>2018/5/13</a:t>
            </a:fld>
            <a:endParaRPr kumimoji="1" lang="ja-JP" altLang="en-US"/>
          </a:p>
        </p:txBody>
      </p:sp>
      <p:sp>
        <p:nvSpPr>
          <p:cNvPr id="1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199" y="6544019"/>
            <a:ext cx="3187153" cy="287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199" y="6544019"/>
            <a:ext cx="2348429" cy="287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0742-3663-4292-905F-A381378CA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1"/>
          <p:cNvSpPr txBox="1">
            <a:spLocks/>
          </p:cNvSpPr>
          <p:nvPr userDrawn="1"/>
        </p:nvSpPr>
        <p:spPr bwMode="auto">
          <a:xfrm>
            <a:off x="6606279" y="583059"/>
            <a:ext cx="2425343" cy="16158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ctr" defTabSz="914313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Honda Research Institute </a:t>
            </a:r>
            <a:r>
              <a:rPr lang="en-US" sz="1400" b="1" kern="0" dirty="0">
                <a:solidFill>
                  <a:srgbClr val="DB002F"/>
                </a:solidFill>
              </a:rPr>
              <a:t>JP</a:t>
            </a:r>
          </a:p>
        </p:txBody>
      </p:sp>
    </p:spTree>
    <p:extLst>
      <p:ext uri="{BB962C8B-B14F-4D97-AF65-F5344CB8AC3E}">
        <p14:creationId xmlns:p14="http://schemas.microsoft.com/office/powerpoint/2010/main" val="177894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1pPr>
      <a:lvl2pPr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2pPr>
      <a:lvl3pPr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3pPr>
      <a:lvl4pPr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4pPr>
      <a:lvl5pPr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5pPr>
      <a:lvl6pPr marL="414680"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6pPr>
      <a:lvl7pPr marL="829361"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7pPr>
      <a:lvl8pPr marL="1244041"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8pPr>
      <a:lvl9pPr marL="1658722"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9pPr>
    </p:titleStyle>
    <p:bodyStyle>
      <a:lvl1pPr marL="342687" indent="-342687" algn="l" defTabSz="914313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1pPr>
      <a:lvl2pPr marL="742969" indent="-286533" algn="l" defTabSz="914313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2pPr>
      <a:lvl3pPr marL="1143251" indent="-228939" algn="l" defTabSz="914313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3pPr>
      <a:lvl4pPr marL="1599688" indent="-228939" algn="l" defTabSz="914313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4pPr>
      <a:lvl5pPr marL="2057564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5pPr>
      <a:lvl6pPr marL="2472244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</a:defRPr>
      </a:lvl6pPr>
      <a:lvl7pPr marL="2886925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</a:defRPr>
      </a:lvl7pPr>
      <a:lvl8pPr marL="3301605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</a:defRPr>
      </a:lvl8pPr>
      <a:lvl9pPr marL="3716286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80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61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041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722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402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082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763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443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 bwMode="auto">
          <a:xfrm>
            <a:off x="0" y="647139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199" y="859316"/>
            <a:ext cx="8466463" cy="556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199" y="0"/>
            <a:ext cx="8444429" cy="583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199" y="6544019"/>
            <a:ext cx="2348429" cy="287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2017/07/17</a:t>
            </a:r>
            <a:endParaRPr kumimoji="1" lang="ja-JP" altLang="en-US"/>
          </a:p>
        </p:txBody>
      </p:sp>
      <p:sp>
        <p:nvSpPr>
          <p:cNvPr id="1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199" y="6544019"/>
            <a:ext cx="3187153" cy="287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(c) Honda Research Institute Japan Co., Ltd., Confidential</a:t>
            </a:r>
            <a:endParaRPr kumimoji="1" lang="ja-JP" altLang="en-US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199" y="6544019"/>
            <a:ext cx="2348429" cy="287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0742-3663-4292-905F-A381378CAE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1"/>
          <p:cNvSpPr txBox="1">
            <a:spLocks/>
          </p:cNvSpPr>
          <p:nvPr userDrawn="1"/>
        </p:nvSpPr>
        <p:spPr bwMode="auto">
          <a:xfrm>
            <a:off x="6606279" y="583059"/>
            <a:ext cx="2425343" cy="16158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algn="ctr" defTabSz="914313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Honda Research Institute </a:t>
            </a:r>
            <a:r>
              <a:rPr lang="en-US" sz="1400" b="1" kern="0" dirty="0">
                <a:solidFill>
                  <a:srgbClr val="DB002F"/>
                </a:solidFill>
              </a:rPr>
              <a:t>JP</a:t>
            </a:r>
          </a:p>
        </p:txBody>
      </p:sp>
    </p:spTree>
    <p:extLst>
      <p:ext uri="{BB962C8B-B14F-4D97-AF65-F5344CB8AC3E}">
        <p14:creationId xmlns:p14="http://schemas.microsoft.com/office/powerpoint/2010/main" val="250883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iming>
    <p:tnLst>
      <p:par>
        <p:cTn id="1" dur="indefinite" restart="never" nodeType="tmRoot"/>
      </p:par>
    </p:tnLst>
  </p:timing>
  <p:hf hdr="0"/>
  <p:txStyles>
    <p:titleStyle>
      <a:lvl1pPr algn="ct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1pPr>
      <a:lvl2pPr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2pPr>
      <a:lvl3pPr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3pPr>
      <a:lvl4pPr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4pPr>
      <a:lvl5pPr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5pPr>
      <a:lvl6pPr marL="414680"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6pPr>
      <a:lvl7pPr marL="829361"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7pPr>
      <a:lvl8pPr marL="1244041"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8pPr>
      <a:lvl9pPr marL="1658722" algn="r" defTabSz="914313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kumimoji="1" sz="2000" b="1">
          <a:solidFill>
            <a:srgbClr val="DB002F"/>
          </a:solidFill>
          <a:latin typeface="Arial" charset="0"/>
        </a:defRPr>
      </a:lvl9pPr>
    </p:titleStyle>
    <p:bodyStyle>
      <a:lvl1pPr marL="342687" indent="-342687" algn="l" defTabSz="914313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1pPr>
      <a:lvl2pPr marL="742969" indent="-286533" algn="l" defTabSz="914313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2pPr>
      <a:lvl3pPr marL="1143251" indent="-228939" algn="l" defTabSz="914313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3pPr>
      <a:lvl4pPr marL="1599688" indent="-228939" algn="l" defTabSz="914313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4pPr>
      <a:lvl5pPr marL="2057564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5pPr>
      <a:lvl6pPr marL="2472244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</a:defRPr>
      </a:lvl6pPr>
      <a:lvl7pPr marL="2886925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</a:defRPr>
      </a:lvl7pPr>
      <a:lvl8pPr marL="3301605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</a:defRPr>
      </a:lvl8pPr>
      <a:lvl9pPr marL="3716286" indent="-228939" algn="l" defTabSz="914313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80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361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041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722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402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082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763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443" algn="l" defTabSz="829361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hyperlink" Target="https://learningai.io/projects/2017/07/28/ai-gym-workout.html" TargetMode="External"/><Relationship Id="rId5" Type="http://schemas.microsoft.com/office/2007/relationships/media" Target="../media/media3.mp4"/><Relationship Id="rId10" Type="http://schemas.openxmlformats.org/officeDocument/2006/relationships/image" Target="../media/image4.png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-coady/trpo" TargetMode="External"/><Relationship Id="rId7" Type="http://schemas.openxmlformats.org/officeDocument/2006/relationships/hyperlink" Target="https://github.com/xbpeng/DeepLoco" TargetMode="External"/><Relationship Id="rId2" Type="http://schemas.openxmlformats.org/officeDocument/2006/relationships/hyperlink" Target="https://learningai.io/projects/2017/07/28/ai-gym-workou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document/d/10sXEhzFRSnvFcl3XxNGhnD4N2SedqwdAvK3dsihxVUA/edit" TargetMode="External"/><Relationship Id="rId5" Type="http://schemas.openxmlformats.org/officeDocument/2006/relationships/hyperlink" Target="https://jaromiru.com/2017/03/26/lets-make-an-a3c-implementation/" TargetMode="External"/><Relationship Id="rId4" Type="http://schemas.openxmlformats.org/officeDocument/2006/relationships/hyperlink" Target="https://github.com/MorvanZhou/Reinforcement-learning-with-tensorflow/blob/master/experiments/Robot_arm/A3C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08939" y="535017"/>
            <a:ext cx="796035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 Unicode MS"/>
              </a:rPr>
              <a:t>Progresses from the 16</a:t>
            </a:r>
            <a:r>
              <a:rPr kumimoji="1" lang="en-US" altLang="ja-JP" baseline="30000" dirty="0" smtClean="0">
                <a:latin typeface="Arial Unicode MS"/>
              </a:rPr>
              <a:t>th</a:t>
            </a:r>
            <a:r>
              <a:rPr kumimoji="1" lang="en-US" altLang="ja-JP" dirty="0" smtClean="0">
                <a:latin typeface="Arial Unicode MS"/>
              </a:rPr>
              <a:t>/</a:t>
            </a:r>
            <a:r>
              <a:rPr kumimoji="1" lang="en-US" altLang="ja-JP" dirty="0" err="1" smtClean="0">
                <a:latin typeface="Arial Unicode MS"/>
              </a:rPr>
              <a:t>Martch</a:t>
            </a:r>
            <a:endParaRPr kumimoji="1" lang="en-US" altLang="ja-JP" dirty="0" smtClean="0">
              <a:latin typeface="Arial Unicode MS"/>
            </a:endParaRPr>
          </a:p>
          <a:p>
            <a:r>
              <a:rPr kumimoji="1" lang="en-US" altLang="ja-JP" dirty="0" smtClean="0">
                <a:latin typeface="Arial Unicode MS"/>
              </a:rPr>
              <a:t>- It was made the code imitated </a:t>
            </a:r>
            <a:r>
              <a:rPr kumimoji="1" lang="en-US" altLang="ja-JP" dirty="0" err="1" smtClean="0">
                <a:latin typeface="Arial Unicode MS"/>
              </a:rPr>
              <a:t>DeepLoco</a:t>
            </a:r>
            <a:r>
              <a:rPr kumimoji="1" lang="en-US" altLang="ja-JP" dirty="0" smtClean="0">
                <a:latin typeface="Arial Unicode MS"/>
              </a:rPr>
              <a:t> in Python</a:t>
            </a:r>
          </a:p>
          <a:p>
            <a:r>
              <a:rPr kumimoji="1" lang="en-US" altLang="ja-JP" dirty="0">
                <a:latin typeface="Arial Unicode MS"/>
              </a:rPr>
              <a:t>- total reward never </a:t>
            </a:r>
            <a:r>
              <a:rPr kumimoji="1" lang="en-US" altLang="ja-JP" dirty="0" smtClean="0">
                <a:latin typeface="Arial Unicode MS"/>
              </a:rPr>
              <a:t>increases, </a:t>
            </a:r>
            <a:r>
              <a:rPr kumimoji="1" lang="en-US" altLang="ja-JP" dirty="0" err="1" smtClean="0">
                <a:latin typeface="Arial Unicode MS"/>
              </a:rPr>
              <a:t>althoug</a:t>
            </a:r>
            <a:r>
              <a:rPr kumimoji="1" lang="en-US" altLang="ja-JP" dirty="0" smtClean="0">
                <a:latin typeface="Arial Unicode MS"/>
              </a:rPr>
              <a:t> the code runs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8939" y="2931987"/>
            <a:ext cx="796035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 Unicode MS"/>
              </a:rPr>
              <a:t>Request points</a:t>
            </a:r>
          </a:p>
          <a:p>
            <a:r>
              <a:rPr kumimoji="1" lang="en-US" altLang="ja-JP" dirty="0" smtClean="0">
                <a:latin typeface="Arial Unicode MS"/>
              </a:rPr>
              <a:t>- To Identify the causes that reward does not increase</a:t>
            </a:r>
          </a:p>
          <a:p>
            <a:r>
              <a:rPr kumimoji="1" lang="en-US" altLang="ja-JP" dirty="0" smtClean="0">
                <a:latin typeface="Arial Unicode MS"/>
              </a:rPr>
              <a:t>- To fix/run the causes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8939" y="5225069"/>
            <a:ext cx="796035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 Unicode MS"/>
              </a:rPr>
              <a:t>Present results</a:t>
            </a:r>
          </a:p>
          <a:p>
            <a:r>
              <a:rPr kumimoji="1" lang="en-US" altLang="ja-JP" dirty="0" smtClean="0">
                <a:latin typeface="Arial Unicode MS"/>
              </a:rPr>
              <a:t>- Character can not keep standing at all even after </a:t>
            </a:r>
            <a:r>
              <a:rPr kumimoji="1" lang="en-US" altLang="ja-JP" dirty="0">
                <a:latin typeface="Arial Unicode MS"/>
              </a:rPr>
              <a:t>learning 200000 </a:t>
            </a:r>
            <a:r>
              <a:rPr kumimoji="1" lang="en-US" altLang="ja-JP" dirty="0" smtClean="0">
                <a:latin typeface="Arial Unicode MS"/>
              </a:rPr>
              <a:t>episodes</a:t>
            </a:r>
            <a:endParaRPr kumimoji="1" lang="en-US" altLang="ja-JP" dirty="0">
              <a:latin typeface="Arial Unicode MS"/>
            </a:endParaRPr>
          </a:p>
          <a:p>
            <a:r>
              <a:rPr kumimoji="1" lang="en-US" altLang="ja-JP" dirty="0" smtClean="0">
                <a:latin typeface="Arial Unicode MS"/>
              </a:rPr>
              <a:t>- The number of threads can not changed over 2. Only one thread is always run.</a:t>
            </a:r>
          </a:p>
        </p:txBody>
      </p:sp>
    </p:spTree>
    <p:extLst>
      <p:ext uri="{BB962C8B-B14F-4D97-AF65-F5344CB8AC3E}">
        <p14:creationId xmlns:p14="http://schemas.microsoft.com/office/powerpoint/2010/main" val="244470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59293" y="50602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 Unicode MS"/>
              </a:rPr>
              <a:t>Progress since 17</a:t>
            </a:r>
            <a:r>
              <a:rPr kumimoji="1" lang="en-US" altLang="ja-JP" baseline="30000" dirty="0" smtClean="0">
                <a:latin typeface="Arial Unicode MS"/>
              </a:rPr>
              <a:t>th</a:t>
            </a:r>
            <a:r>
              <a:rPr kumimoji="1" lang="en-US" altLang="ja-JP" dirty="0" smtClean="0">
                <a:latin typeface="Arial Unicode MS"/>
              </a:rPr>
              <a:t>/March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5649" y="1088047"/>
            <a:ext cx="80120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/>
            <a:r>
              <a:rPr kumimoji="1" lang="en-US" altLang="ja-JP" dirty="0" smtClean="0">
                <a:latin typeface="Arial Unicode MS"/>
              </a:rPr>
              <a:t>Summaries</a:t>
            </a:r>
          </a:p>
          <a:p>
            <a:pPr marL="88900" indent="-88900"/>
            <a:r>
              <a:rPr kumimoji="1" lang="en-US" altLang="ja-JP" dirty="0" smtClean="0">
                <a:latin typeface="Arial Unicode MS"/>
              </a:rPr>
              <a:t>- A </a:t>
            </a:r>
            <a:r>
              <a:rPr kumimoji="1" lang="en-US" altLang="ja-JP" dirty="0">
                <a:latin typeface="Arial Unicode MS"/>
              </a:rPr>
              <a:t>Python simulator </a:t>
            </a:r>
            <a:r>
              <a:rPr kumimoji="1" lang="en-US" altLang="ja-JP" dirty="0" smtClean="0">
                <a:latin typeface="Arial Unicode MS"/>
              </a:rPr>
              <a:t>was made to </a:t>
            </a:r>
            <a:r>
              <a:rPr kumimoji="1" lang="en-US" altLang="ja-JP" dirty="0">
                <a:latin typeface="Arial Unicode MS"/>
              </a:rPr>
              <a:t>reproduce the LLC of </a:t>
            </a:r>
            <a:r>
              <a:rPr kumimoji="1" lang="en-US" altLang="ja-JP" dirty="0" err="1">
                <a:latin typeface="Arial Unicode MS"/>
              </a:rPr>
              <a:t>DeepLoco</a:t>
            </a:r>
            <a:endParaRPr kumimoji="1" lang="en-US" altLang="ja-JP" dirty="0" smtClean="0">
              <a:latin typeface="Arial Unicode MS"/>
            </a:endParaRPr>
          </a:p>
          <a:p>
            <a:pPr marL="88900" indent="-88900"/>
            <a:r>
              <a:rPr lang="en-US" altLang="ja-JP" dirty="0" smtClean="0">
                <a:latin typeface="Arial Unicode MS"/>
              </a:rPr>
              <a:t>- </a:t>
            </a:r>
            <a:r>
              <a:rPr lang="en-US" altLang="ja-JP" dirty="0" err="1" smtClean="0">
                <a:latin typeface="Arial Unicode MS"/>
              </a:rPr>
              <a:t>Pybullet</a:t>
            </a:r>
            <a:r>
              <a:rPr lang="en-US" altLang="ja-JP" dirty="0" smtClean="0">
                <a:latin typeface="Arial Unicode MS"/>
              </a:rPr>
              <a:t> and </a:t>
            </a:r>
            <a:r>
              <a:rPr lang="en-US" altLang="ja-JP" dirty="0" err="1" smtClean="0">
                <a:latin typeface="Arial Unicode MS"/>
              </a:rPr>
              <a:t>Tensorflow</a:t>
            </a:r>
            <a:r>
              <a:rPr lang="en-US" altLang="ja-JP" dirty="0" smtClean="0">
                <a:latin typeface="Arial Unicode MS"/>
              </a:rPr>
              <a:t> were used to make simulator simply</a:t>
            </a:r>
          </a:p>
          <a:p>
            <a:pPr marL="88900" indent="-88900"/>
            <a:r>
              <a:rPr kumimoji="1" lang="en-US" altLang="ja-JP" dirty="0" smtClean="0">
                <a:latin typeface="Arial Unicode MS"/>
              </a:rPr>
              <a:t>- Same specification of simulation character and motion reference character as </a:t>
            </a:r>
            <a:r>
              <a:rPr kumimoji="1" lang="en-US" altLang="ja-JP" dirty="0" err="1" smtClean="0">
                <a:latin typeface="Arial Unicode MS"/>
              </a:rPr>
              <a:t>Deeploco</a:t>
            </a:r>
            <a:r>
              <a:rPr kumimoji="1" lang="en-US" altLang="ja-JP" dirty="0" smtClean="0">
                <a:latin typeface="Arial Unicode MS"/>
              </a:rPr>
              <a:t> were used. Reward functions and </a:t>
            </a:r>
            <a:r>
              <a:rPr kumimoji="1" lang="en-US" altLang="ja-JP" dirty="0">
                <a:latin typeface="Arial Unicode MS"/>
              </a:rPr>
              <a:t>n</a:t>
            </a:r>
            <a:r>
              <a:rPr kumimoji="1" lang="en-US" altLang="ja-JP" dirty="0" smtClean="0">
                <a:latin typeface="Arial Unicode MS"/>
              </a:rPr>
              <a:t>eural network I/O are almost same.</a:t>
            </a:r>
          </a:p>
          <a:p>
            <a:pPr marL="88900" indent="-88900"/>
            <a:r>
              <a:rPr lang="en-US" altLang="ja-JP" dirty="0">
                <a:latin typeface="Arial Unicode MS"/>
              </a:rPr>
              <a:t>-</a:t>
            </a:r>
            <a:r>
              <a:rPr lang="en-US" altLang="ja-JP" dirty="0" smtClean="0">
                <a:latin typeface="Arial Unicode MS"/>
              </a:rPr>
              <a:t>Learning </a:t>
            </a:r>
            <a:r>
              <a:rPr lang="en-US" altLang="ja-JP" dirty="0">
                <a:latin typeface="Arial Unicode MS"/>
              </a:rPr>
              <a:t>is done </a:t>
            </a:r>
            <a:r>
              <a:rPr lang="en-US" altLang="ja-JP" dirty="0" smtClean="0">
                <a:latin typeface="Arial Unicode MS"/>
              </a:rPr>
              <a:t>by PPO and neural network parameters were updated </a:t>
            </a:r>
            <a:r>
              <a:rPr lang="en-US" altLang="ja-JP" dirty="0">
                <a:latin typeface="Arial Unicode MS"/>
              </a:rPr>
              <a:t>even when the TD error </a:t>
            </a:r>
            <a:r>
              <a:rPr lang="en-US" altLang="ja-JP" dirty="0" smtClean="0">
                <a:latin typeface="Arial Unicode MS"/>
              </a:rPr>
              <a:t>was negative.</a:t>
            </a:r>
          </a:p>
          <a:p>
            <a:pPr marL="88900" indent="-88900"/>
            <a:r>
              <a:rPr lang="en-US" altLang="ja-JP" dirty="0" smtClean="0">
                <a:latin typeface="Arial Unicode MS"/>
              </a:rPr>
              <a:t>-Neural networks has </a:t>
            </a:r>
            <a:r>
              <a:rPr lang="en-US" altLang="ja-JP" dirty="0">
                <a:latin typeface="Arial Unicode MS"/>
              </a:rPr>
              <a:t>three </a:t>
            </a:r>
            <a:r>
              <a:rPr lang="en-US" altLang="ja-JP" dirty="0" smtClean="0">
                <a:latin typeface="Arial Unicode MS"/>
              </a:rPr>
              <a:t>layers. At the first layer, binary functions caring for the walking phase is not defined. The network does not have tile information.</a:t>
            </a:r>
          </a:p>
          <a:p>
            <a:pPr marL="88900" indent="-88900"/>
            <a:r>
              <a:rPr kumimoji="1" lang="en-US" altLang="ja-JP" dirty="0" smtClean="0">
                <a:latin typeface="Arial Unicode MS"/>
              </a:rPr>
              <a:t>-Multithreading function was made but not multiprocessing like </a:t>
            </a:r>
            <a:r>
              <a:rPr kumimoji="1" lang="en-US" altLang="ja-JP" dirty="0" err="1" smtClean="0">
                <a:latin typeface="Arial Unicode MS"/>
              </a:rPr>
              <a:t>DeepLoco</a:t>
            </a:r>
            <a:r>
              <a:rPr kumimoji="1" lang="en-US" altLang="ja-JP" dirty="0" smtClean="0">
                <a:latin typeface="Arial Unicode MS"/>
              </a:rPr>
              <a:t>.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228" y="4134551"/>
            <a:ext cx="3627434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92947" y="661851"/>
            <a:ext cx="878565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500" dirty="0">
                <a:latin typeface="Arial Unicode MS"/>
              </a:rPr>
              <a:t>class Agent:</a:t>
            </a:r>
          </a:p>
          <a:p>
            <a:r>
              <a:rPr lang="en-US" altLang="ja-JP" sz="1500" dirty="0">
                <a:latin typeface="Arial Unicode MS"/>
              </a:rPr>
              <a:t>    </a:t>
            </a:r>
            <a:r>
              <a:rPr lang="en-US" altLang="ja-JP" sz="1500" dirty="0" err="1">
                <a:latin typeface="Arial Unicode MS"/>
              </a:rPr>
              <a:t>def</a:t>
            </a:r>
            <a:r>
              <a:rPr lang="en-US" altLang="ja-JP" sz="1500" dirty="0">
                <a:latin typeface="Arial Unicode MS"/>
              </a:rPr>
              <a:t> run(self):</a:t>
            </a:r>
          </a:p>
          <a:p>
            <a:r>
              <a:rPr lang="en-US" altLang="ja-JP" sz="1500" dirty="0">
                <a:latin typeface="Arial Unicode MS"/>
              </a:rPr>
              <a:t>        while </a:t>
            </a:r>
            <a:r>
              <a:rPr lang="en-US" altLang="ja-JP" sz="1500" dirty="0" err="1">
                <a:latin typeface="Arial Unicode MS"/>
              </a:rPr>
              <a:t>self.episode</a:t>
            </a:r>
            <a:r>
              <a:rPr lang="en-US" altLang="ja-JP" sz="1500" dirty="0">
                <a:latin typeface="Arial Unicode MS"/>
              </a:rPr>
              <a:t> &lt; </a:t>
            </a:r>
            <a:r>
              <a:rPr lang="en-US" altLang="ja-JP" sz="1500" dirty="0" err="1">
                <a:latin typeface="Arial Unicode MS"/>
              </a:rPr>
              <a:t>num_episodes</a:t>
            </a:r>
            <a:r>
              <a:rPr lang="en-US" altLang="ja-JP" sz="1500" dirty="0">
                <a:latin typeface="Arial Unicode MS"/>
              </a:rPr>
              <a:t>:</a:t>
            </a:r>
          </a:p>
          <a:p>
            <a:r>
              <a:rPr lang="en-US" altLang="ja-JP" sz="1500" dirty="0">
                <a:latin typeface="Arial Unicode MS"/>
              </a:rPr>
              <a:t>            trajectories = </a:t>
            </a:r>
            <a:r>
              <a:rPr lang="en-US" altLang="ja-JP" sz="1500" dirty="0" err="1">
                <a:latin typeface="Arial Unicode MS"/>
              </a:rPr>
              <a:t>self.run_policy</a:t>
            </a:r>
            <a:r>
              <a:rPr lang="en-US" altLang="ja-JP" sz="1500" dirty="0">
                <a:latin typeface="Arial Unicode MS"/>
              </a:rPr>
              <a:t>(</a:t>
            </a:r>
            <a:r>
              <a:rPr lang="en-US" altLang="ja-JP" sz="1500" dirty="0" err="1">
                <a:latin typeface="Arial Unicode MS"/>
              </a:rPr>
              <a:t>self.env</a:t>
            </a:r>
            <a:r>
              <a:rPr lang="en-US" altLang="ja-JP" sz="1500" dirty="0">
                <a:latin typeface="Arial Unicode MS"/>
              </a:rPr>
              <a:t>, </a:t>
            </a:r>
            <a:r>
              <a:rPr lang="en-US" altLang="ja-JP" sz="1500" dirty="0" err="1">
                <a:latin typeface="Arial Unicode MS"/>
              </a:rPr>
              <a:t>self.central_agent.policy</a:t>
            </a:r>
            <a:r>
              <a:rPr lang="en-US" altLang="ja-JP" sz="1500" dirty="0">
                <a:latin typeface="Arial Unicode MS"/>
              </a:rPr>
              <a:t>, </a:t>
            </a:r>
            <a:r>
              <a:rPr lang="en-US" altLang="ja-JP" sz="1500" dirty="0" err="1">
                <a:latin typeface="Arial Unicode MS"/>
              </a:rPr>
              <a:t>self.scaler</a:t>
            </a:r>
            <a:r>
              <a:rPr lang="en-US" altLang="ja-JP" sz="1500" dirty="0">
                <a:latin typeface="Arial Unicode MS"/>
              </a:rPr>
              <a:t>, 0, </a:t>
            </a:r>
            <a:r>
              <a:rPr lang="en-US" altLang="ja-JP" sz="1500" dirty="0" err="1">
                <a:latin typeface="Arial Unicode MS"/>
              </a:rPr>
              <a:t>batch_size</a:t>
            </a:r>
            <a:r>
              <a:rPr lang="en-US" altLang="ja-JP" sz="1500" dirty="0">
                <a:latin typeface="Arial Unicode MS"/>
              </a:rPr>
              <a:t>, </a:t>
            </a:r>
            <a:r>
              <a:rPr lang="en-US" altLang="ja-JP" sz="1500" dirty="0" err="1">
                <a:latin typeface="Arial Unicode MS"/>
              </a:rPr>
              <a:t>self.episode</a:t>
            </a:r>
            <a:r>
              <a:rPr lang="en-US" altLang="ja-JP" sz="1500" dirty="0">
                <a:latin typeface="Arial Unicode MS"/>
              </a:rPr>
              <a:t>)</a:t>
            </a:r>
          </a:p>
          <a:p>
            <a:r>
              <a:rPr lang="en-US" altLang="ja-JP" sz="1500" dirty="0">
                <a:latin typeface="Arial Unicode MS"/>
              </a:rPr>
              <a:t>            </a:t>
            </a:r>
            <a:r>
              <a:rPr lang="en-US" altLang="ja-JP" sz="1500" dirty="0" err="1">
                <a:latin typeface="Arial Unicode MS"/>
              </a:rPr>
              <a:t>self.episode</a:t>
            </a:r>
            <a:r>
              <a:rPr lang="en-US" altLang="ja-JP" sz="1500" dirty="0">
                <a:latin typeface="Arial Unicode MS"/>
              </a:rPr>
              <a:t> += </a:t>
            </a:r>
            <a:r>
              <a:rPr lang="en-US" altLang="ja-JP" sz="1500" dirty="0" err="1">
                <a:latin typeface="Arial Unicode MS"/>
              </a:rPr>
              <a:t>len</a:t>
            </a:r>
            <a:r>
              <a:rPr lang="en-US" altLang="ja-JP" sz="1500" dirty="0">
                <a:latin typeface="Arial Unicode MS"/>
              </a:rPr>
              <a:t>(trajectories)</a:t>
            </a:r>
          </a:p>
          <a:p>
            <a:r>
              <a:rPr lang="en-US" altLang="ja-JP" sz="1500" dirty="0">
                <a:latin typeface="Arial Unicode MS"/>
              </a:rPr>
              <a:t>            </a:t>
            </a:r>
            <a:r>
              <a:rPr lang="en-US" altLang="ja-JP" sz="1500" dirty="0" err="1">
                <a:latin typeface="Arial Unicode MS"/>
              </a:rPr>
              <a:t>self.add_value</a:t>
            </a:r>
            <a:r>
              <a:rPr lang="en-US" altLang="ja-JP" sz="1500" dirty="0">
                <a:latin typeface="Arial Unicode MS"/>
              </a:rPr>
              <a:t>(trajectories, </a:t>
            </a:r>
            <a:r>
              <a:rPr lang="en-US" altLang="ja-JP" sz="1500" dirty="0" err="1">
                <a:latin typeface="Arial Unicode MS"/>
              </a:rPr>
              <a:t>self.central_agent.value</a:t>
            </a:r>
            <a:r>
              <a:rPr lang="en-US" altLang="ja-JP" sz="1500" dirty="0">
                <a:latin typeface="Arial Unicode MS"/>
              </a:rPr>
              <a:t>)  # add estimated values to episodes</a:t>
            </a:r>
          </a:p>
          <a:p>
            <a:r>
              <a:rPr lang="en-US" altLang="ja-JP" sz="1500" dirty="0">
                <a:latin typeface="Arial Unicode MS"/>
              </a:rPr>
              <a:t>            </a:t>
            </a:r>
            <a:r>
              <a:rPr lang="en-US" altLang="ja-JP" sz="1500" dirty="0" err="1">
                <a:latin typeface="Arial Unicode MS"/>
              </a:rPr>
              <a:t>self.add_disc_sum_rew</a:t>
            </a:r>
            <a:r>
              <a:rPr lang="en-US" altLang="ja-JP" sz="1500" dirty="0">
                <a:latin typeface="Arial Unicode MS"/>
              </a:rPr>
              <a:t>(trajectories, gamma)  # calculated discounted sum of </a:t>
            </a:r>
            <a:r>
              <a:rPr lang="en-US" altLang="ja-JP" sz="1500" dirty="0" err="1">
                <a:latin typeface="Arial Unicode MS"/>
              </a:rPr>
              <a:t>Rs</a:t>
            </a:r>
            <a:endParaRPr lang="en-US" altLang="ja-JP" sz="1500" dirty="0">
              <a:latin typeface="Arial Unicode MS"/>
            </a:endParaRPr>
          </a:p>
          <a:p>
            <a:r>
              <a:rPr lang="en-US" altLang="ja-JP" sz="1500" dirty="0">
                <a:latin typeface="Arial Unicode MS"/>
              </a:rPr>
              <a:t>            </a:t>
            </a:r>
            <a:r>
              <a:rPr lang="en-US" altLang="ja-JP" sz="1500" dirty="0" err="1">
                <a:latin typeface="Arial Unicode MS"/>
              </a:rPr>
              <a:t>self.add_gae</a:t>
            </a:r>
            <a:r>
              <a:rPr lang="en-US" altLang="ja-JP" sz="1500" dirty="0">
                <a:latin typeface="Arial Unicode MS"/>
              </a:rPr>
              <a:t>(trajectories, gamma, lam)  # calculate advantage</a:t>
            </a:r>
          </a:p>
          <a:p>
            <a:r>
              <a:rPr lang="en-US" altLang="ja-JP" sz="1500" dirty="0">
                <a:latin typeface="Arial Unicode MS"/>
              </a:rPr>
              <a:t>            </a:t>
            </a:r>
            <a:r>
              <a:rPr lang="en-US" altLang="ja-JP" sz="1500" dirty="0" err="1">
                <a:latin typeface="Arial Unicode MS"/>
              </a:rPr>
              <a:t>self.central_agent.update_parameter_server</a:t>
            </a:r>
            <a:r>
              <a:rPr lang="en-US" altLang="ja-JP" sz="1500" dirty="0">
                <a:latin typeface="Arial Unicode MS"/>
              </a:rPr>
              <a:t>(</a:t>
            </a:r>
            <a:r>
              <a:rPr lang="en-US" altLang="ja-JP" sz="1500" dirty="0" err="1">
                <a:latin typeface="Arial Unicode MS"/>
              </a:rPr>
              <a:t>self.episode</a:t>
            </a:r>
            <a:r>
              <a:rPr lang="en-US" altLang="ja-JP" sz="1500" dirty="0">
                <a:latin typeface="Arial Unicode MS"/>
              </a:rPr>
              <a:t>, trajectories, self.name)</a:t>
            </a:r>
            <a:endParaRPr lang="ja-JP" altLang="en-US" sz="1500" dirty="0">
              <a:latin typeface="Arial Unicode MS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92947" y="3160115"/>
            <a:ext cx="878565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500" dirty="0">
                <a:latin typeface="Arial Unicode MS"/>
              </a:rPr>
              <a:t>class Central_agent:</a:t>
            </a:r>
          </a:p>
          <a:p>
            <a:r>
              <a:rPr lang="ja-JP" altLang="en-US" sz="1500" dirty="0">
                <a:latin typeface="Arial Unicode MS"/>
              </a:rPr>
              <a:t>    def update_parameter_server(self, episode, trajectories, name):</a:t>
            </a:r>
          </a:p>
          <a:p>
            <a:r>
              <a:rPr lang="ja-JP" altLang="en-US" sz="1500" dirty="0">
                <a:latin typeface="Arial Unicode MS"/>
              </a:rPr>
              <a:t>        self.num_tuple += len(trajectories)</a:t>
            </a:r>
          </a:p>
          <a:p>
            <a:r>
              <a:rPr lang="ja-JP" altLang="en-US" sz="1500" dirty="0">
                <a:latin typeface="Arial Unicode MS"/>
              </a:rPr>
              <a:t>        if len(trajectories) &lt; batch_size:</a:t>
            </a:r>
          </a:p>
          <a:p>
            <a:r>
              <a:rPr lang="ja-JP" altLang="en-US" sz="1500" dirty="0">
                <a:latin typeface="Arial Unicode MS"/>
              </a:rPr>
              <a:t>            return        </a:t>
            </a:r>
          </a:p>
          <a:p>
            <a:r>
              <a:rPr lang="ja-JP" altLang="en-US" sz="1500" dirty="0">
                <a:latin typeface="Arial Unicode MS"/>
              </a:rPr>
              <a:t>        observes, actions, advantages, disc_sum_rew = self.build_train_set(trajectories)    </a:t>
            </a:r>
          </a:p>
          <a:p>
            <a:r>
              <a:rPr lang="ja-JP" altLang="en-US" sz="1500" dirty="0">
                <a:latin typeface="Arial Unicode MS"/>
              </a:rPr>
              <a:t>        self.policy._update(observes, actions, advantages, self.logger)  # update policy</a:t>
            </a:r>
          </a:p>
          <a:p>
            <a:r>
              <a:rPr lang="ja-JP" altLang="en-US" sz="1500" dirty="0">
                <a:latin typeface="Arial Unicode MS"/>
              </a:rPr>
              <a:t>        self.value._update(observes, disc_sum_rew, self.logger)  # update value function</a:t>
            </a:r>
          </a:p>
          <a:p>
            <a:r>
              <a:rPr lang="ja-JP" altLang="en-US" sz="1500" dirty="0">
                <a:latin typeface="Arial Unicode MS"/>
              </a:rPr>
              <a:t>        self.log_batch_stats(observes, actions, advantages, disc_sum_rew, self.logger, episode)</a:t>
            </a:r>
          </a:p>
          <a:p>
            <a:r>
              <a:rPr lang="ja-JP" altLang="en-US" sz="1500" dirty="0">
                <a:latin typeface="Arial Unicode MS"/>
              </a:rPr>
              <a:t>        self.logger.write(display=False)  # write logger results to file and stdout</a:t>
            </a:r>
          </a:p>
          <a:p>
            <a:r>
              <a:rPr lang="ja-JP" altLang="en-US" sz="1500" dirty="0">
                <a:latin typeface="Arial Unicode MS"/>
              </a:rPr>
              <a:t>        print(['thread_name: ' + name + ', episode: ' + str(episode) + ', tuples: ' + str(self.num_tuple)]) </a:t>
            </a:r>
          </a:p>
          <a:p>
            <a:r>
              <a:rPr lang="ja-JP" altLang="en-US" sz="1500" dirty="0">
                <a:latin typeface="Arial Unicode MS"/>
              </a:rPr>
              <a:t>        if(episode % batch_size == 0):</a:t>
            </a:r>
          </a:p>
          <a:p>
            <a:r>
              <a:rPr lang="ja-JP" altLang="en-US" sz="1500" dirty="0">
                <a:latin typeface="Arial Unicode MS"/>
              </a:rPr>
              <a:t>            #print(['stop'])</a:t>
            </a:r>
          </a:p>
          <a:p>
            <a:r>
              <a:rPr lang="ja-JP" altLang="en-US" sz="1500" dirty="0">
                <a:latin typeface="Arial Unicode MS"/>
              </a:rPr>
              <a:t>            self.policy._save(episode)</a:t>
            </a:r>
          </a:p>
          <a:p>
            <a:r>
              <a:rPr lang="ja-JP" altLang="en-US" sz="1500" dirty="0">
                <a:latin typeface="Arial Unicode MS"/>
              </a:rPr>
              <a:t>            self.value._save(episode)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11585" y="587141"/>
            <a:ext cx="18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Arial Unicode M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8836" y="248575"/>
            <a:ext cx="18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ja-JP" kern="0" dirty="0">
                <a:latin typeface="Arial Unicode MS"/>
              </a:rPr>
              <a:t>Python simulator</a:t>
            </a:r>
          </a:p>
        </p:txBody>
      </p:sp>
    </p:spTree>
    <p:extLst>
      <p:ext uri="{BB962C8B-B14F-4D97-AF65-F5344CB8AC3E}">
        <p14:creationId xmlns:p14="http://schemas.microsoft.com/office/powerpoint/2010/main" val="26001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8474" y="24857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 Unicode MS"/>
              </a:rPr>
              <a:t>Class diagram</a:t>
            </a:r>
            <a:endParaRPr kumimoji="1" lang="ja-JP" altLang="en-US" dirty="0">
              <a:latin typeface="Arial Unicode MS"/>
            </a:endParaRP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692195"/>
              </p:ext>
            </p:extLst>
          </p:nvPr>
        </p:nvGraphicFramePr>
        <p:xfrm>
          <a:off x="772283" y="3760617"/>
          <a:ext cx="1503452" cy="2172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3452">
                  <a:extLst>
                    <a:ext uri="{9D8B030D-6E8A-4147-A177-3AD203B41FA5}">
                      <a16:colId xmlns:a16="http://schemas.microsoft.com/office/drawing/2014/main" val="2079087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Environment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4182916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Path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timeStep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urdfRoot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actionRepeat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isEnableSelfCollision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observation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envStepCounter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renders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pybullet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3643543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__</a:t>
                      </a:r>
                      <a:r>
                        <a:rPr lang="en-US" sz="500" u="none" strike="noStrike" dirty="0" err="1">
                          <a:effectLst/>
                        </a:rPr>
                        <a:t>init</a:t>
                      </a:r>
                      <a:r>
                        <a:rPr lang="en-US" sz="500" u="none" strike="noStrike" dirty="0" smtClean="0">
                          <a:effectLst/>
                        </a:rPr>
                        <a:t>__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pos_to_vel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reset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seed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getExtendedObservation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step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termination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pos_diff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vel_diff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reward_pos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reward_vel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reward_root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reward_com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reward_end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reward_heading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reward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qpos_transform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3337672708"/>
                  </a:ext>
                </a:extLst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80554"/>
              </p:ext>
            </p:extLst>
          </p:nvPr>
        </p:nvGraphicFramePr>
        <p:xfrm>
          <a:off x="4943344" y="1556158"/>
          <a:ext cx="1474540" cy="801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540">
                  <a:extLst>
                    <a:ext uri="{9D8B030D-6E8A-4147-A177-3AD203B41FA5}">
                      <a16:colId xmlns:a16="http://schemas.microsoft.com/office/drawing/2014/main" val="4022959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Central_agent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247689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logger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value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policy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num_tuple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2742266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__</a:t>
                      </a:r>
                      <a:r>
                        <a:rPr lang="en-US" sz="500" u="none" strike="noStrike" dirty="0" err="1">
                          <a:effectLst/>
                        </a:rPr>
                        <a:t>init</a:t>
                      </a:r>
                      <a:r>
                        <a:rPr lang="en-US" sz="500" u="none" strike="noStrike" dirty="0" smtClean="0">
                          <a:effectLst/>
                        </a:rPr>
                        <a:t>__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update_parameter_server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build_train_set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log_batch_stats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3175867552"/>
                  </a:ext>
                </a:extLst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97230"/>
              </p:ext>
            </p:extLst>
          </p:nvPr>
        </p:nvGraphicFramePr>
        <p:xfrm>
          <a:off x="2623769" y="1531909"/>
          <a:ext cx="1503452" cy="1258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3452">
                  <a:extLst>
                    <a:ext uri="{9D8B030D-6E8A-4147-A177-3AD203B41FA5}">
                      <a16:colId xmlns:a16="http://schemas.microsoft.com/office/drawing/2014/main" val="22375833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370610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name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scaler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episode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central_agent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env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4051801681"/>
                  </a:ext>
                </a:extLst>
              </a:tr>
              <a:tr h="28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__</a:t>
                      </a:r>
                      <a:r>
                        <a:rPr lang="en-US" sz="500" u="none" strike="noStrike" dirty="0" err="1">
                          <a:effectLst/>
                        </a:rPr>
                        <a:t>init</a:t>
                      </a:r>
                      <a:r>
                        <a:rPr lang="en-US" sz="500" u="none" strike="noStrike" dirty="0" smtClean="0">
                          <a:effectLst/>
                        </a:rPr>
                        <a:t>__</a:t>
                      </a:r>
                      <a:br>
                        <a:rPr lang="en-US" sz="500" u="none" strike="noStrike" dirty="0" smtClean="0">
                          <a:effectLst/>
                        </a:rPr>
                      </a:br>
                      <a:r>
                        <a:rPr lang="en-US" sz="500" u="none" strike="noStrike" dirty="0" smtClean="0">
                          <a:effectLst/>
                        </a:rPr>
                        <a:t>_run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run_episode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run_policy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discount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add_disc_sum_rew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add_value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add_gae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primary_delay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519034569"/>
                  </a:ext>
                </a:extLst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70479"/>
              </p:ext>
            </p:extLst>
          </p:nvPr>
        </p:nvGraphicFramePr>
        <p:xfrm>
          <a:off x="6912960" y="3113212"/>
          <a:ext cx="1480323" cy="1563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0323">
                  <a:extLst>
                    <a:ext uri="{9D8B030D-6E8A-4147-A177-3AD203B41FA5}">
                      <a16:colId xmlns:a16="http://schemas.microsoft.com/office/drawing/2014/main" val="2459759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Policy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3789732291"/>
                  </a:ext>
                </a:extLst>
              </a:tr>
              <a:tr h="928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beta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eta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kl_targ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hid1_mult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policy_logvar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epochs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lr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lr_multiplier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obs_dim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act_dim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2834313710"/>
                  </a:ext>
                </a:extLst>
              </a:tr>
              <a:tr h="7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__</a:t>
                      </a:r>
                      <a:r>
                        <a:rPr lang="en-US" sz="500" u="none" strike="noStrike" dirty="0" err="1">
                          <a:effectLst/>
                        </a:rPr>
                        <a:t>init</a:t>
                      </a:r>
                      <a:r>
                        <a:rPr lang="en-US" sz="500" u="none" strike="noStrike" dirty="0" smtClean="0">
                          <a:effectLst/>
                        </a:rPr>
                        <a:t>__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build_graph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build_model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act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update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save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restore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smtClean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close_sess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1736052066"/>
                  </a:ext>
                </a:extLst>
              </a:tr>
            </a:tbl>
          </a:graphicData>
        </a:graphic>
      </p:graphicFrame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5813"/>
              </p:ext>
            </p:extLst>
          </p:nvPr>
        </p:nvGraphicFramePr>
        <p:xfrm>
          <a:off x="4897861" y="3113212"/>
          <a:ext cx="1474540" cy="13564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540">
                  <a:extLst>
                    <a:ext uri="{9D8B030D-6E8A-4147-A177-3AD203B41FA5}">
                      <a16:colId xmlns:a16="http://schemas.microsoft.com/office/drawing/2014/main" val="3460416953"/>
                    </a:ext>
                  </a:extLst>
                </a:gridCol>
              </a:tblGrid>
              <a:tr h="374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3584071574"/>
                  </a:ext>
                </a:extLst>
              </a:tr>
              <a:tr h="16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</a:rPr>
                        <a:t>replay_buffer_x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replay_buffer_y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obs_dim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hid1_mult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epochs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lr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396840676"/>
                  </a:ext>
                </a:extLst>
              </a:tr>
              <a:tr h="7106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__</a:t>
                      </a:r>
                      <a:r>
                        <a:rPr lang="en-US" sz="500" u="none" strike="noStrike" dirty="0" err="1">
                          <a:effectLst/>
                        </a:rPr>
                        <a:t>init</a:t>
                      </a:r>
                      <a:r>
                        <a:rPr lang="en-US" sz="500" u="none" strike="noStrike" dirty="0" smtClean="0">
                          <a:effectLst/>
                        </a:rPr>
                        <a:t>__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build_graph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build_model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update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predict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save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restore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close_sess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        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1127405551"/>
                  </a:ext>
                </a:extLst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30847"/>
              </p:ext>
            </p:extLst>
          </p:nvPr>
        </p:nvGraphicFramePr>
        <p:xfrm>
          <a:off x="6912960" y="1585144"/>
          <a:ext cx="1480322" cy="877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0322">
                  <a:extLst>
                    <a:ext uri="{9D8B030D-6E8A-4147-A177-3AD203B41FA5}">
                      <a16:colId xmlns:a16="http://schemas.microsoft.com/office/drawing/2014/main" val="2514942392"/>
                    </a:ext>
                  </a:extLst>
                </a:gridCol>
              </a:tblGrid>
              <a:tr h="45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Logger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109909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path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write_header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log_entry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f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writer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4252458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__</a:t>
                      </a:r>
                      <a:r>
                        <a:rPr lang="en-US" sz="500" u="none" strike="noStrike" dirty="0" err="1">
                          <a:effectLst/>
                        </a:rPr>
                        <a:t>init</a:t>
                      </a:r>
                      <a:r>
                        <a:rPr lang="en-US" sz="500" u="none" strike="noStrike" dirty="0" smtClean="0">
                          <a:effectLst/>
                        </a:rPr>
                        <a:t>__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write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log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close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149700529"/>
                  </a:ext>
                </a:extLst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3381"/>
              </p:ext>
            </p:extLst>
          </p:nvPr>
        </p:nvGraphicFramePr>
        <p:xfrm>
          <a:off x="3004769" y="3686376"/>
          <a:ext cx="1503452" cy="23556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3452">
                  <a:extLst>
                    <a:ext uri="{9D8B030D-6E8A-4147-A177-3AD203B41FA5}">
                      <a16:colId xmlns:a16="http://schemas.microsoft.com/office/drawing/2014/main" val="2489712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MotionReferenceCharacter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3758202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</a:rPr>
                        <a:t>dt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tm, rah, </a:t>
                      </a:r>
                      <a:r>
                        <a:rPr lang="en-US" sz="500" u="none" strike="noStrike" dirty="0" err="1">
                          <a:effectLst/>
                        </a:rPr>
                        <a:t>qh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curvature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rvh</a:t>
                      </a:r>
                      <a:r>
                        <a:rPr lang="en-US" sz="500" u="none" strike="noStrike" dirty="0">
                          <a:effectLst/>
                        </a:rPr>
                        <a:t>, </a:t>
                      </a:r>
                      <a:r>
                        <a:rPr lang="en-US" sz="500" u="none" strike="noStrike" dirty="0" err="1">
                          <a:effectLst/>
                        </a:rPr>
                        <a:t>vh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MRchar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pos_MRD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foot_step</a:t>
                      </a:r>
                      <a:r>
                        <a:rPr lang="en-US" sz="500" u="none" strike="noStrike" dirty="0">
                          <a:effectLst/>
                        </a:rPr>
                        <a:t>, </a:t>
                      </a:r>
                      <a:r>
                        <a:rPr lang="en-US" sz="500" u="none" strike="noStrike" dirty="0" err="1">
                          <a:effectLst/>
                        </a:rPr>
                        <a:t>foot_width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pos_FP</a:t>
                      </a:r>
                      <a:r>
                        <a:rPr lang="en-US" sz="500" u="none" strike="noStrike" dirty="0">
                          <a:effectLst/>
                        </a:rPr>
                        <a:t>, </a:t>
                      </a:r>
                      <a:r>
                        <a:rPr lang="en-US" sz="500" u="none" strike="noStrike" dirty="0" err="1">
                          <a:effectLst/>
                        </a:rPr>
                        <a:t>old_pos_FP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objs_b</a:t>
                      </a:r>
                      <a:r>
                        <a:rPr lang="en-US" sz="500" u="none" strike="noStrike" dirty="0">
                          <a:effectLst/>
                        </a:rPr>
                        <a:t>, </a:t>
                      </a:r>
                      <a:r>
                        <a:rPr lang="en-US" sz="500" u="none" strike="noStrike" dirty="0" err="1">
                          <a:effectLst/>
                        </a:rPr>
                        <a:t>objs_r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dthe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total_step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dt_inv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i_lis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id_[</a:t>
                      </a:r>
                      <a:r>
                        <a:rPr lang="en-US" sz="500" u="none" strike="noStrike" dirty="0" err="1">
                          <a:effectLst/>
                        </a:rPr>
                        <a:t>abdomen_x-id_left_ankle_z</a:t>
                      </a:r>
                      <a:r>
                        <a:rPr lang="en-US" sz="500" u="none" strike="noStrike" dirty="0">
                          <a:effectLst/>
                        </a:rPr>
                        <a:t>]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data_[</a:t>
                      </a:r>
                      <a:r>
                        <a:rPr lang="en-US" sz="500" u="none" strike="noStrike" dirty="0" err="1">
                          <a:effectLst/>
                        </a:rPr>
                        <a:t>abdomen_x-data_left_ankle_z</a:t>
                      </a:r>
                      <a:r>
                        <a:rPr lang="en-US" sz="500" u="none" strike="noStrike" dirty="0">
                          <a:effectLst/>
                        </a:rPr>
                        <a:t>]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flag_MRD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MRD_tm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MRD_rah</a:t>
                      </a:r>
                      <a:r>
                        <a:rPr lang="en-US" sz="500" u="none" strike="noStrike" dirty="0">
                          <a:effectLst/>
                        </a:rPr>
                        <a:t>, </a:t>
                      </a:r>
                      <a:r>
                        <a:rPr lang="en-US" sz="500" u="none" strike="noStrike" dirty="0" err="1">
                          <a:effectLst/>
                        </a:rPr>
                        <a:t>MRD_qh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elapsed_time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pos_step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foot_pos_left</a:t>
                      </a:r>
                      <a:r>
                        <a:rPr lang="en-US" sz="500" u="none" strike="noStrike" dirty="0">
                          <a:effectLst/>
                        </a:rPr>
                        <a:t>, </a:t>
                      </a:r>
                      <a:r>
                        <a:rPr lang="en-US" sz="500" u="none" strike="noStrike" dirty="0" err="1">
                          <a:effectLst/>
                        </a:rPr>
                        <a:t>foot_pos_right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pos_MRD</a:t>
                      </a:r>
                      <a:r>
                        <a:rPr lang="en-US" sz="500" u="none" strike="noStrike" dirty="0">
                          <a:effectLst/>
                        </a:rPr>
                        <a:t>, </a:t>
                      </a:r>
                      <a:r>
                        <a:rPr lang="en-US" sz="500" u="none" strike="noStrike" dirty="0" err="1">
                          <a:effectLst/>
                        </a:rPr>
                        <a:t>old_pos_MRD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1373000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__</a:t>
                      </a:r>
                      <a:r>
                        <a:rPr lang="en-US" sz="500" u="none" strike="noStrike" dirty="0" err="1">
                          <a:effectLst/>
                        </a:rPr>
                        <a:t>init</a:t>
                      </a:r>
                      <a:r>
                        <a:rPr lang="en-US" sz="500" u="none" strike="noStrike" dirty="0" smtClean="0">
                          <a:effectLst/>
                        </a:rPr>
                        <a:t>__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find_nearest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step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1344579484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95554"/>
              </p:ext>
            </p:extLst>
          </p:nvPr>
        </p:nvGraphicFramePr>
        <p:xfrm>
          <a:off x="772283" y="1549628"/>
          <a:ext cx="1503451" cy="1182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3451">
                  <a:extLst>
                    <a:ext uri="{9D8B030D-6E8A-4147-A177-3AD203B41FA5}">
                      <a16:colId xmlns:a16="http://schemas.microsoft.com/office/drawing/2014/main" val="3610277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Character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1762238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urdfRootPath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timeStep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rah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qh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motion_copy:initial character joint angle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data_[abdomen_x-data_left_ankle_z]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248189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__</a:t>
                      </a:r>
                      <a:r>
                        <a:rPr lang="en-US" sz="500" u="none" strike="noStrike" dirty="0" err="1">
                          <a:effectLst/>
                        </a:rPr>
                        <a:t>init</a:t>
                      </a:r>
                      <a:r>
                        <a:rPr lang="en-US" sz="500" u="none" strike="noStrike" dirty="0" smtClean="0">
                          <a:effectLst/>
                        </a:rPr>
                        <a:t>__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smtClean="0">
                          <a:effectLst/>
                        </a:rPr>
                        <a:t>reset</a:t>
                      </a:r>
                      <a:br>
                        <a:rPr lang="en-US" sz="500" u="none" strike="noStrike" dirty="0" smtClean="0">
                          <a:effectLst/>
                        </a:rPr>
                      </a:br>
                      <a:r>
                        <a:rPr lang="en-US" sz="500" u="none" strike="noStrike" dirty="0" smtClean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current_relative_position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collect_observations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getActionDimension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getObservationDimension</a:t>
                      </a:r>
                      <a:r>
                        <a:rPr lang="en-US" sz="500" u="none" strike="noStrike" dirty="0">
                          <a:effectLst/>
                        </a:rPr>
                        <a:t/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_</a:t>
                      </a:r>
                      <a:r>
                        <a:rPr lang="en-US" sz="500" u="none" strike="noStrike" dirty="0" err="1" smtClean="0">
                          <a:effectLst/>
                        </a:rPr>
                        <a:t>getObservation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2891" marR="2891" marT="2891" marB="0" anchor="ctr"/>
                </a:tc>
                <a:extLst>
                  <a:ext uri="{0D108BD9-81ED-4DB2-BD59-A6C34878D82A}">
                    <a16:rowId xmlns:a16="http://schemas.microsoft.com/office/drawing/2014/main" val="208896684"/>
                  </a:ext>
                </a:extLst>
              </a:tr>
            </a:tbl>
          </a:graphicData>
        </a:graphic>
      </p:graphicFrame>
      <p:sp>
        <p:nvSpPr>
          <p:cNvPr id="25" name="正方形/長方形 24"/>
          <p:cNvSpPr/>
          <p:nvPr/>
        </p:nvSpPr>
        <p:spPr>
          <a:xfrm>
            <a:off x="2651526" y="2408111"/>
            <a:ext cx="228600" cy="176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054626" y="2039463"/>
            <a:ext cx="228600" cy="176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035576" y="3824161"/>
            <a:ext cx="228600" cy="176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739197" y="3686376"/>
            <a:ext cx="228600" cy="176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666487" y="2632771"/>
            <a:ext cx="228600" cy="176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514441" y="2629999"/>
            <a:ext cx="228600" cy="176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875492" y="1748539"/>
            <a:ext cx="228600" cy="176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953332" y="1743459"/>
            <a:ext cx="228600" cy="176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539535" y="3119223"/>
            <a:ext cx="228600" cy="176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539535" y="2161598"/>
            <a:ext cx="228600" cy="176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168398" y="1777390"/>
            <a:ext cx="228600" cy="176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921560" y="1778873"/>
            <a:ext cx="228600" cy="176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942624" y="3119223"/>
            <a:ext cx="228600" cy="176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2629294" y="2024616"/>
            <a:ext cx="228600" cy="176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/>
            </a:endParaRPr>
          </a:p>
        </p:txBody>
      </p:sp>
      <p:cxnSp>
        <p:nvCxnSpPr>
          <p:cNvPr id="43" name="カギ線コネクタ 42"/>
          <p:cNvCxnSpPr>
            <a:stCxn id="26" idx="3"/>
          </p:cNvCxnSpPr>
          <p:nvPr/>
        </p:nvCxnSpPr>
        <p:spPr>
          <a:xfrm flipV="1">
            <a:off x="2283226" y="2108583"/>
            <a:ext cx="368300" cy="190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27" idx="3"/>
            <a:endCxn id="29" idx="2"/>
          </p:cNvCxnSpPr>
          <p:nvPr/>
        </p:nvCxnSpPr>
        <p:spPr>
          <a:xfrm flipV="1">
            <a:off x="2264176" y="2809110"/>
            <a:ext cx="516611" cy="11032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28" idx="0"/>
            <a:endCxn id="30" idx="2"/>
          </p:cNvCxnSpPr>
          <p:nvPr/>
        </p:nvCxnSpPr>
        <p:spPr>
          <a:xfrm rot="16200000" flipV="1">
            <a:off x="3301100" y="3133979"/>
            <a:ext cx="880038" cy="2247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/>
          <p:cNvCxnSpPr>
            <a:stCxn id="32" idx="1"/>
            <a:endCxn id="31" idx="3"/>
          </p:cNvCxnSpPr>
          <p:nvPr/>
        </p:nvCxnSpPr>
        <p:spPr>
          <a:xfrm rot="10800000" flipV="1">
            <a:off x="4104092" y="1831629"/>
            <a:ext cx="849240" cy="5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34" idx="2"/>
            <a:endCxn id="18" idx="0"/>
          </p:cNvCxnSpPr>
          <p:nvPr/>
        </p:nvCxnSpPr>
        <p:spPr>
          <a:xfrm rot="5400000">
            <a:off x="5256846" y="2716222"/>
            <a:ext cx="775275" cy="187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35" idx="3"/>
            <a:endCxn id="36" idx="1"/>
          </p:cNvCxnSpPr>
          <p:nvPr/>
        </p:nvCxnSpPr>
        <p:spPr>
          <a:xfrm>
            <a:off x="6396998" y="1865560"/>
            <a:ext cx="524562" cy="14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64" idx="3"/>
            <a:endCxn id="37" idx="1"/>
          </p:cNvCxnSpPr>
          <p:nvPr/>
        </p:nvCxnSpPr>
        <p:spPr>
          <a:xfrm>
            <a:off x="6402886" y="2256431"/>
            <a:ext cx="539738" cy="9509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174286" y="2168261"/>
            <a:ext cx="228600" cy="176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4420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6431" y="24857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 Unicode MS"/>
              </a:rPr>
              <a:t>Functions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07735"/>
              </p:ext>
            </p:extLst>
          </p:nvPr>
        </p:nvGraphicFramePr>
        <p:xfrm>
          <a:off x="186431" y="732934"/>
          <a:ext cx="8635999" cy="5960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1054">
                  <a:extLst>
                    <a:ext uri="{9D8B030D-6E8A-4147-A177-3AD203B41FA5}">
                      <a16:colId xmlns:a16="http://schemas.microsoft.com/office/drawing/2014/main" val="2854729861"/>
                    </a:ext>
                  </a:extLst>
                </a:gridCol>
                <a:gridCol w="1506615">
                  <a:extLst>
                    <a:ext uri="{9D8B030D-6E8A-4147-A177-3AD203B41FA5}">
                      <a16:colId xmlns:a16="http://schemas.microsoft.com/office/drawing/2014/main" val="3048522971"/>
                    </a:ext>
                  </a:extLst>
                </a:gridCol>
                <a:gridCol w="6498330">
                  <a:extLst>
                    <a:ext uri="{9D8B030D-6E8A-4147-A177-3AD203B41FA5}">
                      <a16:colId xmlns:a16="http://schemas.microsoft.com/office/drawing/2014/main" val="448504089"/>
                    </a:ext>
                  </a:extLst>
                </a:gridCol>
              </a:tblGrid>
              <a:tr h="104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Arial Unicode MS"/>
                        </a:rPr>
                        <a:t>Class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Arial Unicode MS"/>
                        </a:rPr>
                        <a:t>Function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Explanation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871918530"/>
                  </a:ext>
                </a:extLst>
              </a:tr>
              <a:tr h="8260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Arial Unicode MS"/>
                        </a:rPr>
                        <a:t>Policy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build_graph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Loss function and Optimization method is defined here.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251634287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build_model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Component o neural network is defined here.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3027124853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update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Arial Unicode MS"/>
                        </a:rPr>
                        <a:t>Gain of neural </a:t>
                      </a:r>
                      <a:r>
                        <a:rPr lang="en-US" sz="800" u="none" strike="noStrike" dirty="0" err="1">
                          <a:effectLst/>
                          <a:latin typeface="Arial Unicode MS"/>
                        </a:rPr>
                        <a:t>netork</a:t>
                      </a:r>
                      <a:r>
                        <a:rPr lang="en-US" sz="800" u="none" strike="noStrike" dirty="0">
                          <a:effectLst/>
                          <a:latin typeface="Arial Unicode MS"/>
                        </a:rPr>
                        <a:t> is defined here.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291164048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act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New action is selected.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36315385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save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All gain of neural network are saved into files.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226567796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restore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All gain of neural network are restored into program.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464827338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close_sess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Tensorflow session is ended.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330218401"/>
                  </a:ext>
                </a:extLst>
              </a:tr>
              <a:tr h="8260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 Value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build_graph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Loss function and Optimization method is defined here.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2941382097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build_model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Component o neural network is defined here.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2733406699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update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Gain of neural netork is defined here.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622078231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predict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New state is predicted.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3041956068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Arial Unicode MS"/>
                        </a:rPr>
                        <a:t>save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All gain of neural network are saved into files.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3341273185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Arial Unicode MS"/>
                        </a:rPr>
                        <a:t>restore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All gain of neural network are restored into program.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342451945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  <a:latin typeface="Arial Unicode MS"/>
                        </a:rPr>
                        <a:t>close_sess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Tensorflow session is ended.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4169538570"/>
                  </a:ext>
                </a:extLst>
              </a:tr>
              <a:tr h="826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Logger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write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File to store data is made.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26287370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log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Data is written into above file.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2324474388"/>
                  </a:ext>
                </a:extLst>
              </a:tr>
              <a:tr h="184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  <a:latin typeface="Arial Unicode MS"/>
                        </a:rPr>
                        <a:t>Motion</a:t>
                      </a:r>
                      <a:r>
                        <a:rPr lang="ja-JP" altLang="en-US" sz="800" u="none" strike="noStrike" baseline="0" dirty="0" smtClean="0">
                          <a:effectLst/>
                          <a:latin typeface="Arial Unicode MS"/>
                        </a:rPr>
                        <a:t> </a:t>
                      </a:r>
                      <a:r>
                        <a:rPr lang="en-US" sz="800" u="none" strike="noStrike" dirty="0" smtClean="0">
                          <a:effectLst/>
                          <a:latin typeface="Arial Unicode MS"/>
                        </a:rPr>
                        <a:t>Reference Character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find_nearest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Arial Unicode MS"/>
                        </a:rPr>
                        <a:t>After comparing </a:t>
                      </a:r>
                      <a:r>
                        <a:rPr lang="en-US" sz="800" u="none" strike="noStrike" dirty="0" smtClean="0">
                          <a:effectLst/>
                          <a:latin typeface="Arial Unicode MS"/>
                        </a:rPr>
                        <a:t>curvature between </a:t>
                      </a:r>
                      <a:r>
                        <a:rPr lang="en-US" sz="800" u="none" strike="noStrike" dirty="0">
                          <a:effectLst/>
                          <a:latin typeface="Arial Unicode MS"/>
                        </a:rPr>
                        <a:t>each motion reference's root XY and </a:t>
                      </a:r>
                      <a:r>
                        <a:rPr lang="en-US" sz="800" u="none" strike="noStrike" dirty="0" smtClean="0">
                          <a:effectLst/>
                          <a:latin typeface="Arial Unicode MS"/>
                        </a:rPr>
                        <a:t>random </a:t>
                      </a:r>
                      <a:r>
                        <a:rPr lang="en-US" sz="800" u="none" strike="noStrike" dirty="0">
                          <a:effectLst/>
                          <a:latin typeface="Arial Unicode MS"/>
                        </a:rPr>
                        <a:t>footprints, the best </a:t>
                      </a:r>
                      <a:r>
                        <a:rPr lang="en-US" sz="800" u="none" strike="noStrike" dirty="0" smtClean="0">
                          <a:effectLst/>
                          <a:latin typeface="Arial Unicode MS"/>
                        </a:rPr>
                        <a:t>fitting </a:t>
                      </a:r>
                      <a:r>
                        <a:rPr lang="en-US" sz="800" u="none" strike="noStrike" dirty="0">
                          <a:effectLst/>
                          <a:latin typeface="Arial Unicode MS"/>
                        </a:rPr>
                        <a:t>motion reference is selected. This function output the id from 50 motion reference files.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3942143667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step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One simulation step is incremented.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2531591399"/>
                  </a:ext>
                </a:extLst>
              </a:tr>
              <a:tr h="826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Character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reset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Character information is reset.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912330853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applyAction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Torque control is done.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2021523178"/>
                  </a:ext>
                </a:extLst>
              </a:tr>
              <a:tr h="82603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Environment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pos_to_vel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Speed is calculated from position.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2654006046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reset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Environment information is reset.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411547493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seed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Seed number is returned.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3437528188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getObservation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State variables are made. It is 127 dimension.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380254758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step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One simulation step is incremented.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3393825427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termination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How to terminate of the episode is defined.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615982675"/>
                  </a:ext>
                </a:extLst>
              </a:tr>
              <a:tr h="12344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pos_diff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Square of position error between motion reference character and main character are return.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4098483486"/>
                  </a:ext>
                </a:extLst>
              </a:tr>
              <a:tr h="12344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vel_diff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Square of velocity error between motion reference character and main character are return.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408546085"/>
                  </a:ext>
                </a:extLst>
              </a:tr>
              <a:tr h="12344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reward_pos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Square of joint angle error between motion reference character and main character are return.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2436464636"/>
                  </a:ext>
                </a:extLst>
              </a:tr>
              <a:tr h="12344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reward_vel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Square of joint speed error between motion reference character and main character are return.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363033961"/>
                  </a:ext>
                </a:extLst>
              </a:tr>
              <a:tr h="12344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reward_root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Square of root position error between motion reference character and main character are return.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3163247078"/>
                  </a:ext>
                </a:extLst>
              </a:tr>
              <a:tr h="12344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reward_com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Square of root speed error between motion reference character and main character are return.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3022182957"/>
                  </a:ext>
                </a:extLst>
              </a:tr>
              <a:tr h="12344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reward_end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Square of foot position error between motion reference character and main character are return.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713816044"/>
                  </a:ext>
                </a:extLst>
              </a:tr>
              <a:tr h="12344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reward_heading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Square of root orientation error between motion reference character and main character are return.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2363069146"/>
                  </a:ext>
                </a:extLst>
              </a:tr>
              <a:tr h="12344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reward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Square of root orientation error between motion reference character and main character are return.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537108728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qpos_transform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Quaternion is converted to euler angle.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714082103"/>
                  </a:ext>
                </a:extLst>
              </a:tr>
              <a:tr h="826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Central_agent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update_parameter_server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Policy and Value neural network parameters are updated.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158975438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build_train_set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Data is pup from batch files. The batch size is 32.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2835515275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log_batch_stats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Batches are saved into log file.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3120769530"/>
                  </a:ext>
                </a:extLst>
              </a:tr>
              <a:tr h="8260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Agent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run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Simulation steps are defined.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3798764345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run_episode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Episode is defined.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365776170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run_policy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After executing an action according to a policy, batches are made here.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4208694431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discount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Discounted reward is calculated by appling filter.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442214206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add_disc_sum_rew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Discounted reward is added into batch.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746668635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add_value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  <a:latin typeface="Arial Unicode MS"/>
                        </a:rPr>
                        <a:t>Value information is added into batch.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1775629088"/>
                  </a:ext>
                </a:extLst>
              </a:tr>
              <a:tr h="8260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  <a:latin typeface="Arial Unicode MS"/>
                        </a:rPr>
                        <a:t>add_gae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  <a:latin typeface="Arial Unicode MS"/>
                        </a:rPr>
                        <a:t>GAE is added into batch.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游ゴシック" panose="020B0400000000000000" pitchFamily="50" charset="-128"/>
                      </a:endParaRPr>
                    </a:p>
                  </a:txBody>
                  <a:tcPr marL="2295" marR="2295" marT="2295" marB="0" anchor="ctr"/>
                </a:tc>
                <a:extLst>
                  <a:ext uri="{0D108BD9-81ED-4DB2-BD59-A6C34878D82A}">
                    <a16:rowId xmlns:a16="http://schemas.microsoft.com/office/drawing/2014/main" val="245499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41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5F10-AC2A-497F-BAF2-277FF3325494}" type="slidenum">
              <a:rPr kumimoji="1" lang="ja-JP" altLang="en-US" smtClean="0">
                <a:latin typeface="Arial Unicode MS"/>
              </a:rPr>
              <a:t>6</a:t>
            </a:fld>
            <a:endParaRPr kumimoji="1" lang="ja-JP" altLang="en-US">
              <a:latin typeface="Arial Unicode MS"/>
            </a:endParaRPr>
          </a:p>
        </p:txBody>
      </p:sp>
      <p:pic>
        <p:nvPicPr>
          <p:cNvPr id="5" name="openaigym.video.0.28369.video131000_compressed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76315" y="962622"/>
            <a:ext cx="2460546" cy="246054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30650" y="525425"/>
            <a:ext cx="629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 Unicode MS"/>
              </a:rPr>
              <a:t>Deep learning program without motion reference data was made</a:t>
            </a:r>
            <a:endParaRPr kumimoji="1" lang="ja-JP" altLang="en-US" dirty="0">
              <a:latin typeface="Arial Unicode MS"/>
            </a:endParaRPr>
          </a:p>
        </p:txBody>
      </p:sp>
      <p:pic>
        <p:nvPicPr>
          <p:cNvPr id="7" name="bandicam 2018-04-23 01-15-00-817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408200" y="4731500"/>
            <a:ext cx="2099500" cy="1797029"/>
          </a:xfrm>
          <a:prstGeom prst="rect">
            <a:avLst/>
          </a:prstGeom>
        </p:spPr>
      </p:pic>
      <p:pic>
        <p:nvPicPr>
          <p:cNvPr id="8" name="bandicam 2018-04-23 01-16-51-470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643696" y="4705713"/>
            <a:ext cx="2159753" cy="1848602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30651" y="3512156"/>
            <a:ext cx="859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 Unicode MS"/>
              </a:rPr>
              <a:t>In the </a:t>
            </a:r>
            <a:r>
              <a:rPr kumimoji="1" lang="en-US" altLang="ja-JP" dirty="0" err="1" smtClean="0">
                <a:latin typeface="Arial Unicode MS"/>
              </a:rPr>
              <a:t>Pybullet</a:t>
            </a:r>
            <a:r>
              <a:rPr kumimoji="1" lang="en-US" altLang="ja-JP" dirty="0" smtClean="0">
                <a:latin typeface="Arial Unicode MS"/>
              </a:rPr>
              <a:t>, the motion files could be imported and each character moved without any problem. </a:t>
            </a:r>
            <a:r>
              <a:rPr kumimoji="1" lang="en-US" altLang="ja-JP" dirty="0" smtClean="0">
                <a:latin typeface="Arial Unicode MS"/>
              </a:rPr>
              <a:t>Test_MRchar.py </a:t>
            </a:r>
            <a:r>
              <a:rPr kumimoji="1" lang="en-US" altLang="ja-JP" dirty="0" smtClean="0">
                <a:latin typeface="Arial Unicode MS"/>
              </a:rPr>
              <a:t>show following video.</a:t>
            </a:r>
            <a:endParaRPr kumimoji="1" lang="ja-JP" altLang="en-US" dirty="0">
              <a:latin typeface="Arial Unicode MS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10932" y="834500"/>
            <a:ext cx="46940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Arial Unicode MS"/>
              </a:rPr>
              <a:t>Basic functions were opened below</a:t>
            </a:r>
          </a:p>
          <a:p>
            <a:endParaRPr lang="en-US" altLang="ja-JP" sz="1400" i="1" dirty="0" smtClean="0">
              <a:latin typeface="Arial Unicode MS"/>
            </a:endParaRPr>
          </a:p>
          <a:p>
            <a:r>
              <a:rPr lang="en-US" altLang="ja-JP" sz="1400" i="1" dirty="0" smtClean="0">
                <a:latin typeface="Arial Unicode MS"/>
              </a:rPr>
              <a:t>Learning </a:t>
            </a:r>
            <a:r>
              <a:rPr lang="en-US" altLang="ja-JP" sz="1400" i="1" dirty="0">
                <a:latin typeface="Arial Unicode MS"/>
              </a:rPr>
              <a:t>Artificial Intelligence</a:t>
            </a:r>
          </a:p>
          <a:p>
            <a:r>
              <a:rPr kumimoji="1" lang="en-US" altLang="ja-JP" sz="1400" dirty="0">
                <a:latin typeface="Arial Unicode MS"/>
                <a:hlinkClick r:id="rId11"/>
              </a:rPr>
              <a:t>https://</a:t>
            </a:r>
            <a:r>
              <a:rPr kumimoji="1" lang="en-US" altLang="ja-JP" sz="1400" dirty="0" smtClean="0">
                <a:latin typeface="Arial Unicode MS"/>
                <a:hlinkClick r:id="rId11"/>
              </a:rPr>
              <a:t>learningai.io/projects/2017/07/28/ai-gym-workout.html</a:t>
            </a:r>
            <a:endParaRPr kumimoji="1" lang="en-US" altLang="ja-JP" sz="1400" dirty="0" smtClean="0">
              <a:latin typeface="Arial Unicode MS"/>
            </a:endParaRPr>
          </a:p>
          <a:p>
            <a:endParaRPr kumimoji="1" lang="en-US" altLang="ja-JP" sz="1400" dirty="0" smtClean="0">
              <a:latin typeface="Arial Unicode MS"/>
            </a:endParaRPr>
          </a:p>
          <a:p>
            <a:r>
              <a:rPr kumimoji="1" lang="en-US" altLang="ja-JP" sz="1400" dirty="0" smtClean="0">
                <a:latin typeface="Arial Unicode MS"/>
              </a:rPr>
              <a:t>I only changed the model and termination of episode. Result was well over expectation. But the motion reference character to lead simulation character(</a:t>
            </a:r>
            <a:r>
              <a:rPr kumimoji="1" lang="en-US" altLang="ja-JP" sz="1400" dirty="0" err="1" smtClean="0">
                <a:latin typeface="Arial Unicode MS"/>
              </a:rPr>
              <a:t>MRchar</a:t>
            </a:r>
            <a:r>
              <a:rPr kumimoji="1" lang="en-US" altLang="ja-JP" sz="1400" dirty="0" smtClean="0">
                <a:latin typeface="Arial Unicode MS"/>
              </a:rPr>
              <a:t>) can not have mass and </a:t>
            </a:r>
            <a:r>
              <a:rPr kumimoji="1" lang="en-US" altLang="ja-JP" sz="1400" dirty="0" err="1" smtClean="0">
                <a:latin typeface="Arial Unicode MS"/>
              </a:rPr>
              <a:t>collidion</a:t>
            </a:r>
            <a:r>
              <a:rPr kumimoji="1" lang="en-US" altLang="ja-JP" sz="1400" dirty="0" smtClean="0">
                <a:latin typeface="Arial Unicode MS"/>
              </a:rPr>
              <a:t> field. Gym might not be friendly to define such a character and so I had to change the physical simulator from Gym to </a:t>
            </a:r>
            <a:r>
              <a:rPr kumimoji="1" lang="en-US" altLang="ja-JP" sz="1400" dirty="0" err="1" smtClean="0">
                <a:latin typeface="Arial Unicode MS"/>
              </a:rPr>
              <a:t>Pybullet</a:t>
            </a:r>
            <a:r>
              <a:rPr kumimoji="1" lang="en-US" altLang="ja-JP" sz="1400" dirty="0" smtClean="0">
                <a:latin typeface="Arial Unicode MS"/>
              </a:rPr>
              <a:t>.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7493" y="221944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 Unicode MS"/>
              </a:rPr>
              <a:t>Present result 1/2: background of troubled points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785495" y="4316678"/>
            <a:ext cx="20179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1100" dirty="0" smtClean="0">
                <a:latin typeface="Arial Unicode MS"/>
              </a:rPr>
              <a:t>Motion usage for simulation character</a:t>
            </a:r>
            <a:endParaRPr lang="ja-JP" altLang="en-US" sz="1100" dirty="0">
              <a:latin typeface="Arial Unicode MS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489746" y="4316678"/>
            <a:ext cx="20179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1100" dirty="0" err="1" smtClean="0">
                <a:latin typeface="Arial Unicode MS"/>
              </a:rPr>
              <a:t>MRchar</a:t>
            </a:r>
            <a:r>
              <a:rPr kumimoji="1" lang="en-US" altLang="ja-JP" sz="1100" dirty="0" smtClean="0">
                <a:latin typeface="Arial Unicode MS"/>
              </a:rPr>
              <a:t> moving according on the curvature of foots path</a:t>
            </a:r>
            <a:endParaRPr lang="ja-JP" altLang="en-US" sz="11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0046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 fullScrn="1"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 fullScrn="1"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6329" y="618998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 Unicode MS"/>
              </a:rPr>
              <a:t>-Troubled point 1: Total reward never </a:t>
            </a:r>
            <a:r>
              <a:rPr kumimoji="1" lang="en-US" altLang="ja-JP" dirty="0" err="1" smtClean="0">
                <a:latin typeface="Arial Unicode MS"/>
              </a:rPr>
              <a:t>increass</a:t>
            </a:r>
            <a:endParaRPr kumimoji="1" lang="en-US" altLang="ja-JP" dirty="0" smtClean="0">
              <a:latin typeface="Arial Unicode MS"/>
            </a:endParaRPr>
          </a:p>
          <a:p>
            <a:r>
              <a:rPr kumimoji="1" lang="en-US" altLang="ja-JP" dirty="0" smtClean="0">
                <a:latin typeface="Arial Unicode MS"/>
              </a:rPr>
              <a:t>Discounted total reward (</a:t>
            </a:r>
            <a:r>
              <a:rPr lang="en-US" altLang="ja-JP" dirty="0" err="1" smtClean="0">
                <a:latin typeface="Arial Unicode MS"/>
              </a:rPr>
              <a:t>disc_sum_rew</a:t>
            </a:r>
            <a:r>
              <a:rPr lang="en-US" altLang="ja-JP" dirty="0" smtClean="0">
                <a:latin typeface="Arial Unicode MS"/>
              </a:rPr>
              <a:t> in the code</a:t>
            </a:r>
            <a:r>
              <a:rPr kumimoji="1" lang="en-US" altLang="ja-JP" dirty="0" smtClean="0">
                <a:latin typeface="Arial Unicode MS"/>
              </a:rPr>
              <a:t>) doesn’t go up.</a:t>
            </a:r>
            <a:r>
              <a:rPr kumimoji="1" lang="ja-JP" altLang="en-US" dirty="0" smtClean="0">
                <a:latin typeface="Arial Unicode MS"/>
              </a:rPr>
              <a:t> </a:t>
            </a:r>
            <a:r>
              <a:rPr kumimoji="1" lang="en-US" altLang="ja-JP" dirty="0" smtClean="0">
                <a:latin typeface="Arial Unicode MS"/>
              </a:rPr>
              <a:t>At the second PPT page, where are same or not between original </a:t>
            </a:r>
            <a:r>
              <a:rPr kumimoji="1" lang="en-US" altLang="ja-JP" dirty="0" err="1" smtClean="0">
                <a:latin typeface="Arial Unicode MS"/>
              </a:rPr>
              <a:t>Deeploco</a:t>
            </a:r>
            <a:r>
              <a:rPr kumimoji="1" lang="en-US" altLang="ja-JP" dirty="0" smtClean="0">
                <a:latin typeface="Arial Unicode MS"/>
              </a:rPr>
              <a:t> and my python simulator is introduced roughly. No phase function or tile coding are cause that the learning doesn’t go well? Or anything else?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182" y="2174933"/>
            <a:ext cx="8644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Arial Unicode MS"/>
              </a:rPr>
              <a:t>-Troubled point 2</a:t>
            </a:r>
            <a:r>
              <a:rPr kumimoji="1" lang="ja-JP" altLang="en-US" dirty="0" smtClean="0">
                <a:latin typeface="Arial Unicode MS"/>
              </a:rPr>
              <a:t>：</a:t>
            </a:r>
            <a:r>
              <a:rPr kumimoji="1" lang="en-US" altLang="ja-JP" dirty="0" smtClean="0">
                <a:latin typeface="Arial Unicode MS"/>
              </a:rPr>
              <a:t>Multi thread doesn’t work. </a:t>
            </a:r>
          </a:p>
          <a:p>
            <a:r>
              <a:rPr kumimoji="1" lang="en-US" altLang="ja-JP" dirty="0" smtClean="0">
                <a:latin typeface="Arial Unicode MS"/>
              </a:rPr>
              <a:t>To use the multithread function, </a:t>
            </a:r>
            <a:r>
              <a:rPr lang="en-US" altLang="ja-JP" dirty="0" smtClean="0">
                <a:latin typeface="Arial Unicode MS"/>
              </a:rPr>
              <a:t>N_WORKERS must be</a:t>
            </a:r>
            <a:r>
              <a:rPr lang="ja-JP" altLang="en-US" dirty="0">
                <a:latin typeface="Arial Unicode MS"/>
              </a:rPr>
              <a:t> </a:t>
            </a:r>
            <a:r>
              <a:rPr lang="en-US" altLang="ja-JP" dirty="0" smtClean="0">
                <a:latin typeface="Arial Unicode MS"/>
              </a:rPr>
              <a:t>over 2. But if it is changed, the following statements are shown. If </a:t>
            </a:r>
            <a:r>
              <a:rPr lang="en-US" altLang="ja-JP" dirty="0">
                <a:latin typeface="Arial Unicode MS"/>
              </a:rPr>
              <a:t>N_WORKERS </a:t>
            </a:r>
            <a:r>
              <a:rPr lang="en-US" altLang="ja-JP" dirty="0" smtClean="0">
                <a:latin typeface="Arial Unicode MS"/>
              </a:rPr>
              <a:t> is 1, nothing is any trouble. Have you ever encountered same trouble?</a:t>
            </a:r>
            <a:endParaRPr kumimoji="1" lang="en-US" altLang="ja-JP" dirty="0" smtClean="0">
              <a:latin typeface="Arial Unicode MS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25393" y="3344812"/>
            <a:ext cx="637311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pybullet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build time: Feb 10 2018 13:01:57</a:t>
            </a: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2018-05-12 20:49:30.178877: I C:\tf_jenkins\workspace\rel-win\M\windows\PY\35\tensorflow\core\platform\cpu_feature_guard.cc:140] Your CPU supports instructions that this 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TensorFlow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binary was not compiled to use: AVX2</a:t>
            </a: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Exception in thread Thread-1:</a:t>
            </a:r>
          </a:p>
          <a:p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Traceback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(most recent call last):</a:t>
            </a: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File "C:\Python35\lib\threading.py", line 923, in _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bootstrap_inner</a:t>
            </a:r>
            <a:endParaRPr kumimoji="1" lang="en-US" altLang="ja-JP" sz="900" dirty="0">
              <a:solidFill>
                <a:srgbClr val="FF0000"/>
              </a:solidFill>
              <a:latin typeface="Arial Unicode MS"/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  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self.run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()</a:t>
            </a: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File "C:\Python35\lib\threading.py", line 871, in run</a:t>
            </a: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  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self._target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(*self._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args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, **self._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kwargs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)</a:t>
            </a: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File "C:\Users\115765\eclipse-workspace-6\test\main_no_scaler.py", line 1545, in &lt;lambda&gt;</a:t>
            </a: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  job = lambda: 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worker.run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()</a:t>
            </a: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File "C:\Users\115765\eclipse-workspace-6\test\main_no_scaler.py", line 1461, in run</a:t>
            </a: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  batches = 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self.run_policy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(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self.env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, 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self.central_agent.policy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, 0, 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batch_size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, 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self.episode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)</a:t>
            </a: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File "C:\Users\115765\eclipse-workspace-6\test\main_no_scaler.py", line 1494, in 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run_policy</a:t>
            </a:r>
            <a:endParaRPr kumimoji="1" lang="en-US" altLang="ja-JP" sz="900" dirty="0">
              <a:solidFill>
                <a:srgbClr val="FF0000"/>
              </a:solidFill>
              <a:latin typeface="Arial Unicode MS"/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  observes, actions, rewards = 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self.run_episode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(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env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, policy, False, episode + e)</a:t>
            </a: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File "C:\Users\115765\eclipse-workspace-6\test\main_no_scaler.py", line 1480, in 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run_episode</a:t>
            </a:r>
            <a:endParaRPr kumimoji="1" lang="en-US" altLang="ja-JP" sz="900" dirty="0">
              <a:solidFill>
                <a:srgbClr val="FF0000"/>
              </a:solidFill>
              <a:latin typeface="Arial Unicode MS"/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  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obs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, reward, done, _ = self.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env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._step(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np.squeeze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(action, axis=0))</a:t>
            </a: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File "C:\Users\115765\eclipse-workspace-6\test\main_no_scaler.py", line 1200, in _step</a:t>
            </a: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  reward = 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self._reward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()</a:t>
            </a: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File "C:\Users\115765\eclipse-workspace-6\test\main_no_scaler.py", line 1330, in _reward</a:t>
            </a: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  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reward_root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= w[2] * self._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reward_root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()</a:t>
            </a: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File "C:\Users\115765\eclipse-workspace-6\test\main_no_scaler.py", line 1288, in _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reward_root</a:t>
            </a:r>
            <a:endParaRPr kumimoji="1" lang="en-US" altLang="ja-JP" sz="900" dirty="0">
              <a:solidFill>
                <a:srgbClr val="FF0000"/>
              </a:solidFill>
              <a:latin typeface="Arial Unicode MS"/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   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body_xyz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, _ = 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p.getBasePositionAndOrientation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(self._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MRD.MRchar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)</a:t>
            </a:r>
          </a:p>
          <a:p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pybullet.error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: </a:t>
            </a:r>
            <a:r>
              <a:rPr kumimoji="1" lang="en-US" altLang="ja-JP" sz="900" dirty="0" err="1">
                <a:solidFill>
                  <a:srgbClr val="FF0000"/>
                </a:solidFill>
                <a:latin typeface="Arial Unicode MS"/>
              </a:rPr>
              <a:t>GetBasePositionAndOrientation</a:t>
            </a:r>
            <a:r>
              <a:rPr kumimoji="1" lang="en-US" altLang="ja-JP" sz="900" dirty="0">
                <a:solidFill>
                  <a:srgbClr val="FF0000"/>
                </a:solidFill>
                <a:latin typeface="Arial Unicode MS"/>
              </a:rPr>
              <a:t> </a:t>
            </a:r>
            <a:r>
              <a:rPr kumimoji="1" lang="en-US" altLang="ja-JP" sz="900" dirty="0" smtClean="0">
                <a:solidFill>
                  <a:srgbClr val="FF0000"/>
                </a:solidFill>
                <a:latin typeface="Arial Unicode MS"/>
              </a:rPr>
              <a:t>failed.j0115765j01157651</a:t>
            </a:r>
            <a:endParaRPr kumimoji="1" lang="ja-JP" altLang="en-US" sz="900" dirty="0">
              <a:solidFill>
                <a:srgbClr val="FF0000"/>
              </a:solidFill>
              <a:latin typeface="Arial Unicode MS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7493" y="221944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 Unicode MS"/>
              </a:rPr>
              <a:t>Present result 2/2 : Troubled points</a:t>
            </a:r>
          </a:p>
        </p:txBody>
      </p:sp>
    </p:spTree>
    <p:extLst>
      <p:ext uri="{BB962C8B-B14F-4D97-AF65-F5344CB8AC3E}">
        <p14:creationId xmlns:p14="http://schemas.microsoft.com/office/powerpoint/2010/main" val="32726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28474" y="24857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Arial Unicode MS"/>
              </a:rPr>
              <a:t>Reference</a:t>
            </a:r>
            <a:endParaRPr kumimoji="1" lang="ja-JP" altLang="en-US" dirty="0">
              <a:latin typeface="Arial Unicode MS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7772" y="1988527"/>
            <a:ext cx="748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Arial Unicode MS"/>
              </a:rPr>
              <a:t>Learning Artificial Intelligence</a:t>
            </a:r>
          </a:p>
          <a:p>
            <a:r>
              <a:rPr kumimoji="1" lang="en-US" altLang="ja-JP" dirty="0" smtClean="0">
                <a:latin typeface="Arial Unicode MS"/>
                <a:hlinkClick r:id="rId2"/>
              </a:rPr>
              <a:t>https</a:t>
            </a:r>
            <a:r>
              <a:rPr kumimoji="1" lang="en-US" altLang="ja-JP" dirty="0">
                <a:latin typeface="Arial Unicode MS"/>
                <a:hlinkClick r:id="rId2"/>
              </a:rPr>
              <a:t>://learningai.io/projects/2017/07/28/ai-gym-workout.html</a:t>
            </a:r>
            <a:endParaRPr kumimoji="1" lang="ja-JP" altLang="en-US" dirty="0">
              <a:latin typeface="Arial Unicode MS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773" y="2751043"/>
            <a:ext cx="674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Arial Unicode MS"/>
              </a:rPr>
              <a:t>Proximal Policy Optimization with Generalized Advantage Estimation</a:t>
            </a:r>
          </a:p>
          <a:p>
            <a:r>
              <a:rPr lang="en-US" altLang="ja-JP" dirty="0" smtClean="0">
                <a:latin typeface="Arial Unicode MS"/>
                <a:hlinkClick r:id="rId3"/>
              </a:rPr>
              <a:t>https</a:t>
            </a:r>
            <a:r>
              <a:rPr lang="en-US" altLang="ja-JP" dirty="0">
                <a:latin typeface="Arial Unicode MS"/>
                <a:hlinkClick r:id="rId3"/>
              </a:rPr>
              <a:t>://github.com/pat-coady/trpo</a:t>
            </a:r>
            <a:endParaRPr kumimoji="1" lang="ja-JP" altLang="en-US" dirty="0">
              <a:latin typeface="Arial Unicode MS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774" y="5828366"/>
            <a:ext cx="643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Arial Unicode MS"/>
              </a:rPr>
              <a:t>Reinforcement-learning-with-</a:t>
            </a:r>
            <a:r>
              <a:rPr lang="en-US" altLang="ja-JP" i="1" dirty="0" err="1">
                <a:latin typeface="Arial Unicode MS"/>
              </a:rPr>
              <a:t>tensorflow</a:t>
            </a:r>
            <a:r>
              <a:rPr lang="en-US" altLang="ja-JP" i="1" dirty="0">
                <a:latin typeface="Arial Unicode MS"/>
              </a:rPr>
              <a:t> </a:t>
            </a:r>
            <a:r>
              <a:rPr lang="en-US" altLang="ja-JP" dirty="0">
                <a:latin typeface="Arial Unicode MS"/>
                <a:hlinkClick r:id="rId4"/>
              </a:rPr>
              <a:t>https://github.com/MorvanZhou/Reinforcement-learning-with-tensorflow/blob/master/experiments/Robot_arm/A3C.py</a:t>
            </a:r>
            <a:endParaRPr kumimoji="1" lang="ja-JP" altLang="en-US" dirty="0">
              <a:latin typeface="Arial Unicode MS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7773" y="5057971"/>
            <a:ext cx="7015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Arial Unicode MS"/>
              </a:rPr>
              <a:t>Let’s make an A3C: </a:t>
            </a:r>
            <a:r>
              <a:rPr lang="en-US" altLang="ja-JP" i="1" dirty="0" smtClean="0">
                <a:latin typeface="Arial Unicode MS"/>
              </a:rPr>
              <a:t>Implementation</a:t>
            </a:r>
          </a:p>
          <a:p>
            <a:r>
              <a:rPr lang="en-US" altLang="ja-JP" dirty="0" smtClean="0">
                <a:latin typeface="Arial Unicode MS"/>
                <a:hlinkClick r:id="rId5"/>
              </a:rPr>
              <a:t>https</a:t>
            </a:r>
            <a:r>
              <a:rPr lang="en-US" altLang="ja-JP" dirty="0">
                <a:latin typeface="Arial Unicode MS"/>
                <a:hlinkClick r:id="rId5"/>
              </a:rPr>
              <a:t>://jaromiru.com/2017/03/26/lets-make-an-a3c-implementation/</a:t>
            </a:r>
            <a:endParaRPr kumimoji="1" lang="ja-JP" altLang="en-US" dirty="0">
              <a:latin typeface="Arial Unicode MS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8473" y="1619195"/>
            <a:ext cx="293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err="1" smtClean="0">
                <a:latin typeface="Arial Unicode MS"/>
              </a:rPr>
              <a:t>Tensorflow+PPO+Mujoco</a:t>
            </a:r>
            <a:endParaRPr kumimoji="1" lang="ja-JP" altLang="en-US" i="1" dirty="0">
              <a:latin typeface="Arial Unicode MS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8474" y="4688639"/>
            <a:ext cx="13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Arial Unicode MS"/>
              </a:rPr>
              <a:t>Multithread</a:t>
            </a:r>
            <a:endParaRPr kumimoji="1" lang="ja-JP" altLang="en-US" i="1" dirty="0">
              <a:latin typeface="Arial Unicode MS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474" y="345657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 smtClean="0">
                <a:latin typeface="Arial Unicode MS"/>
              </a:rPr>
              <a:t>Pybullet</a:t>
            </a:r>
            <a:endParaRPr kumimoji="1" lang="ja-JP" altLang="en-US" i="1" dirty="0">
              <a:latin typeface="Arial Unicode MS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27773" y="3825911"/>
            <a:ext cx="77772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i="1" dirty="0" smtClean="0">
                <a:latin typeface="Arial Unicode MS"/>
              </a:rPr>
              <a:t>Quick start guide</a:t>
            </a:r>
          </a:p>
          <a:p>
            <a:r>
              <a:rPr lang="ja-JP" altLang="en-US" dirty="0" smtClean="0">
                <a:latin typeface="Arial Unicode MS"/>
                <a:hlinkClick r:id="rId6"/>
              </a:rPr>
              <a:t>https</a:t>
            </a:r>
            <a:r>
              <a:rPr lang="ja-JP" altLang="en-US" dirty="0">
                <a:latin typeface="Arial Unicode MS"/>
                <a:hlinkClick r:id="rId6"/>
              </a:rPr>
              <a:t>://docs.google.com/document/d/10sXEhzFRSnvFcl3XxNGhnD4N2SedqwdAvK3dsihxVUA/edit</a:t>
            </a:r>
            <a:endParaRPr lang="ja-JP" altLang="en-US" dirty="0">
              <a:latin typeface="Arial Unicode MS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8474" y="651064"/>
            <a:ext cx="254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err="1" smtClean="0">
                <a:latin typeface="Arial Unicode MS"/>
              </a:rPr>
              <a:t>Deeploco</a:t>
            </a:r>
            <a:endParaRPr kumimoji="1" lang="ja-JP" altLang="en-US" i="1" dirty="0">
              <a:latin typeface="Arial Unicode MS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7773" y="972864"/>
            <a:ext cx="473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err="1" smtClean="0">
                <a:latin typeface="Arial Unicode MS"/>
              </a:rPr>
              <a:t>DeepLoco</a:t>
            </a:r>
            <a:r>
              <a:rPr lang="en-US" altLang="ja-JP" i="1" dirty="0" smtClean="0">
                <a:latin typeface="Arial Unicode MS"/>
              </a:rPr>
              <a:t> </a:t>
            </a:r>
            <a:r>
              <a:rPr lang="en-US" altLang="ja-JP" i="1" dirty="0" err="1" smtClean="0">
                <a:latin typeface="Arial Unicode MS"/>
              </a:rPr>
              <a:t>git</a:t>
            </a:r>
            <a:r>
              <a:rPr lang="en-US" altLang="ja-JP" i="1" dirty="0" smtClean="0">
                <a:latin typeface="Arial Unicode MS"/>
              </a:rPr>
              <a:t> page</a:t>
            </a:r>
          </a:p>
          <a:p>
            <a:r>
              <a:rPr lang="en-US" altLang="ja-JP" dirty="0" smtClean="0">
                <a:latin typeface="Arial Unicode MS"/>
                <a:hlinkClick r:id="rId7"/>
              </a:rPr>
              <a:t>https</a:t>
            </a:r>
            <a:r>
              <a:rPr lang="en-US" altLang="ja-JP" dirty="0">
                <a:latin typeface="Arial Unicode MS"/>
                <a:hlinkClick r:id="rId7"/>
              </a:rPr>
              <a:t>://github.com/xbpeng/DeepLoco </a:t>
            </a:r>
            <a:endParaRPr kumimoji="1" lang="ja-JP" altLang="en-US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9843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ri-j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15000"/>
          </a:lnSpc>
          <a:defRPr kumimoji="1" dirty="0" smtClean="0">
            <a:latin typeface="+mj-lt"/>
            <a:ea typeface="MS PMincho"/>
            <a:cs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80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RI.potx" id="{342C7CD1-9EF9-4789-890B-8328429F6A91}" vid="{25322AD1-46AA-49B2-BCFA-9271652419C6}"/>
    </a:ext>
  </a:extLst>
</a:theme>
</file>

<file path=ppt/theme/theme3.xml><?xml version="1.0" encoding="utf-8"?>
<a:theme xmlns:a="http://schemas.openxmlformats.org/drawingml/2006/main" name="1_hri-j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15000"/>
          </a:lnSpc>
          <a:defRPr kumimoji="1" dirty="0" smtClean="0">
            <a:latin typeface="+mj-lt"/>
            <a:ea typeface="MS PMincho"/>
            <a:cs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80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RI.potx" id="{342C7CD1-9EF9-4789-890B-8328429F6A91}" vid="{25322AD1-46AA-49B2-BCFA-9271652419C6}"/>
    </a:ext>
  </a:extLst>
</a:theme>
</file>

<file path=ppt/theme/theme4.xml><?xml version="1.0" encoding="utf-8"?>
<a:theme xmlns:a="http://schemas.openxmlformats.org/drawingml/2006/main" name="2_hri-j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15000"/>
          </a:lnSpc>
          <a:defRPr kumimoji="1" dirty="0" smtClean="0">
            <a:latin typeface="+mj-lt"/>
            <a:ea typeface="MS PMincho"/>
            <a:cs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80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RI.potx" id="{342C7CD1-9EF9-4789-890B-8328429F6A91}" vid="{25322AD1-46AA-49B2-BCFA-9271652419C6}"/>
    </a:ext>
  </a:extLst>
</a:theme>
</file>

<file path=ppt/theme/theme5.xml><?xml version="1.0" encoding="utf-8"?>
<a:theme xmlns:a="http://schemas.openxmlformats.org/drawingml/2006/main" name="3_hri-j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15000"/>
          </a:lnSpc>
          <a:defRPr kumimoji="1" dirty="0" smtClean="0">
            <a:latin typeface="+mj-lt"/>
            <a:ea typeface="MS PMincho"/>
            <a:cs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80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RI.potx" id="{342C7CD1-9EF9-4789-890B-8328429F6A91}" vid="{25322AD1-46AA-49B2-BCFA-9271652419C6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8901</TotalTime>
  <Words>1562</Words>
  <Application>Microsoft Office PowerPoint</Application>
  <PresentationFormat>画面に合わせる (4:3)</PresentationFormat>
  <Paragraphs>228</Paragraphs>
  <Slides>8</Slides>
  <Notes>1</Notes>
  <HiddenSlides>0</HiddenSlides>
  <MMClips>3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8</vt:i4>
      </vt:variant>
    </vt:vector>
  </HeadingPairs>
  <TitlesOfParts>
    <vt:vector size="20" baseType="lpstr">
      <vt:lpstr>Arial Unicode MS</vt:lpstr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hri-jp</vt:lpstr>
      <vt:lpstr>1_hri-jp</vt:lpstr>
      <vt:lpstr>2_hri-jp</vt:lpstr>
      <vt:lpstr>3_hri-jp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YOSHIHIRA Masanori</dc:creator>
  <cp:lastModifiedBy>YOSHIHIRA Masanori</cp:lastModifiedBy>
  <cp:revision>410</cp:revision>
  <dcterms:created xsi:type="dcterms:W3CDTF">2018-03-27T02:02:09Z</dcterms:created>
  <dcterms:modified xsi:type="dcterms:W3CDTF">2018-05-13T06:22:38Z</dcterms:modified>
</cp:coreProperties>
</file>