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12B0FF-0A78-48FC-ADEF-ED637E8CCF5F}">
  <a:tblStyle styleId="{A612B0FF-0A78-48FC-ADEF-ED637E8CCF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bdb57ad1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bdb57ad1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bdb57ad1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bdb57ad1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bdb57ad1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bdb57ad1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bdb57ad1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bdb57ad1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bdb57ad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bdb57ad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bdb57ad1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bdb57ad1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bdb57ad12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bdb57ad12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bdb57ad1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bdb57ad1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bdb57ad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bdb57ad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bdb57ad1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bdb57ad1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bdb57ad1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bdb57ad1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bdb57ad1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bdb57ad1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ookerstudio.google.com/reporting/1fdd2cb3-8fcd-4336-933f-99b7f65931bb" TargetMode="External"/><Relationship Id="rId4" Type="http://schemas.openxmlformats.org/officeDocument/2006/relationships/hyperlink" Target="https://lookerstudio.google.com/reporting/1fdd2cb3-8fcd-4336-933f-99b7f65931b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237E"/>
                </a:solidFill>
              </a:rPr>
              <a:t>Krotos Audio – Customer Segmentation &amp; Retention Analysis</a:t>
            </a:r>
            <a:endParaRPr>
              <a:solidFill>
                <a:srgbClr val="1A237E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💬 </a:t>
            </a:r>
            <a:r>
              <a:rPr lang="en-GB">
                <a:solidFill>
                  <a:srgbClr val="333333"/>
                </a:solidFill>
              </a:rPr>
              <a:t>Evangelos Argyropoulos, 23-05-2025, εργαλείο: BigQuery, Looker Studio, Excel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✅ Recommendations by Cohort Analysis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6" name="Google Shape;116;p22"/>
          <p:cNvGraphicFramePr/>
          <p:nvPr/>
        </p:nvGraphicFramePr>
        <p:xfrm>
          <a:off x="389350" y="1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{A612B0FF-0A78-48FC-ADEF-ED637E8CCF5F}</a:tableStyleId>
              </a:tblPr>
              <a:tblGrid>
                <a:gridCol w="4221475"/>
                <a:gridCol w="4221475"/>
              </a:tblGrid>
              <a:tr h="374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Insight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Recommendation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46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🟢 </a:t>
                      </a:r>
                      <a:r>
                        <a:rPr b="1" lang="en-GB" sz="900"/>
                        <a:t>Strong performance in early 2018 cohorts (03–05)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Analyze acquisition channels, offers, and UX during that time – replicate what's working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6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🟡 </a:t>
                      </a:r>
                      <a:r>
                        <a:rPr b="1" lang="en-GB" sz="900"/>
                        <a:t>Moderate retention until month 3–4 in 2018-04 to 2018-07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Reinforce retention strategies around months 2–4 with reminders, loyalty incentives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6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🔴 </a:t>
                      </a:r>
                      <a:r>
                        <a:rPr b="1" lang="en-GB" sz="900"/>
                        <a:t>Sharp drop after month 4 in all cohorts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Introduce retention hooks (e.g. exclusive benefits, milestone rewards) around month 3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6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🟠 </a:t>
                      </a:r>
                      <a:r>
                        <a:rPr b="1" lang="en-GB" sz="900"/>
                        <a:t>Post-2018-10 cohorts show minimal engagement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Investigate changes in product, onboarding, or campaign targeting after Oct 2018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6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🧪 </a:t>
                      </a:r>
                      <a:r>
                        <a:rPr b="1" lang="en-GB" sz="900"/>
                        <a:t>Some small spikes (e.g. 2018-11 month 9)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Identify what caused isolated reactivation &amp; test it intentionally (e.g. email/promo)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1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⏱️ </a:t>
                      </a:r>
                      <a:r>
                        <a:rPr b="1" lang="en-GB" sz="900"/>
                        <a:t>Most drop-off occurs after first or second month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Strengthen early lifecycle: onboarding flows, personalized nudges, early offers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46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📅 </a:t>
                      </a:r>
                      <a:r>
                        <a:rPr b="1" lang="en-GB" sz="900"/>
                        <a:t>Retention decays steadily but predictably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Use this to forecast </a:t>
                      </a:r>
                      <a:r>
                        <a:rPr lang="en-GB" sz="900"/>
                        <a:t>Lifetime Value</a:t>
                      </a:r>
                      <a:r>
                        <a:rPr lang="en-GB" sz="900"/>
                        <a:t>&amp; plan lifecycle marketing automations accordingly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237E"/>
                </a:solidFill>
              </a:rPr>
              <a:t>👉 Cohort Retention Insights – What We Learned</a:t>
            </a:r>
            <a:endParaRPr>
              <a:solidFill>
                <a:srgbClr val="1A237E"/>
              </a:solidFill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</a:rPr>
              <a:t>March–May 2018 cohorts outperform others: investigate and replicate</a:t>
            </a:r>
            <a:br>
              <a:rPr lang="en-GB">
                <a:solidFill>
                  <a:srgbClr val="333333"/>
                </a:solidFill>
              </a:rPr>
            </a:br>
            <a:endParaRPr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</a:rPr>
              <a:t>After month 3, retention drops below 30% → needs re-engagement strategy</a:t>
            </a:r>
            <a:br>
              <a:rPr lang="en-GB">
                <a:solidFill>
                  <a:srgbClr val="333333"/>
                </a:solidFill>
              </a:rPr>
            </a:br>
            <a:endParaRPr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</a:rPr>
              <a:t>Focus retention tactics around months 1–4</a:t>
            </a:r>
            <a:endParaRPr>
              <a:solidFill>
                <a:srgbClr val="33333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&amp; Data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2495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SQL queries (Google BigQuery)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Retention matrix (Excel/Sheets)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Dashboards (Looker Studio)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Data sources: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transactions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Interactive Dashboard (Looker Studio)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13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💬 </a:t>
            </a:r>
            <a:r>
              <a:rPr i="1" lang="en-GB" sz="1100">
                <a:solidFill>
                  <a:schemeClr val="dk1"/>
                </a:solidFill>
              </a:rPr>
              <a:t>"Explore the full dashboard here:"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🔗</a:t>
            </a:r>
            <a:r>
              <a:rPr lang="en-GB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1" lang="en-GB" sz="1100" u="sng">
                <a:solidFill>
                  <a:schemeClr val="hlink"/>
                </a:solidFill>
                <a:hlinkClick r:id="rId4"/>
              </a:rPr>
              <a:t>Click to open the live report</a:t>
            </a:r>
            <a:endParaRPr b="1"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237E"/>
                </a:solidFill>
              </a:rPr>
              <a:t>Objective of the Analysis</a:t>
            </a:r>
            <a:endParaRPr>
              <a:solidFill>
                <a:srgbClr val="1A237E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</a:rPr>
              <a:t>Understand user purchase behavior</a:t>
            </a:r>
            <a:br>
              <a:rPr lang="en-GB">
                <a:solidFill>
                  <a:srgbClr val="333333"/>
                </a:solidFill>
              </a:rPr>
            </a:br>
            <a:endParaRPr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</a:rPr>
              <a:t>Group customers into meaningful RFM segments</a:t>
            </a:r>
            <a:br>
              <a:rPr lang="en-GB">
                <a:solidFill>
                  <a:srgbClr val="333333"/>
                </a:solidFill>
              </a:rPr>
            </a:br>
            <a:endParaRPr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</a:rPr>
              <a:t>Analyze retention trends over time (cohort analysis)</a:t>
            </a:r>
            <a:br>
              <a:rPr lang="en-GB">
                <a:solidFill>
                  <a:srgbClr val="333333"/>
                </a:solidFill>
              </a:rPr>
            </a:br>
            <a:endParaRPr>
              <a:solidFill>
                <a:srgbClr val="33333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Char char="●"/>
            </a:pPr>
            <a:r>
              <a:rPr lang="en-GB">
                <a:solidFill>
                  <a:srgbClr val="333333"/>
                </a:solidFill>
              </a:rPr>
              <a:t>Provide actionable marketing recommendations</a:t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&amp; Data Source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 source tables (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transactions</a:t>
            </a:r>
            <a:r>
              <a:rPr lang="en-GB" sz="1200">
                <a:solidFill>
                  <a:schemeClr val="dk1"/>
                </a:solidFill>
              </a:rPr>
              <a:t>,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r>
              <a:rPr lang="en-GB" sz="1200">
                <a:solidFill>
                  <a:schemeClr val="dk1"/>
                </a:solidFill>
              </a:rPr>
              <a:t>) were uploaded directly into BigQuery using CSV form</a:t>
            </a:r>
            <a:br>
              <a:rPr lang="en-GB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No manual schema creation was required </a:t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The data was then queried using SQL for RFM and Cohort analysis.</a:t>
            </a:r>
            <a:br>
              <a:rPr lang="en-GB" sz="1200">
                <a:solidFill>
                  <a:srgbClr val="000000"/>
                </a:solidFill>
              </a:rPr>
            </a:b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-GB" sz="1200">
                <a:solidFill>
                  <a:srgbClr val="000000"/>
                </a:solidFill>
              </a:rPr>
              <a:t>If this analysis was implemented in PostgreSQL, the Foreign key relationships would be “transactions.user_id → users.user_id”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950" y="2787500"/>
            <a:ext cx="4894027" cy="235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 – RFM Framework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Recency</a:t>
            </a:r>
            <a:r>
              <a:rPr lang="en-GB" sz="1100">
                <a:solidFill>
                  <a:schemeClr val="dk1"/>
                </a:solidFill>
              </a:rPr>
              <a:t> – Days since last purchase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Frequency</a:t>
            </a:r>
            <a:r>
              <a:rPr lang="en-GB" sz="1100">
                <a:solidFill>
                  <a:schemeClr val="dk1"/>
                </a:solidFill>
              </a:rPr>
              <a:t> – Number of total purchases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Monetary</a:t>
            </a:r>
            <a:r>
              <a:rPr lang="en-GB" sz="1100">
                <a:solidFill>
                  <a:schemeClr val="dk1"/>
                </a:solidFill>
              </a:rPr>
              <a:t> – Total amount spent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Customers are scored from 1 (low) to 5 (high) on each metric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Final RFM Score = combination of R, F, M → e.g. 555, 341, etc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A237E"/>
                </a:solidFill>
              </a:rPr>
              <a:t>Methodology Overview</a:t>
            </a:r>
            <a:endParaRPr>
              <a:solidFill>
                <a:srgbClr val="1A237E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311650" y="119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{A612B0FF-0A78-48FC-ADEF-ED637E8CCF5F}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26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Emoji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Segment Name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SQL Logic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Description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🏆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Champion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rfm_score = '555'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Best customers: bought recently, frequently, and spent a lot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🔁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Loyal Customer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r_score &gt;= 4 AND f_score &gt;= 4 AND m_score &gt;= 4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Very active customers with strong RFM scores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🧪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Recent but Low Frequency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r_score &gt;= 4 AND f_score &lt;= 2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New customers, not frequent yet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⚠️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At Risk High Value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r_score &lt;= 2 AND f_score &gt;= 4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High spenders who haven't returned in a while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🛌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Hibernating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r_score &lt;= 2 AND f_score &lt;= 2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Low activity &amp; low spending for a long time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❌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Lost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r_score = 1 AND f_score = 1 AND m_score = 1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Completely inactive — unlikely to return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0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🤔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Others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ELSE</a:t>
                      </a:r>
                      <a:endParaRPr sz="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Intermediate or undefined behavior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RFM Segmentation Overview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875" y="1503350"/>
            <a:ext cx="430530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Acquisition Channel Effectiveness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625" y="1508125"/>
            <a:ext cx="42767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Retention Analysis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325" y="1193900"/>
            <a:ext cx="8196200" cy="33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/>
              <a:t>✅ Recommendations by RFM Segment (based on the pie chart)</a:t>
            </a:r>
            <a:endParaRPr b="1"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72950" y="776975"/>
            <a:ext cx="84594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700">
                <a:solidFill>
                  <a:schemeClr val="dk1"/>
                </a:solidFill>
              </a:rPr>
            </a:b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/>
          </a:p>
        </p:txBody>
      </p:sp>
      <p:graphicFrame>
        <p:nvGraphicFramePr>
          <p:cNvPr id="109" name="Google Shape;109;p21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{A612B0FF-0A78-48FC-ADEF-ED637E8CCF5F}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Segment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% of Users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Action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Goal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🏆 Champion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8%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Offer exclusive perks, early access, or request testimonials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Keep them engaged &amp; turn into brand advocates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🔁 Royal Customer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18.7%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Launch loyalty/referral program, provide VIP benefits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Strengthen relationship, upgrade to Champions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⚠️ At Risk – High Value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3.9</a:t>
                      </a:r>
                      <a:r>
                        <a:rPr lang="en-GB" sz="900"/>
                        <a:t> 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Personal outreach, special limited-time offers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Recover valuable users before they churn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🛌 Hibernating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18.2%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Send win-back email campaigns with discounts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Reactivate before becoming Lost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❌ Lost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12.3%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Exclude from paid ads, consider low-cost reactivation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Avoid budget waste on low-probability return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🧪 Recent but Low Freq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3.1 </a:t>
                      </a:r>
                      <a:r>
                        <a:rPr lang="en-GB" sz="900"/>
                        <a:t>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Trigger onboarding email flows, recommend follow-up purchases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Encourage second purchase, move into Loyal segment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🤔 Others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35.8%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Analyze further – likely undefined or inactive users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Reclassify and segment properly for future targeting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