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9DC3E7"/>
    <a:srgbClr val="A9D18E"/>
    <a:srgbClr val="03070B"/>
    <a:srgbClr val="F5F3F9"/>
    <a:srgbClr val="03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6"/>
    <p:restoredTop sz="88927"/>
  </p:normalViewPr>
  <p:slideViewPr>
    <p:cSldViewPr snapToGrid="0" snapToObjects="1">
      <p:cViewPr>
        <p:scale>
          <a:sx n="90" d="100"/>
          <a:sy n="90" d="100"/>
        </p:scale>
        <p:origin x="1648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84FA9-E00D-0B48-A7AA-4A3CDA5AC62B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DAC5B-0934-664F-B058-08F83ECB1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9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AC5B-0934-664F-B058-08F83ECB11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AC5B-0934-664F-B058-08F83ECB11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3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D6F0-8873-019B-D9AA-40A1C572C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5A1AA-0E63-8A7F-B2BD-6D7B48A63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2C18A-35DD-8758-9624-50D479BC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886-220D-EC4C-A2C7-462C9048E7D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BA593-A9B1-EC38-A047-80D6AF8E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09F9D-BC92-ACCA-68D8-966F13D2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04C-5AC9-904B-A758-C8BBD0F3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4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4737-5600-88A4-32F3-EC457DCA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CB0BE-2728-8219-F5EE-CCD8B6238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10C5E-4799-E494-5B87-BD5003F2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886-220D-EC4C-A2C7-462C9048E7D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9E7DE-8856-D9D6-9C1C-1F56C3A5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C0B94-9583-43FF-8DE6-7E8AA071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04C-5AC9-904B-A758-C8BBD0F3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9F6B7-6BF3-8610-8880-CD52B5AEE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9B3F0-E11D-65CD-51E5-1D95F4435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495E7-0DCC-3600-784A-E007B9AB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886-220D-EC4C-A2C7-462C9048E7D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2409-2771-9458-C8F8-11C22F13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7542C-587D-497B-B4A4-AB62623B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04C-5AC9-904B-A758-C8BBD0F3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4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8041-70E4-71D5-9156-6D247C78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BE6BF-C5EF-23B7-1924-07ADA540A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6BFB6-3F0F-F68A-9AF6-F6D8AE53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886-220D-EC4C-A2C7-462C9048E7D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EF2A5-55D1-5BF1-E025-7CABD575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509C4-42D3-3847-2E00-522B2F2A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04C-5AC9-904B-A758-C8BBD0F3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7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A169-2548-A921-D182-1D87FC7E3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D9E0A-8ED0-7ADA-1AD7-892F7FD7A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A619C-2FAF-C2C7-5657-8E728C6E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886-220D-EC4C-A2C7-462C9048E7D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730D9-4A55-9287-AD02-3C531BB6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9EB82-CF36-7260-89C7-35775C31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04C-5AC9-904B-A758-C8BBD0F3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0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32AB-31E9-3DA4-FACA-A0F417F4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8AD64-C2E5-CF6C-B1A3-1592BB6A7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19F89-CA2B-685C-2346-1C05F06A7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288A1-9268-9C1F-9BF1-CEAA00FF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886-220D-EC4C-A2C7-462C9048E7D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E3DB4-B309-9A0A-A510-73553E4D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29F59-96A5-172D-B614-842BE6E0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04C-5AC9-904B-A758-C8BBD0F3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9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1551-F993-77A1-24EC-EE7E9B9F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B3FE6-826E-A934-03A4-1E0A95A08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638AA-D180-53D4-D387-5587C72AC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A75D0-F20D-0292-CD7D-B0354A276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5A033-D00C-7837-1EC6-59BA8F069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AF7F8-B67C-F91C-35A3-379C7C0A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886-220D-EC4C-A2C7-462C9048E7D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DF58C-2118-A0AD-8672-8FD7319E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D3CAD-B034-D780-9FFD-498AF287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04C-5AC9-904B-A758-C8BBD0F3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6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B72E-050D-4F36-20AE-8D61F5C4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697C8-1505-D3D8-C274-44C98EE3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886-220D-EC4C-A2C7-462C9048E7D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EA54F-2F61-327E-4FA8-55F7EA72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11F82-F5C4-1926-91F0-05AA743D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04C-5AC9-904B-A758-C8BBD0F3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1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B0CB5-4274-F9B3-5531-B7F4EEF8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886-220D-EC4C-A2C7-462C9048E7D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E5BE7-FD43-893F-385B-D46EBE10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A8028-00A5-8CD9-3551-DB5FEDBC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04C-5AC9-904B-A758-C8BBD0F3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3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E0CF-7EF5-C828-4824-750D441B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0A48-4DF1-6DE3-066B-7C466AB98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89A9B-39BD-382F-4375-CC5B8CE4D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EB970-1EB7-ED9F-D8B9-1BB8DFEB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886-220D-EC4C-A2C7-462C9048E7D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62F79-DD6C-D9CB-0185-742E032F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62320-B560-080A-ED79-F001DC48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04C-5AC9-904B-A758-C8BBD0F3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4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D791-5104-0B6F-1338-722DBBB1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B09EC-8D41-9AAC-2E0C-D0548CE9B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C639D-823C-F51F-3656-10D059A74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3DAAA-D14C-7541-4FB2-1E505C8A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8886-220D-EC4C-A2C7-462C9048E7D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0BECD-A9BE-42DF-5381-D20251AA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FB77E-4CB4-9FFF-16C1-5D8725BA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04C-5AC9-904B-A758-C8BBD0F3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7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7D07A5-AA72-9BF4-BB4D-7421CF6C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47CCC-DF29-FF04-69C9-E392BCFEC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A8753-F0A1-7D50-EEBB-5FCC935BB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48886-220D-EC4C-A2C7-462C9048E7D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94DEE-7448-C6ED-8E8E-CDF7F3E35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79C50-6AC4-6CDC-E1C1-98216B2DA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8504C-5AC9-904B-A758-C8BBD0F37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5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edical-background-check | Pre Employment Background Checks by HireSafe">
            <a:extLst>
              <a:ext uri="{FF2B5EF4-FFF2-40B4-BE49-F238E27FC236}">
                <a16:creationId xmlns:a16="http://schemas.microsoft.com/office/drawing/2014/main" id="{4F5B5C00-0C72-F909-D64E-43489BA09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" y="-19603"/>
            <a:ext cx="9228756" cy="689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D93A407-7F44-640F-89A3-516459B343FD}"/>
              </a:ext>
            </a:extLst>
          </p:cNvPr>
          <p:cNvGrpSpPr/>
          <p:nvPr/>
        </p:nvGrpSpPr>
        <p:grpSpPr>
          <a:xfrm>
            <a:off x="-483898" y="767839"/>
            <a:ext cx="7948712" cy="1099331"/>
            <a:chOff x="1749613" y="1008535"/>
            <a:chExt cx="27674008" cy="21986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4D6A2D-2420-36FA-5C5C-9D37659A57C8}"/>
                </a:ext>
              </a:extLst>
            </p:cNvPr>
            <p:cNvSpPr txBox="1"/>
            <p:nvPr/>
          </p:nvSpPr>
          <p:spPr>
            <a:xfrm>
              <a:off x="1749613" y="1008535"/>
              <a:ext cx="27674008" cy="1323424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30303"/>
                  </a:solidFill>
                  <a:latin typeface="Lato Regular"/>
                  <a:cs typeface="Lato Regular"/>
                </a:rPr>
                <a:t>Community Health Estimator</a:t>
              </a:r>
            </a:p>
          </p:txBody>
        </p:sp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10CD95F1-C506-FE77-E2DD-DA577890390C}"/>
                </a:ext>
              </a:extLst>
            </p:cNvPr>
            <p:cNvSpPr txBox="1">
              <a:spLocks/>
            </p:cNvSpPr>
            <p:nvPr/>
          </p:nvSpPr>
          <p:spPr>
            <a:xfrm>
              <a:off x="7513076" y="2368081"/>
              <a:ext cx="16147079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rgbClr val="030303"/>
                  </a:solidFill>
                  <a:latin typeface="Lato Light"/>
                  <a:cs typeface="Lato Light"/>
                </a:rPr>
                <a:t>A self-service population health estimator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CAC82F7-82AF-98DE-7A76-1B7129C975B3}"/>
              </a:ext>
            </a:extLst>
          </p:cNvPr>
          <p:cNvSpPr/>
          <p:nvPr/>
        </p:nvSpPr>
        <p:spPr>
          <a:xfrm>
            <a:off x="9242319" y="0"/>
            <a:ext cx="2949681" cy="6874435"/>
          </a:xfrm>
          <a:prstGeom prst="rect">
            <a:avLst/>
          </a:prstGeom>
          <a:solidFill>
            <a:srgbClr val="F5F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FB395-0EE2-B943-57AA-AE32B5588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756" y="4664017"/>
            <a:ext cx="2714807" cy="371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32C821-34A7-8A3E-CE7F-14B202700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2022" y="5067789"/>
            <a:ext cx="2170275" cy="159687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64135F27-F4B9-9E97-7D38-E2AED749720C}"/>
              </a:ext>
            </a:extLst>
          </p:cNvPr>
          <p:cNvSpPr txBox="1">
            <a:spLocks/>
          </p:cNvSpPr>
          <p:nvPr/>
        </p:nvSpPr>
        <p:spPr>
          <a:xfrm>
            <a:off x="9608193" y="4083445"/>
            <a:ext cx="2217932" cy="419558"/>
          </a:xfrm>
          <a:prstGeom prst="rect">
            <a:avLst/>
          </a:prstGeom>
        </p:spPr>
        <p:txBody>
          <a:bodyPr vert="horz" lIns="108745" tIns="54373" rIns="108745" bIns="54373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030303"/>
                </a:solidFill>
                <a:latin typeface="Lato Light"/>
                <a:cs typeface="Lato Light"/>
              </a:rPr>
              <a:t>Partners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E796B04-DD5D-5C59-6016-649B60794E75}"/>
              </a:ext>
            </a:extLst>
          </p:cNvPr>
          <p:cNvSpPr txBox="1">
            <a:spLocks/>
          </p:cNvSpPr>
          <p:nvPr/>
        </p:nvSpPr>
        <p:spPr>
          <a:xfrm>
            <a:off x="9502455" y="2476772"/>
            <a:ext cx="2429408" cy="419558"/>
          </a:xfrm>
          <a:prstGeom prst="rect">
            <a:avLst/>
          </a:prstGeom>
        </p:spPr>
        <p:txBody>
          <a:bodyPr vert="horz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030303"/>
                </a:solidFill>
                <a:latin typeface="Lato Light"/>
                <a:cs typeface="Lato Light"/>
              </a:rPr>
              <a:t>Developed by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643AA70-E311-264A-5FA5-827F1FB8274B}"/>
              </a:ext>
            </a:extLst>
          </p:cNvPr>
          <p:cNvSpPr txBox="1">
            <a:spLocks/>
          </p:cNvSpPr>
          <p:nvPr/>
        </p:nvSpPr>
        <p:spPr>
          <a:xfrm>
            <a:off x="9502455" y="2997698"/>
            <a:ext cx="2429408" cy="419558"/>
          </a:xfrm>
          <a:prstGeom prst="rect">
            <a:avLst/>
          </a:prstGeom>
        </p:spPr>
        <p:txBody>
          <a:bodyPr vert="horz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030303"/>
                </a:solidFill>
                <a:latin typeface="Lato Light"/>
                <a:cs typeface="Lato Light"/>
              </a:rPr>
              <a:t>Jason Summer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4C61C9-8559-0956-6A2E-C862DD04A3E7}"/>
              </a:ext>
            </a:extLst>
          </p:cNvPr>
          <p:cNvCxnSpPr/>
          <p:nvPr/>
        </p:nvCxnSpPr>
        <p:spPr>
          <a:xfrm>
            <a:off x="10004612" y="3693460"/>
            <a:ext cx="1452282" cy="0"/>
          </a:xfrm>
          <a:prstGeom prst="line">
            <a:avLst/>
          </a:prstGeom>
          <a:ln>
            <a:solidFill>
              <a:srgbClr val="0307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52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B34246-8E13-2784-8A58-0F9CEDEC73BB}"/>
              </a:ext>
            </a:extLst>
          </p:cNvPr>
          <p:cNvGrpSpPr/>
          <p:nvPr/>
        </p:nvGrpSpPr>
        <p:grpSpPr>
          <a:xfrm>
            <a:off x="6675647" y="241509"/>
            <a:ext cx="2883143" cy="1039544"/>
            <a:chOff x="9311347" y="483017"/>
            <a:chExt cx="5766285" cy="20790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F276F9-8566-57B1-D1F8-40E97E191433}"/>
                </a:ext>
              </a:extLst>
            </p:cNvPr>
            <p:cNvSpPr txBox="1"/>
            <p:nvPr/>
          </p:nvSpPr>
          <p:spPr>
            <a:xfrm>
              <a:off x="9311347" y="483017"/>
              <a:ext cx="5766285" cy="1446533"/>
            </a:xfrm>
            <a:prstGeom prst="rect">
              <a:avLst/>
            </a:prstGeom>
            <a:noFill/>
          </p:spPr>
          <p:txBody>
            <a:bodyPr wrap="none" lIns="45711" tIns="22856" rIns="45711" bIns="22856" rtlCol="0">
              <a:no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Motivation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026F92-6503-AEFB-C044-A630B4472EB0}"/>
                </a:ext>
              </a:extLst>
            </p:cNvPr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>
              <a:noAutofit/>
            </a:bodyPr>
            <a:lstStyle/>
            <a:p>
              <a:pPr algn="ctr"/>
              <a:endParaRPr lang="en-US" sz="90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D43A0E28-2EDE-86A1-11A6-4713E5E11AA6}"/>
                </a:ext>
              </a:extLst>
            </p:cNvPr>
            <p:cNvSpPr txBox="1">
              <a:spLocks/>
            </p:cNvSpPr>
            <p:nvPr/>
          </p:nvSpPr>
          <p:spPr>
            <a:xfrm>
              <a:off x="9457311" y="1634834"/>
              <a:ext cx="5463039" cy="733602"/>
            </a:xfrm>
            <a:prstGeom prst="rect">
              <a:avLst/>
            </a:prstGeom>
          </p:spPr>
          <p:txBody>
            <a:bodyPr vert="horz" wrap="none" lIns="108745" tIns="54373" rIns="108745" bIns="54373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50" dirty="0">
                  <a:latin typeface="Lato Light"/>
                  <a:cs typeface="Lato Light"/>
                </a:rPr>
                <a:t>Population health is estimated based on 4 community-level categories</a:t>
              </a:r>
              <a:endParaRPr lang="en-US" sz="155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CE454CC-8ADD-E737-9AB3-DCDD47FFCF3B}"/>
              </a:ext>
            </a:extLst>
          </p:cNvPr>
          <p:cNvSpPr/>
          <p:nvPr/>
        </p:nvSpPr>
        <p:spPr>
          <a:xfrm>
            <a:off x="0" y="0"/>
            <a:ext cx="4428565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 a mission of improving population healthcare at the local level, the app provides a self-service tool enabling community and healthcare officials to better understand population risk and key drivers of community healthcare.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A6EFF7D-3019-371B-CDD1-0D84FD30285F}"/>
              </a:ext>
            </a:extLst>
          </p:cNvPr>
          <p:cNvSpPr txBox="1">
            <a:spLocks/>
          </p:cNvSpPr>
          <p:nvPr/>
        </p:nvSpPr>
        <p:spPr>
          <a:xfrm>
            <a:off x="7296658" y="1720604"/>
            <a:ext cx="2429408" cy="419558"/>
          </a:xfrm>
          <a:prstGeom prst="rect">
            <a:avLst/>
          </a:prstGeom>
        </p:spPr>
        <p:txBody>
          <a:bodyPr vert="horz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30303"/>
                </a:solidFill>
                <a:latin typeface="Lato Light"/>
                <a:cs typeface="Lato Light"/>
              </a:rPr>
              <a:t>Health Outcomes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0C67898-EB2E-6273-104D-055823E42600}"/>
              </a:ext>
            </a:extLst>
          </p:cNvPr>
          <p:cNvSpPr txBox="1">
            <a:spLocks/>
          </p:cNvSpPr>
          <p:nvPr/>
        </p:nvSpPr>
        <p:spPr>
          <a:xfrm>
            <a:off x="7296658" y="3103991"/>
            <a:ext cx="2429408" cy="419558"/>
          </a:xfrm>
          <a:prstGeom prst="rect">
            <a:avLst/>
          </a:prstGeom>
        </p:spPr>
        <p:txBody>
          <a:bodyPr vert="horz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30303"/>
                </a:solidFill>
                <a:latin typeface="Lato Light"/>
                <a:cs typeface="Lato Light"/>
              </a:rPr>
              <a:t>Health Risk Behaviors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8DB83FC-896B-578C-DB67-4964FF0B3C37}"/>
              </a:ext>
            </a:extLst>
          </p:cNvPr>
          <p:cNvSpPr txBox="1">
            <a:spLocks/>
          </p:cNvSpPr>
          <p:nvPr/>
        </p:nvSpPr>
        <p:spPr>
          <a:xfrm>
            <a:off x="7296658" y="4487378"/>
            <a:ext cx="3457040" cy="419558"/>
          </a:xfrm>
          <a:prstGeom prst="rect">
            <a:avLst/>
          </a:prstGeom>
        </p:spPr>
        <p:txBody>
          <a:bodyPr vert="horz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30303"/>
                </a:solidFill>
                <a:latin typeface="Lato Light"/>
                <a:cs typeface="Lato Light"/>
              </a:rPr>
              <a:t>Preventative Measurements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6ED483D-0FA1-BFAB-5953-7E3E1C3EA3EF}"/>
              </a:ext>
            </a:extLst>
          </p:cNvPr>
          <p:cNvSpPr txBox="1">
            <a:spLocks/>
          </p:cNvSpPr>
          <p:nvPr/>
        </p:nvSpPr>
        <p:spPr>
          <a:xfrm>
            <a:off x="7296658" y="5870764"/>
            <a:ext cx="2429408" cy="419558"/>
          </a:xfrm>
          <a:prstGeom prst="rect">
            <a:avLst/>
          </a:prstGeom>
        </p:spPr>
        <p:txBody>
          <a:bodyPr vert="horz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30303"/>
                </a:solidFill>
                <a:latin typeface="Lato Light"/>
                <a:cs typeface="Lato Light"/>
              </a:rPr>
              <a:t>Demographics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56B27A4-C44B-3AA7-14FD-EA6B6A2A3BF1}"/>
              </a:ext>
            </a:extLst>
          </p:cNvPr>
          <p:cNvGrpSpPr>
            <a:grpSpLocks noChangeAspect="1"/>
          </p:cNvGrpSpPr>
          <p:nvPr/>
        </p:nvGrpSpPr>
        <p:grpSpPr>
          <a:xfrm>
            <a:off x="6053407" y="4194106"/>
            <a:ext cx="1005840" cy="1006101"/>
            <a:chOff x="6265688" y="3848558"/>
            <a:chExt cx="1209531" cy="120984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E5EDBBF-223C-79F6-9CEB-62BF5A7874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65688" y="3848558"/>
              <a:ext cx="1209531" cy="1209845"/>
              <a:chOff x="8325100" y="4748886"/>
              <a:chExt cx="966131" cy="966131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E3EEDBF-896F-62C3-1238-0E814F4ABEBE}"/>
                  </a:ext>
                </a:extLst>
              </p:cNvPr>
              <p:cNvSpPr/>
              <p:nvPr/>
            </p:nvSpPr>
            <p:spPr bwMode="auto">
              <a:xfrm>
                <a:off x="8374642" y="4805383"/>
                <a:ext cx="852640" cy="852640"/>
              </a:xfrm>
              <a:prstGeom prst="ellipse">
                <a:avLst/>
              </a:prstGeom>
              <a:solidFill>
                <a:schemeClr val="accent4"/>
              </a:solidFill>
              <a:ln w="3175" cmpd="sng">
                <a:noFill/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4F8A69D-BBBA-F1A7-CA18-1099791A8837}"/>
                  </a:ext>
                </a:extLst>
              </p:cNvPr>
              <p:cNvSpPr/>
              <p:nvPr/>
            </p:nvSpPr>
            <p:spPr bwMode="auto">
              <a:xfrm>
                <a:off x="8325100" y="4748886"/>
                <a:ext cx="966131" cy="966131"/>
              </a:xfrm>
              <a:prstGeom prst="ellipse">
                <a:avLst/>
              </a:prstGeom>
              <a:noFill/>
              <a:ln w="3175" cmpd="sng">
                <a:solidFill>
                  <a:schemeClr val="bg1">
                    <a:lumMod val="65000"/>
                  </a:schemeClr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/>
              </a:p>
            </p:txBody>
          </p:sp>
        </p:grpSp>
        <p:pic>
          <p:nvPicPr>
            <p:cNvPr id="62" name="Graphic 61" descr="Mental Health with solid fill">
              <a:extLst>
                <a:ext uri="{FF2B5EF4-FFF2-40B4-BE49-F238E27FC236}">
                  <a16:creationId xmlns:a16="http://schemas.microsoft.com/office/drawing/2014/main" id="{4D870604-108C-2576-6FDC-0C0E276E5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13253" y="3995969"/>
              <a:ext cx="914400" cy="91440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3D2C22F-2386-9DF7-A3AA-CB288A3EB5A1}"/>
              </a:ext>
            </a:extLst>
          </p:cNvPr>
          <p:cNvGrpSpPr>
            <a:grpSpLocks noChangeAspect="1"/>
          </p:cNvGrpSpPr>
          <p:nvPr/>
        </p:nvGrpSpPr>
        <p:grpSpPr>
          <a:xfrm>
            <a:off x="6053407" y="2810719"/>
            <a:ext cx="1005840" cy="1006101"/>
            <a:chOff x="6321512" y="2251958"/>
            <a:chExt cx="1209531" cy="1209845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56B421A-C21B-91E3-647C-660C692BE4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21512" y="2251958"/>
              <a:ext cx="1209531" cy="1209845"/>
              <a:chOff x="8325100" y="4748886"/>
              <a:chExt cx="966131" cy="966131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22CE9B9-944A-0FB4-49F9-A29425B77BC3}"/>
                  </a:ext>
                </a:extLst>
              </p:cNvPr>
              <p:cNvSpPr/>
              <p:nvPr/>
            </p:nvSpPr>
            <p:spPr bwMode="auto">
              <a:xfrm>
                <a:off x="8374642" y="4805383"/>
                <a:ext cx="852640" cy="8526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 cmpd="sng">
                <a:noFill/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8CD613D-DCB8-AE25-A483-F9563677C906}"/>
                  </a:ext>
                </a:extLst>
              </p:cNvPr>
              <p:cNvSpPr/>
              <p:nvPr/>
            </p:nvSpPr>
            <p:spPr bwMode="auto">
              <a:xfrm>
                <a:off x="8325100" y="4748886"/>
                <a:ext cx="966131" cy="966131"/>
              </a:xfrm>
              <a:prstGeom prst="ellipse">
                <a:avLst/>
              </a:prstGeom>
              <a:noFill/>
              <a:ln w="3175" cmpd="sng">
                <a:solidFill>
                  <a:schemeClr val="bg1">
                    <a:lumMod val="65000"/>
                  </a:schemeClr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/>
              </a:p>
            </p:txBody>
          </p:sp>
        </p:grpSp>
        <p:pic>
          <p:nvPicPr>
            <p:cNvPr id="56" name="Graphic 55" descr="Checklist with solid fill">
              <a:extLst>
                <a:ext uri="{FF2B5EF4-FFF2-40B4-BE49-F238E27FC236}">
                  <a16:creationId xmlns:a16="http://schemas.microsoft.com/office/drawing/2014/main" id="{C853E240-034C-3C20-BFA5-92288BCF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61212" y="2399369"/>
              <a:ext cx="914400" cy="91440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C4CEB0C-D57C-9C3A-0E42-B50119DA6E6F}"/>
              </a:ext>
            </a:extLst>
          </p:cNvPr>
          <p:cNvGrpSpPr>
            <a:grpSpLocks noChangeAspect="1"/>
          </p:cNvGrpSpPr>
          <p:nvPr/>
        </p:nvGrpSpPr>
        <p:grpSpPr>
          <a:xfrm>
            <a:off x="6053407" y="1427332"/>
            <a:ext cx="1005840" cy="1006101"/>
            <a:chOff x="7395159" y="2138661"/>
            <a:chExt cx="1209531" cy="1209845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F1F7849-E7F7-7A3B-9E2F-B42EC40AD8B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95159" y="2138661"/>
              <a:ext cx="1209531" cy="1209845"/>
              <a:chOff x="8325100" y="4748886"/>
              <a:chExt cx="966131" cy="966131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9FC8CE2-1A8C-55C2-5AAE-13D30ECD4239}"/>
                  </a:ext>
                </a:extLst>
              </p:cNvPr>
              <p:cNvSpPr/>
              <p:nvPr/>
            </p:nvSpPr>
            <p:spPr bwMode="auto">
              <a:xfrm>
                <a:off x="8374642" y="4805383"/>
                <a:ext cx="852640" cy="85264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175" cmpd="sng">
                <a:noFill/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EA673AC-0A08-2EDC-98FE-F95568B8D979}"/>
                  </a:ext>
                </a:extLst>
              </p:cNvPr>
              <p:cNvSpPr/>
              <p:nvPr/>
            </p:nvSpPr>
            <p:spPr bwMode="auto">
              <a:xfrm>
                <a:off x="8325100" y="4748886"/>
                <a:ext cx="966131" cy="966131"/>
              </a:xfrm>
              <a:prstGeom prst="ellipse">
                <a:avLst/>
              </a:prstGeom>
              <a:noFill/>
              <a:ln w="3175" cmpd="sng">
                <a:solidFill>
                  <a:schemeClr val="bg1">
                    <a:lumMod val="65000"/>
                  </a:schemeClr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/>
              </a:p>
            </p:txBody>
          </p:sp>
        </p:grpSp>
        <p:pic>
          <p:nvPicPr>
            <p:cNvPr id="58" name="Graphic 57" descr="Scale with solid fill">
              <a:extLst>
                <a:ext uri="{FF2B5EF4-FFF2-40B4-BE49-F238E27FC236}">
                  <a16:creationId xmlns:a16="http://schemas.microsoft.com/office/drawing/2014/main" id="{6FBDBA79-94EC-E1DE-1335-4CE36F6F2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31043" y="2249848"/>
              <a:ext cx="914400" cy="914400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615730-415D-D541-5E46-31464930778D}"/>
              </a:ext>
            </a:extLst>
          </p:cNvPr>
          <p:cNvGrpSpPr>
            <a:grpSpLocks noChangeAspect="1"/>
          </p:cNvGrpSpPr>
          <p:nvPr/>
        </p:nvGrpSpPr>
        <p:grpSpPr>
          <a:xfrm>
            <a:off x="6053407" y="5577492"/>
            <a:ext cx="1005840" cy="1006101"/>
            <a:chOff x="7019650" y="5401184"/>
            <a:chExt cx="1209531" cy="120984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F6E723E-117E-7DDE-C0EF-4CE1FE9EC2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19650" y="5401184"/>
              <a:ext cx="1209531" cy="1209845"/>
              <a:chOff x="8325100" y="4748886"/>
              <a:chExt cx="966131" cy="966131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1BD9BF9-EA68-A8CC-6961-B634AB9F8844}"/>
                  </a:ext>
                </a:extLst>
              </p:cNvPr>
              <p:cNvSpPr/>
              <p:nvPr/>
            </p:nvSpPr>
            <p:spPr bwMode="auto">
              <a:xfrm>
                <a:off x="8374642" y="4805383"/>
                <a:ext cx="852640" cy="85264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 cmpd="sng">
                <a:noFill/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35C0882-1506-068D-5402-BB0BB50929E4}"/>
                  </a:ext>
                </a:extLst>
              </p:cNvPr>
              <p:cNvSpPr/>
              <p:nvPr/>
            </p:nvSpPr>
            <p:spPr bwMode="auto">
              <a:xfrm>
                <a:off x="8325100" y="4748886"/>
                <a:ext cx="966131" cy="966131"/>
              </a:xfrm>
              <a:prstGeom prst="ellipse">
                <a:avLst/>
              </a:prstGeom>
              <a:noFill/>
              <a:ln w="3175" cmpd="sng">
                <a:solidFill>
                  <a:schemeClr val="bg1">
                    <a:lumMod val="65000"/>
                  </a:schemeClr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/>
              </a:p>
            </p:txBody>
          </p:sp>
        </p:grpSp>
        <p:pic>
          <p:nvPicPr>
            <p:cNvPr id="60" name="Graphic 59" descr="Map with pin with solid fill">
              <a:extLst>
                <a:ext uri="{FF2B5EF4-FFF2-40B4-BE49-F238E27FC236}">
                  <a16:creationId xmlns:a16="http://schemas.microsoft.com/office/drawing/2014/main" id="{6A8646C2-BAD7-5CCE-F6B1-5E9EBFFCA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54236" y="5514481"/>
              <a:ext cx="914400" cy="914400"/>
            </a:xfrm>
            <a:prstGeom prst="rect">
              <a:avLst/>
            </a:prstGeom>
          </p:spPr>
        </p:pic>
      </p:grpSp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23846E43-5B00-D8BE-DBCC-FBF5FDAF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04C-5AC9-904B-A758-C8BBD0F376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4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F276F9-8566-57B1-D1F8-40E97E191433}"/>
              </a:ext>
            </a:extLst>
          </p:cNvPr>
          <p:cNvSpPr txBox="1"/>
          <p:nvPr/>
        </p:nvSpPr>
        <p:spPr>
          <a:xfrm>
            <a:off x="4654429" y="3067367"/>
            <a:ext cx="2883143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no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 Regular"/>
                <a:cs typeface="Lato Regular"/>
              </a:rPr>
              <a:t>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70244D-FE4C-C9C8-B112-EDA99B25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04C-5AC9-904B-A758-C8BBD0F376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8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70244D-FE4C-C9C8-B112-EDA99B25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04C-5AC9-904B-A758-C8BBD0F3769B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EF48E8-D555-7ADF-B2AF-FE4A49F6BF66}"/>
              </a:ext>
            </a:extLst>
          </p:cNvPr>
          <p:cNvGrpSpPr/>
          <p:nvPr/>
        </p:nvGrpSpPr>
        <p:grpSpPr>
          <a:xfrm>
            <a:off x="4654429" y="241509"/>
            <a:ext cx="2883143" cy="1039544"/>
            <a:chOff x="9311347" y="483017"/>
            <a:chExt cx="5766285" cy="207908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5FF883-EF88-5E68-0EC4-DF2203170CED}"/>
                </a:ext>
              </a:extLst>
            </p:cNvPr>
            <p:cNvSpPr txBox="1"/>
            <p:nvPr/>
          </p:nvSpPr>
          <p:spPr>
            <a:xfrm>
              <a:off x="9311347" y="483017"/>
              <a:ext cx="5766285" cy="1446533"/>
            </a:xfrm>
            <a:prstGeom prst="rect">
              <a:avLst/>
            </a:prstGeom>
            <a:noFill/>
          </p:spPr>
          <p:txBody>
            <a:bodyPr wrap="none" lIns="45711" tIns="22856" rIns="45711" bIns="22856" rtlCol="0">
              <a:no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Data Overview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24B3B9-493D-1EEF-B789-BBED8E3A71CE}"/>
                </a:ext>
              </a:extLst>
            </p:cNvPr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>
              <a:noAutofit/>
            </a:bodyPr>
            <a:lstStyle/>
            <a:p>
              <a:pPr algn="ctr"/>
              <a:endParaRPr lang="en-US" sz="90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4C219673-3F9F-00BF-917B-49F99491C43B}"/>
                </a:ext>
              </a:extLst>
            </p:cNvPr>
            <p:cNvSpPr txBox="1">
              <a:spLocks/>
            </p:cNvSpPr>
            <p:nvPr/>
          </p:nvSpPr>
          <p:spPr>
            <a:xfrm>
              <a:off x="9457311" y="1634834"/>
              <a:ext cx="5463039" cy="733602"/>
            </a:xfrm>
            <a:prstGeom prst="rect">
              <a:avLst/>
            </a:prstGeom>
          </p:spPr>
          <p:txBody>
            <a:bodyPr vert="horz" wrap="none" lIns="108745" tIns="54373" rIns="108745" bIns="54373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50">
                  <a:latin typeface="Lato Light"/>
                  <a:cs typeface="Lato Light"/>
                </a:rPr>
                <a:t>Population health is estimated based on 4 community-level categories</a:t>
              </a:r>
              <a:endParaRPr lang="en-US" sz="155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14" name="Subtitle 2">
            <a:extLst>
              <a:ext uri="{FF2B5EF4-FFF2-40B4-BE49-F238E27FC236}">
                <a16:creationId xmlns:a16="http://schemas.microsoft.com/office/drawing/2014/main" id="{B9289487-A958-D375-7056-6318B49ECB5C}"/>
              </a:ext>
            </a:extLst>
          </p:cNvPr>
          <p:cNvSpPr txBox="1">
            <a:spLocks/>
          </p:cNvSpPr>
          <p:nvPr/>
        </p:nvSpPr>
        <p:spPr>
          <a:xfrm>
            <a:off x="363048" y="1519168"/>
            <a:ext cx="2731520" cy="366801"/>
          </a:xfrm>
          <a:prstGeom prst="rect">
            <a:avLst/>
          </a:prstGeom>
        </p:spPr>
        <p:txBody>
          <a:bodyPr vert="horz" wrap="none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50" b="1" dirty="0">
                <a:latin typeface="Lato Light"/>
                <a:cs typeface="Lato Light"/>
              </a:rPr>
              <a:t>Data Landscape</a:t>
            </a:r>
            <a:endParaRPr lang="en-US" sz="1550" b="1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29CF29-6E11-790C-8E99-F66E41C31F4B}"/>
              </a:ext>
            </a:extLst>
          </p:cNvPr>
          <p:cNvSpPr/>
          <p:nvPr/>
        </p:nvSpPr>
        <p:spPr>
          <a:xfrm>
            <a:off x="363047" y="1961272"/>
            <a:ext cx="6209874" cy="82663"/>
          </a:xfrm>
          <a:prstGeom prst="rect">
            <a:avLst/>
          </a:prstGeom>
          <a:solidFill>
            <a:srgbClr val="9DC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C845ED-E54B-33FC-0148-2007F6EAD4A0}"/>
              </a:ext>
            </a:extLst>
          </p:cNvPr>
          <p:cNvSpPr txBox="1"/>
          <p:nvPr/>
        </p:nvSpPr>
        <p:spPr>
          <a:xfrm>
            <a:off x="363047" y="2140770"/>
            <a:ext cx="6381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/>
                <a:cs typeface="Lato Light"/>
              </a:rPr>
              <a:t>PLACES is a CDC-led effort that provides model-based, population level community estimates of health measures to US counties. </a:t>
            </a:r>
          </a:p>
          <a:p>
            <a:endParaRPr lang="en-US" sz="1200" dirty="0">
              <a:solidFill>
                <a:schemeClr val="accent1"/>
              </a:solidFill>
              <a:latin typeface="Lato Light"/>
              <a:cs typeface="Lato Light"/>
            </a:endParaRPr>
          </a:p>
          <a:p>
            <a:r>
              <a:rPr lang="en-US" sz="1200" dirty="0">
                <a:latin typeface="Lato Light"/>
                <a:cs typeface="Lato Light"/>
              </a:rPr>
              <a:t>The app uses a subset of these estimates to predict the proportion of county residents that rate their health as fair/poor.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E5D10EB8-5974-20B4-58B7-C7987E4A7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52410"/>
              </p:ext>
            </p:extLst>
          </p:nvPr>
        </p:nvGraphicFramePr>
        <p:xfrm>
          <a:off x="559787" y="3342844"/>
          <a:ext cx="506956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854">
                  <a:extLst>
                    <a:ext uri="{9D8B030D-6E8A-4147-A177-3AD203B41FA5}">
                      <a16:colId xmlns:a16="http://schemas.microsoft.com/office/drawing/2014/main" val="2508000100"/>
                    </a:ext>
                  </a:extLst>
                </a:gridCol>
                <a:gridCol w="1689854">
                  <a:extLst>
                    <a:ext uri="{9D8B030D-6E8A-4147-A177-3AD203B41FA5}">
                      <a16:colId xmlns:a16="http://schemas.microsoft.com/office/drawing/2014/main" val="1517157098"/>
                    </a:ext>
                  </a:extLst>
                </a:gridCol>
                <a:gridCol w="1689854">
                  <a:extLst>
                    <a:ext uri="{9D8B030D-6E8A-4147-A177-3AD203B41FA5}">
                      <a16:colId xmlns:a16="http://schemas.microsoft.com/office/drawing/2014/main" val="3885856387"/>
                    </a:ext>
                  </a:extLst>
                </a:gridCol>
              </a:tblGrid>
              <a:tr h="253916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Arthritis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Coronary heart disease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High blood pressure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899622"/>
                  </a:ext>
                </a:extLst>
              </a:tr>
              <a:tr h="253916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Cancer (except skin)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Asthma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High cholesterol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380576"/>
                  </a:ext>
                </a:extLst>
              </a:tr>
              <a:tr h="253916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Chronic kidney disease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Depression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Obesity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31315"/>
                  </a:ext>
                </a:extLst>
              </a:tr>
              <a:tr h="253916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COPD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Diabetes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Stroke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748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87F4ED8-458A-CC72-357E-7B9D516709F4}"/>
              </a:ext>
            </a:extLst>
          </p:cNvPr>
          <p:cNvSpPr txBox="1"/>
          <p:nvPr/>
        </p:nvSpPr>
        <p:spPr>
          <a:xfrm>
            <a:off x="363047" y="4548422"/>
            <a:ext cx="6381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ato Light"/>
                <a:cs typeface="Lato Light"/>
              </a:rPr>
              <a:t>Risk Behaviors:</a:t>
            </a:r>
          </a:p>
        </p:txBody>
      </p:sp>
      <p:graphicFrame>
        <p:nvGraphicFramePr>
          <p:cNvPr id="21" name="Table 19">
            <a:extLst>
              <a:ext uri="{FF2B5EF4-FFF2-40B4-BE49-F238E27FC236}">
                <a16:creationId xmlns:a16="http://schemas.microsoft.com/office/drawing/2014/main" id="{09C5A26D-A5E1-D15D-3CA1-7FC1D6EB9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288228"/>
              </p:ext>
            </p:extLst>
          </p:nvPr>
        </p:nvGraphicFramePr>
        <p:xfrm>
          <a:off x="559787" y="4717078"/>
          <a:ext cx="337970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854">
                  <a:extLst>
                    <a:ext uri="{9D8B030D-6E8A-4147-A177-3AD203B41FA5}">
                      <a16:colId xmlns:a16="http://schemas.microsoft.com/office/drawing/2014/main" val="2508000100"/>
                    </a:ext>
                  </a:extLst>
                </a:gridCol>
                <a:gridCol w="1689854">
                  <a:extLst>
                    <a:ext uri="{9D8B030D-6E8A-4147-A177-3AD203B41FA5}">
                      <a16:colId xmlns:a16="http://schemas.microsoft.com/office/drawing/2014/main" val="1517157098"/>
                    </a:ext>
                  </a:extLst>
                </a:gridCol>
              </a:tblGrid>
              <a:tr h="253916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Binge drinking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Smoking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89962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0432E9B-FE0B-86FD-501D-357802BA9063}"/>
              </a:ext>
            </a:extLst>
          </p:cNvPr>
          <p:cNvSpPr txBox="1"/>
          <p:nvPr/>
        </p:nvSpPr>
        <p:spPr>
          <a:xfrm>
            <a:off x="364841" y="5077344"/>
            <a:ext cx="6381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ato Light"/>
                <a:cs typeface="Lato Light"/>
              </a:rPr>
              <a:t>Preventative Measures:</a:t>
            </a:r>
          </a:p>
        </p:txBody>
      </p:sp>
      <p:graphicFrame>
        <p:nvGraphicFramePr>
          <p:cNvPr id="24" name="Table 19">
            <a:extLst>
              <a:ext uri="{FF2B5EF4-FFF2-40B4-BE49-F238E27FC236}">
                <a16:creationId xmlns:a16="http://schemas.microsoft.com/office/drawing/2014/main" id="{F2C73B5E-DB12-DC96-C209-F23C27D75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49057"/>
              </p:ext>
            </p:extLst>
          </p:nvPr>
        </p:nvGraphicFramePr>
        <p:xfrm>
          <a:off x="559786" y="5264035"/>
          <a:ext cx="5921643" cy="549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881">
                  <a:extLst>
                    <a:ext uri="{9D8B030D-6E8A-4147-A177-3AD203B41FA5}">
                      <a16:colId xmlns:a16="http://schemas.microsoft.com/office/drawing/2014/main" val="2508000100"/>
                    </a:ext>
                  </a:extLst>
                </a:gridCol>
                <a:gridCol w="1973881">
                  <a:extLst>
                    <a:ext uri="{9D8B030D-6E8A-4147-A177-3AD203B41FA5}">
                      <a16:colId xmlns:a16="http://schemas.microsoft.com/office/drawing/2014/main" val="1517157098"/>
                    </a:ext>
                  </a:extLst>
                </a:gridCol>
                <a:gridCol w="1973881">
                  <a:extLst>
                    <a:ext uri="{9D8B030D-6E8A-4147-A177-3AD203B41FA5}">
                      <a16:colId xmlns:a16="http://schemas.microsoft.com/office/drawing/2014/main" val="3885856387"/>
                    </a:ext>
                  </a:extLst>
                </a:gridCol>
              </a:tblGrid>
              <a:tr h="274818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Cholesterol Screening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Health Insurance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Colorectal cancer screening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899622"/>
                  </a:ext>
                </a:extLst>
              </a:tr>
              <a:tr h="202151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Taking BP Medication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Annual Checkup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kern="1200" dirty="0">
                        <a:solidFill>
                          <a:schemeClr val="tx1"/>
                        </a:solidFill>
                        <a:latin typeface="Lato Light"/>
                        <a:ea typeface="+mn-ea"/>
                        <a:cs typeface="Lato Light"/>
                      </a:endParaRP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38057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B4149F8-C477-6355-BE9E-CBA704EF958B}"/>
              </a:ext>
            </a:extLst>
          </p:cNvPr>
          <p:cNvSpPr txBox="1"/>
          <p:nvPr/>
        </p:nvSpPr>
        <p:spPr>
          <a:xfrm>
            <a:off x="364835" y="5916439"/>
            <a:ext cx="6381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ato Light"/>
                <a:cs typeface="Lato Light"/>
              </a:rPr>
              <a:t>Demographics:</a:t>
            </a:r>
          </a:p>
        </p:txBody>
      </p:sp>
      <p:graphicFrame>
        <p:nvGraphicFramePr>
          <p:cNvPr id="26" name="Table 19">
            <a:extLst>
              <a:ext uri="{FF2B5EF4-FFF2-40B4-BE49-F238E27FC236}">
                <a16:creationId xmlns:a16="http://schemas.microsoft.com/office/drawing/2014/main" id="{A1FBBB1F-B695-CB59-9879-F729DFEBC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439332"/>
              </p:ext>
            </p:extLst>
          </p:nvPr>
        </p:nvGraphicFramePr>
        <p:xfrm>
          <a:off x="559787" y="6093176"/>
          <a:ext cx="337970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854">
                  <a:extLst>
                    <a:ext uri="{9D8B030D-6E8A-4147-A177-3AD203B41FA5}">
                      <a16:colId xmlns:a16="http://schemas.microsoft.com/office/drawing/2014/main" val="2508000100"/>
                    </a:ext>
                  </a:extLst>
                </a:gridCol>
                <a:gridCol w="1689854">
                  <a:extLst>
                    <a:ext uri="{9D8B030D-6E8A-4147-A177-3AD203B41FA5}">
                      <a16:colId xmlns:a16="http://schemas.microsoft.com/office/drawing/2014/main" val="1517157098"/>
                    </a:ext>
                  </a:extLst>
                </a:gridCol>
              </a:tblGrid>
              <a:tr h="253916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Population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Lato Light"/>
                          <a:ea typeface="+mn-ea"/>
                          <a:cs typeface="Lato Light"/>
                        </a:rPr>
                        <a:t>- US Region</a:t>
                      </a:r>
                    </a:p>
                  </a:txBody>
                  <a:tcPr marL="0" marR="0" marT="9144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899622"/>
                  </a:ext>
                </a:extLst>
              </a:tr>
            </a:tbl>
          </a:graphicData>
        </a:graphic>
      </p:graphicFrame>
      <p:sp>
        <p:nvSpPr>
          <p:cNvPr id="27" name="Subtitle 2">
            <a:extLst>
              <a:ext uri="{FF2B5EF4-FFF2-40B4-BE49-F238E27FC236}">
                <a16:creationId xmlns:a16="http://schemas.microsoft.com/office/drawing/2014/main" id="{B4CF2700-C46B-84D0-CD98-16F27EB23773}"/>
              </a:ext>
            </a:extLst>
          </p:cNvPr>
          <p:cNvSpPr txBox="1">
            <a:spLocks/>
          </p:cNvSpPr>
          <p:nvPr/>
        </p:nvSpPr>
        <p:spPr>
          <a:xfrm>
            <a:off x="7150296" y="1519168"/>
            <a:ext cx="2731520" cy="366801"/>
          </a:xfrm>
          <a:prstGeom prst="rect">
            <a:avLst/>
          </a:prstGeom>
        </p:spPr>
        <p:txBody>
          <a:bodyPr vert="horz" wrap="none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50" b="1" dirty="0">
                <a:latin typeface="Lato Light"/>
                <a:cs typeface="Lato Light"/>
              </a:rPr>
              <a:t>Relational Database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395A93-D7F0-7B4D-4180-E5FBFCCC2CB1}"/>
              </a:ext>
            </a:extLst>
          </p:cNvPr>
          <p:cNvSpPr/>
          <p:nvPr/>
        </p:nvSpPr>
        <p:spPr>
          <a:xfrm>
            <a:off x="7150295" y="1961272"/>
            <a:ext cx="3931920" cy="82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8A5977-46D4-A9AA-63EF-4D0C3CF5AE70}"/>
              </a:ext>
            </a:extLst>
          </p:cNvPr>
          <p:cNvSpPr txBox="1"/>
          <p:nvPr/>
        </p:nvSpPr>
        <p:spPr>
          <a:xfrm>
            <a:off x="7150295" y="2140770"/>
            <a:ext cx="4026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/>
                <a:cs typeface="Lato Light"/>
              </a:rPr>
              <a:t>RDS captures data at 4 points in the overarching pipeline:</a:t>
            </a:r>
          </a:p>
          <a:p>
            <a:endParaRPr lang="en-US" sz="1200" dirty="0">
              <a:latin typeface="Lato Light"/>
              <a:cs typeface="Lato Ligh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Lato Light"/>
                <a:cs typeface="Lato Light"/>
              </a:rPr>
              <a:t>Measurement definitions are captured following database initialization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Lato Light"/>
              <a:cs typeface="Lato Ligh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Lato Light"/>
                <a:cs typeface="Lato Light"/>
              </a:rPr>
              <a:t>Min and max values of scaled parameters, such as population during featurization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Lato Light"/>
              <a:cs typeface="Lato Ligh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Lato Light"/>
                <a:cs typeface="Lato Light"/>
              </a:rPr>
              <a:t>Model coefficients during training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latin typeface="Lato Light"/>
              <a:cs typeface="Lato Ligh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Lato Light"/>
                <a:cs typeface="Lato Light"/>
              </a:rPr>
              <a:t>User input entered in the live app</a:t>
            </a:r>
          </a:p>
          <a:p>
            <a:endParaRPr lang="en-US" sz="12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EA24F-4C3D-30F9-4BC5-433A3F66153F}"/>
              </a:ext>
            </a:extLst>
          </p:cNvPr>
          <p:cNvSpPr txBox="1"/>
          <p:nvPr/>
        </p:nvSpPr>
        <p:spPr>
          <a:xfrm>
            <a:off x="363047" y="3189481"/>
            <a:ext cx="6381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ato Light"/>
                <a:cs typeface="Lato Light"/>
              </a:rPr>
              <a:t>Health Outcomes:</a:t>
            </a:r>
          </a:p>
        </p:txBody>
      </p:sp>
    </p:spTree>
    <p:extLst>
      <p:ext uri="{BB962C8B-B14F-4D97-AF65-F5344CB8AC3E}">
        <p14:creationId xmlns:p14="http://schemas.microsoft.com/office/powerpoint/2010/main" val="111381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70244D-FE4C-C9C8-B112-EDA99B25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04C-5AC9-904B-A758-C8BBD0F3769B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017CDB-CEC8-DC2E-9130-403490F29C2B}"/>
              </a:ext>
            </a:extLst>
          </p:cNvPr>
          <p:cNvSpPr txBox="1"/>
          <p:nvPr/>
        </p:nvSpPr>
        <p:spPr>
          <a:xfrm>
            <a:off x="1537328" y="962245"/>
            <a:ext cx="2883143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no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 Regular"/>
                <a:cs typeface="Lato Regular"/>
              </a:rPr>
              <a:t>Model Overview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D2BA4C-56F7-A887-8166-81D9B716FDB7}"/>
              </a:ext>
            </a:extLst>
          </p:cNvPr>
          <p:cNvGrpSpPr/>
          <p:nvPr/>
        </p:nvGrpSpPr>
        <p:grpSpPr>
          <a:xfrm>
            <a:off x="6769208" y="2145267"/>
            <a:ext cx="1136948" cy="1153545"/>
            <a:chOff x="2285781" y="4847654"/>
            <a:chExt cx="952480" cy="9661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9CC4BA-C121-49B6-5121-4E9BB699A6B2}"/>
                </a:ext>
              </a:extLst>
            </p:cNvPr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33B531-71E9-61B4-A694-50222E499B38}"/>
                </a:ext>
              </a:extLst>
            </p:cNvPr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C4B574-A3D2-18ED-D4AC-194B63EDCC95}"/>
              </a:ext>
            </a:extLst>
          </p:cNvPr>
          <p:cNvCxnSpPr/>
          <p:nvPr/>
        </p:nvCxnSpPr>
        <p:spPr>
          <a:xfrm>
            <a:off x="6120783" y="2564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2A7C1C6-2E46-1525-E755-0CEFBA008FA7}"/>
              </a:ext>
            </a:extLst>
          </p:cNvPr>
          <p:cNvSpPr/>
          <p:nvPr/>
        </p:nvSpPr>
        <p:spPr>
          <a:xfrm>
            <a:off x="6064237" y="1267318"/>
            <a:ext cx="113093" cy="113122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703768-5514-60D1-04B8-27BFD991315A}"/>
              </a:ext>
            </a:extLst>
          </p:cNvPr>
          <p:cNvCxnSpPr>
            <a:cxnSpLocks/>
          </p:cNvCxnSpPr>
          <p:nvPr/>
        </p:nvCxnSpPr>
        <p:spPr>
          <a:xfrm>
            <a:off x="5539615" y="1342733"/>
            <a:ext cx="524623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43302F-3BDA-E712-C571-41BFAFB79483}"/>
              </a:ext>
            </a:extLst>
          </p:cNvPr>
          <p:cNvCxnSpPr/>
          <p:nvPr/>
        </p:nvCxnSpPr>
        <p:spPr>
          <a:xfrm>
            <a:off x="6120783" y="1389189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9FF0B1A-3166-D47D-62D9-159CC739E092}"/>
              </a:ext>
            </a:extLst>
          </p:cNvPr>
          <p:cNvSpPr/>
          <p:nvPr/>
        </p:nvSpPr>
        <p:spPr>
          <a:xfrm>
            <a:off x="6064237" y="2653943"/>
            <a:ext cx="113093" cy="113122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39413D-C0A5-9F93-110E-916252CEC625}"/>
              </a:ext>
            </a:extLst>
          </p:cNvPr>
          <p:cNvCxnSpPr/>
          <p:nvPr/>
        </p:nvCxnSpPr>
        <p:spPr>
          <a:xfrm>
            <a:off x="6177329" y="2729358"/>
            <a:ext cx="524623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BBC999-6183-0C3D-C9F2-F2AEDC0F13AC}"/>
              </a:ext>
            </a:extLst>
          </p:cNvPr>
          <p:cNvGrpSpPr/>
          <p:nvPr/>
        </p:nvGrpSpPr>
        <p:grpSpPr>
          <a:xfrm>
            <a:off x="6772041" y="4928303"/>
            <a:ext cx="1136948" cy="1153545"/>
            <a:chOff x="2285781" y="4847654"/>
            <a:chExt cx="952480" cy="96613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6CF2765-FFAE-3A4D-F17A-C3998259D4D0}"/>
                </a:ext>
              </a:extLst>
            </p:cNvPr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rgbClr val="9DC3E7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86E0EE4-EFD9-615F-D4E4-5D57C90C0C0E}"/>
                </a:ext>
              </a:extLst>
            </p:cNvPr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505CA5-922A-E09C-2AC8-5B1E6BDCA8EB}"/>
              </a:ext>
            </a:extLst>
          </p:cNvPr>
          <p:cNvGrpSpPr/>
          <p:nvPr/>
        </p:nvGrpSpPr>
        <p:grpSpPr>
          <a:xfrm>
            <a:off x="4348556" y="3525003"/>
            <a:ext cx="1136948" cy="1153545"/>
            <a:chOff x="2285781" y="4847654"/>
            <a:chExt cx="952480" cy="96613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E554E8C-0C90-B65F-D3DC-AD0E1D7B2683}"/>
                </a:ext>
              </a:extLst>
            </p:cNvPr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rgbClr val="A9D18E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6A15644-635D-7C15-DB90-DB1E815F1E13}"/>
                </a:ext>
              </a:extLst>
            </p:cNvPr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39302F-E647-DBE5-B4CF-6A458947F5CC}"/>
              </a:ext>
            </a:extLst>
          </p:cNvPr>
          <p:cNvCxnSpPr/>
          <p:nvPr/>
        </p:nvCxnSpPr>
        <p:spPr>
          <a:xfrm>
            <a:off x="6123616" y="2785600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7BFE2C3-8ED6-FB3E-33E4-A8507B686881}"/>
              </a:ext>
            </a:extLst>
          </p:cNvPr>
          <p:cNvSpPr/>
          <p:nvPr/>
        </p:nvSpPr>
        <p:spPr>
          <a:xfrm>
            <a:off x="6067070" y="4050354"/>
            <a:ext cx="113093" cy="113122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5748AD-0748-663F-0C75-ACD7F6DB1429}"/>
              </a:ext>
            </a:extLst>
          </p:cNvPr>
          <p:cNvCxnSpPr/>
          <p:nvPr/>
        </p:nvCxnSpPr>
        <p:spPr>
          <a:xfrm>
            <a:off x="5542448" y="4125769"/>
            <a:ext cx="524623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8A6A48-D43B-7789-C668-7BB14F487FCE}"/>
              </a:ext>
            </a:extLst>
          </p:cNvPr>
          <p:cNvCxnSpPr/>
          <p:nvPr/>
        </p:nvCxnSpPr>
        <p:spPr>
          <a:xfrm>
            <a:off x="6123616" y="4172225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A0E2552-141C-A435-A3DB-3CA4B4F437CA}"/>
              </a:ext>
            </a:extLst>
          </p:cNvPr>
          <p:cNvSpPr/>
          <p:nvPr/>
        </p:nvSpPr>
        <p:spPr>
          <a:xfrm>
            <a:off x="6067070" y="5436979"/>
            <a:ext cx="113093" cy="113122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BEE4941-8EAB-1136-09DF-53F18EEBAE4B}"/>
              </a:ext>
            </a:extLst>
          </p:cNvPr>
          <p:cNvCxnSpPr/>
          <p:nvPr/>
        </p:nvCxnSpPr>
        <p:spPr>
          <a:xfrm>
            <a:off x="6180163" y="5512394"/>
            <a:ext cx="524623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06712C-09BD-61D3-EF2E-5B2205030147}"/>
              </a:ext>
            </a:extLst>
          </p:cNvPr>
          <p:cNvCxnSpPr/>
          <p:nvPr/>
        </p:nvCxnSpPr>
        <p:spPr>
          <a:xfrm>
            <a:off x="6120783" y="5579592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24">
            <a:extLst>
              <a:ext uri="{FF2B5EF4-FFF2-40B4-BE49-F238E27FC236}">
                <a16:creationId xmlns:a16="http://schemas.microsoft.com/office/drawing/2014/main" id="{E94D8723-5472-E734-1401-CD031ECAC8CF}"/>
              </a:ext>
            </a:extLst>
          </p:cNvPr>
          <p:cNvSpPr>
            <a:spLocks/>
          </p:cNvSpPr>
          <p:nvPr/>
        </p:nvSpPr>
        <p:spPr bwMode="auto">
          <a:xfrm>
            <a:off x="4635793" y="3886679"/>
            <a:ext cx="576722" cy="434009"/>
          </a:xfrm>
          <a:custGeom>
            <a:avLst/>
            <a:gdLst>
              <a:gd name="T0" fmla="*/ 10799 w 21598"/>
              <a:gd name="T1" fmla="*/ 10800 h 21600"/>
              <a:gd name="T2" fmla="*/ 10799 w 21598"/>
              <a:gd name="T3" fmla="*/ 10800 h 21600"/>
              <a:gd name="T4" fmla="*/ 10799 w 21598"/>
              <a:gd name="T5" fmla="*/ 10800 h 21600"/>
              <a:gd name="T6" fmla="*/ 10799 w 21598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8" h="21600">
                <a:moveTo>
                  <a:pt x="21333" y="9359"/>
                </a:moveTo>
                <a:cubicBezTo>
                  <a:pt x="21511" y="9815"/>
                  <a:pt x="21599" y="10303"/>
                  <a:pt x="21597" y="10814"/>
                </a:cubicBezTo>
                <a:cubicBezTo>
                  <a:pt x="21592" y="11336"/>
                  <a:pt x="21504" y="11810"/>
                  <a:pt x="21333" y="12240"/>
                </a:cubicBezTo>
                <a:cubicBezTo>
                  <a:pt x="20706" y="13728"/>
                  <a:pt x="20002" y="15055"/>
                  <a:pt x="19216" y="16223"/>
                </a:cubicBezTo>
                <a:cubicBezTo>
                  <a:pt x="18433" y="17388"/>
                  <a:pt x="17594" y="18369"/>
                  <a:pt x="16701" y="19163"/>
                </a:cubicBezTo>
                <a:cubicBezTo>
                  <a:pt x="15805" y="19953"/>
                  <a:pt x="14863" y="20560"/>
                  <a:pt x="13869" y="20975"/>
                </a:cubicBezTo>
                <a:cubicBezTo>
                  <a:pt x="12878" y="21390"/>
                  <a:pt x="11855" y="21599"/>
                  <a:pt x="10801" y="21599"/>
                </a:cubicBezTo>
                <a:cubicBezTo>
                  <a:pt x="9763" y="21599"/>
                  <a:pt x="8748" y="21390"/>
                  <a:pt x="7754" y="20975"/>
                </a:cubicBezTo>
                <a:cubicBezTo>
                  <a:pt x="6763" y="20560"/>
                  <a:pt x="5814" y="19950"/>
                  <a:pt x="4908" y="19145"/>
                </a:cubicBezTo>
                <a:cubicBezTo>
                  <a:pt x="4003" y="18340"/>
                  <a:pt x="3156" y="17355"/>
                  <a:pt x="2373" y="16190"/>
                </a:cubicBezTo>
                <a:cubicBezTo>
                  <a:pt x="1588" y="15022"/>
                  <a:pt x="895" y="13706"/>
                  <a:pt x="293" y="12240"/>
                </a:cubicBezTo>
                <a:cubicBezTo>
                  <a:pt x="97" y="11806"/>
                  <a:pt x="0" y="11332"/>
                  <a:pt x="0" y="10814"/>
                </a:cubicBezTo>
                <a:cubicBezTo>
                  <a:pt x="0" y="10300"/>
                  <a:pt x="97" y="9815"/>
                  <a:pt x="293" y="9359"/>
                </a:cubicBezTo>
                <a:cubicBezTo>
                  <a:pt x="902" y="7889"/>
                  <a:pt x="1597" y="6577"/>
                  <a:pt x="2378" y="5416"/>
                </a:cubicBezTo>
                <a:cubicBezTo>
                  <a:pt x="3159" y="4255"/>
                  <a:pt x="4003" y="3270"/>
                  <a:pt x="4908" y="2462"/>
                </a:cubicBezTo>
                <a:cubicBezTo>
                  <a:pt x="5814" y="1653"/>
                  <a:pt x="6761" y="1039"/>
                  <a:pt x="7749" y="624"/>
                </a:cubicBezTo>
                <a:cubicBezTo>
                  <a:pt x="8738" y="205"/>
                  <a:pt x="9753" y="0"/>
                  <a:pt x="10801" y="0"/>
                </a:cubicBezTo>
                <a:cubicBezTo>
                  <a:pt x="11855" y="0"/>
                  <a:pt x="12878" y="205"/>
                  <a:pt x="13869" y="624"/>
                </a:cubicBezTo>
                <a:cubicBezTo>
                  <a:pt x="14863" y="1039"/>
                  <a:pt x="15805" y="1646"/>
                  <a:pt x="16701" y="2443"/>
                </a:cubicBezTo>
                <a:cubicBezTo>
                  <a:pt x="17594" y="3244"/>
                  <a:pt x="18433" y="4222"/>
                  <a:pt x="19216" y="5383"/>
                </a:cubicBezTo>
                <a:cubicBezTo>
                  <a:pt x="20002" y="6544"/>
                  <a:pt x="20706" y="7863"/>
                  <a:pt x="21333" y="9359"/>
                </a:cubicBezTo>
                <a:moveTo>
                  <a:pt x="10801" y="18906"/>
                </a:moveTo>
                <a:cubicBezTo>
                  <a:pt x="11731" y="18906"/>
                  <a:pt x="12624" y="18715"/>
                  <a:pt x="13478" y="18325"/>
                </a:cubicBezTo>
                <a:cubicBezTo>
                  <a:pt x="14332" y="17939"/>
                  <a:pt x="15142" y="17399"/>
                  <a:pt x="15908" y="16708"/>
                </a:cubicBezTo>
                <a:cubicBezTo>
                  <a:pt x="16674" y="16014"/>
                  <a:pt x="17383" y="15165"/>
                  <a:pt x="18039" y="14155"/>
                </a:cubicBezTo>
                <a:cubicBezTo>
                  <a:pt x="18697" y="13148"/>
                  <a:pt x="19282" y="12027"/>
                  <a:pt x="19798" y="10796"/>
                </a:cubicBezTo>
                <a:cubicBezTo>
                  <a:pt x="19172" y="9282"/>
                  <a:pt x="18440" y="7955"/>
                  <a:pt x="17601" y="6812"/>
                </a:cubicBezTo>
                <a:cubicBezTo>
                  <a:pt x="16762" y="5670"/>
                  <a:pt x="15839" y="4751"/>
                  <a:pt x="14831" y="4060"/>
                </a:cubicBezTo>
                <a:cubicBezTo>
                  <a:pt x="15230" y="4751"/>
                  <a:pt x="15538" y="5534"/>
                  <a:pt x="15761" y="6401"/>
                </a:cubicBezTo>
                <a:cubicBezTo>
                  <a:pt x="15984" y="7264"/>
                  <a:pt x="16096" y="8205"/>
                  <a:pt x="16096" y="9216"/>
                </a:cubicBezTo>
                <a:cubicBezTo>
                  <a:pt x="16096" y="10340"/>
                  <a:pt x="15957" y="11387"/>
                  <a:pt x="15680" y="12361"/>
                </a:cubicBezTo>
                <a:cubicBezTo>
                  <a:pt x="15404" y="13339"/>
                  <a:pt x="15017" y="14195"/>
                  <a:pt x="14520" y="14941"/>
                </a:cubicBezTo>
                <a:cubicBezTo>
                  <a:pt x="14023" y="15683"/>
                  <a:pt x="13448" y="16271"/>
                  <a:pt x="12793" y="16690"/>
                </a:cubicBezTo>
                <a:cubicBezTo>
                  <a:pt x="12137" y="17113"/>
                  <a:pt x="11437" y="17326"/>
                  <a:pt x="10696" y="17326"/>
                </a:cubicBezTo>
                <a:cubicBezTo>
                  <a:pt x="9944" y="17326"/>
                  <a:pt x="9247" y="17113"/>
                  <a:pt x="8598" y="16690"/>
                </a:cubicBezTo>
                <a:cubicBezTo>
                  <a:pt x="7950" y="16271"/>
                  <a:pt x="7380" y="15683"/>
                  <a:pt x="6883" y="14941"/>
                </a:cubicBezTo>
                <a:cubicBezTo>
                  <a:pt x="6386" y="14195"/>
                  <a:pt x="6000" y="13339"/>
                  <a:pt x="5723" y="12361"/>
                </a:cubicBezTo>
                <a:cubicBezTo>
                  <a:pt x="5444" y="11387"/>
                  <a:pt x="5307" y="10340"/>
                  <a:pt x="5307" y="9216"/>
                </a:cubicBezTo>
                <a:cubicBezTo>
                  <a:pt x="5307" y="8301"/>
                  <a:pt x="5405" y="7426"/>
                  <a:pt x="5606" y="6603"/>
                </a:cubicBezTo>
                <a:cubicBezTo>
                  <a:pt x="5804" y="5776"/>
                  <a:pt x="6071" y="5023"/>
                  <a:pt x="6408" y="4339"/>
                </a:cubicBezTo>
                <a:cubicBezTo>
                  <a:pt x="5496" y="5034"/>
                  <a:pt x="4644" y="5927"/>
                  <a:pt x="3861" y="7026"/>
                </a:cubicBezTo>
                <a:cubicBezTo>
                  <a:pt x="3075" y="8121"/>
                  <a:pt x="2390" y="9381"/>
                  <a:pt x="1803" y="10796"/>
                </a:cubicBezTo>
                <a:cubicBezTo>
                  <a:pt x="2319" y="12016"/>
                  <a:pt x="2902" y="13133"/>
                  <a:pt x="3555" y="14147"/>
                </a:cubicBezTo>
                <a:cubicBezTo>
                  <a:pt x="4208" y="15165"/>
                  <a:pt x="4918" y="16014"/>
                  <a:pt x="5689" y="16708"/>
                </a:cubicBezTo>
                <a:cubicBezTo>
                  <a:pt x="6457" y="17399"/>
                  <a:pt x="7270" y="17940"/>
                  <a:pt x="8124" y="18325"/>
                </a:cubicBezTo>
                <a:cubicBezTo>
                  <a:pt x="8980" y="18719"/>
                  <a:pt x="9871" y="18906"/>
                  <a:pt x="10801" y="18906"/>
                </a:cubicBezTo>
                <a:moveTo>
                  <a:pt x="10695" y="3953"/>
                </a:moveTo>
                <a:cubicBezTo>
                  <a:pt x="10218" y="3953"/>
                  <a:pt x="9763" y="4089"/>
                  <a:pt x="9330" y="4365"/>
                </a:cubicBezTo>
                <a:cubicBezTo>
                  <a:pt x="8897" y="4644"/>
                  <a:pt x="8525" y="5015"/>
                  <a:pt x="8217" y="5486"/>
                </a:cubicBezTo>
                <a:cubicBezTo>
                  <a:pt x="7908" y="5953"/>
                  <a:pt x="7661" y="6511"/>
                  <a:pt x="7475" y="7165"/>
                </a:cubicBezTo>
                <a:cubicBezTo>
                  <a:pt x="7287" y="7816"/>
                  <a:pt x="7191" y="8495"/>
                  <a:pt x="7191" y="9216"/>
                </a:cubicBezTo>
                <a:cubicBezTo>
                  <a:pt x="7191" y="9484"/>
                  <a:pt x="7257" y="9715"/>
                  <a:pt x="7385" y="9918"/>
                </a:cubicBezTo>
                <a:cubicBezTo>
                  <a:pt x="7514" y="10120"/>
                  <a:pt x="7678" y="10215"/>
                  <a:pt x="7872" y="10215"/>
                </a:cubicBezTo>
                <a:cubicBezTo>
                  <a:pt x="8067" y="10215"/>
                  <a:pt x="8226" y="10116"/>
                  <a:pt x="8351" y="9910"/>
                </a:cubicBezTo>
                <a:cubicBezTo>
                  <a:pt x="8478" y="9701"/>
                  <a:pt x="8540" y="9473"/>
                  <a:pt x="8540" y="9216"/>
                </a:cubicBezTo>
                <a:cubicBezTo>
                  <a:pt x="8540" y="8301"/>
                  <a:pt x="8750" y="7533"/>
                  <a:pt x="9166" y="6912"/>
                </a:cubicBezTo>
                <a:cubicBezTo>
                  <a:pt x="9585" y="6287"/>
                  <a:pt x="10094" y="5978"/>
                  <a:pt x="10695" y="5978"/>
                </a:cubicBezTo>
                <a:cubicBezTo>
                  <a:pt x="10891" y="5978"/>
                  <a:pt x="11053" y="5872"/>
                  <a:pt x="11182" y="5670"/>
                </a:cubicBezTo>
                <a:cubicBezTo>
                  <a:pt x="11310" y="5464"/>
                  <a:pt x="11376" y="5229"/>
                  <a:pt x="11376" y="4957"/>
                </a:cubicBezTo>
                <a:cubicBezTo>
                  <a:pt x="11376" y="4663"/>
                  <a:pt x="11310" y="4424"/>
                  <a:pt x="11182" y="4233"/>
                </a:cubicBezTo>
                <a:cubicBezTo>
                  <a:pt x="11053" y="4045"/>
                  <a:pt x="10891" y="3953"/>
                  <a:pt x="10695" y="39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defTabSz="457098">
              <a:defRPr/>
            </a:pPr>
            <a:endParaRPr lang="es-ES" sz="29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7" name="AutoShape 123">
            <a:extLst>
              <a:ext uri="{FF2B5EF4-FFF2-40B4-BE49-F238E27FC236}">
                <a16:creationId xmlns:a16="http://schemas.microsoft.com/office/drawing/2014/main" id="{362616C6-4717-6D9D-C149-EF28E64A6491}"/>
              </a:ext>
            </a:extLst>
          </p:cNvPr>
          <p:cNvSpPr>
            <a:spLocks/>
          </p:cNvSpPr>
          <p:nvPr/>
        </p:nvSpPr>
        <p:spPr bwMode="auto">
          <a:xfrm>
            <a:off x="7133538" y="5295390"/>
            <a:ext cx="420803" cy="43400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defTabSz="457098">
              <a:defRPr/>
            </a:pPr>
            <a:endParaRPr lang="es-ES" sz="29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0F399423-B5E9-0827-A645-98F925252D37}"/>
              </a:ext>
            </a:extLst>
          </p:cNvPr>
          <p:cNvSpPr txBox="1">
            <a:spLocks/>
          </p:cNvSpPr>
          <p:nvPr/>
        </p:nvSpPr>
        <p:spPr>
          <a:xfrm>
            <a:off x="7973413" y="1984973"/>
            <a:ext cx="2731520" cy="366801"/>
          </a:xfrm>
          <a:prstGeom prst="rect">
            <a:avLst/>
          </a:prstGeom>
        </p:spPr>
        <p:txBody>
          <a:bodyPr vert="horz" wrap="none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50" b="1" dirty="0">
                <a:solidFill>
                  <a:srgbClr val="44546A"/>
                </a:solidFill>
                <a:latin typeface="Lato Light"/>
                <a:cs typeface="Lato Light"/>
              </a:rPr>
              <a:t>Algorithm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388099-8B91-E108-A356-C33AA8D114DB}"/>
              </a:ext>
            </a:extLst>
          </p:cNvPr>
          <p:cNvSpPr txBox="1"/>
          <p:nvPr/>
        </p:nvSpPr>
        <p:spPr>
          <a:xfrm>
            <a:off x="7973412" y="2373494"/>
            <a:ext cx="38756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/>
                <a:cs typeface="Lato Light"/>
              </a:rPr>
              <a:t>The proportion of county residents </a:t>
            </a:r>
          </a:p>
          <a:p>
            <a:r>
              <a:rPr lang="en-US" sz="1200" dirty="0">
                <a:latin typeface="Lato Light"/>
                <a:cs typeface="Lato Light"/>
              </a:rPr>
              <a:t>with fair/poor was treated as a response.</a:t>
            </a:r>
          </a:p>
          <a:p>
            <a:endParaRPr lang="en-US" sz="1200" dirty="0">
              <a:latin typeface="Lato Light"/>
              <a:cs typeface="Lato Light"/>
            </a:endParaRPr>
          </a:p>
          <a:p>
            <a:r>
              <a:rPr lang="en-US" sz="1200" dirty="0">
                <a:latin typeface="Lato Light"/>
                <a:cs typeface="Lato Light"/>
              </a:rPr>
              <a:t>To enable linear regression on a proportion, </a:t>
            </a:r>
          </a:p>
          <a:p>
            <a:r>
              <a:rPr lang="en-US" sz="1200" dirty="0">
                <a:latin typeface="Lato Light"/>
                <a:cs typeface="Lato Light"/>
              </a:rPr>
              <a:t>the target response was transformed into a log-odds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B53C1E6D-DD9C-A5F0-8061-5BBF03F5FEAE}"/>
              </a:ext>
            </a:extLst>
          </p:cNvPr>
          <p:cNvSpPr txBox="1">
            <a:spLocks/>
          </p:cNvSpPr>
          <p:nvPr/>
        </p:nvSpPr>
        <p:spPr>
          <a:xfrm>
            <a:off x="1468515" y="3446632"/>
            <a:ext cx="2731520" cy="366801"/>
          </a:xfrm>
          <a:prstGeom prst="rect">
            <a:avLst/>
          </a:prstGeom>
        </p:spPr>
        <p:txBody>
          <a:bodyPr vert="horz" wrap="none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50" b="1" dirty="0">
                <a:solidFill>
                  <a:srgbClr val="44546A"/>
                </a:solidFill>
                <a:latin typeface="Lato Light"/>
                <a:cs typeface="Lato Light"/>
              </a:rPr>
              <a:t>Algorithm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19AC21-0AEE-57EB-8B46-13F862DEC729}"/>
              </a:ext>
            </a:extLst>
          </p:cNvPr>
          <p:cNvSpPr txBox="1"/>
          <p:nvPr/>
        </p:nvSpPr>
        <p:spPr>
          <a:xfrm>
            <a:off x="957943" y="3835153"/>
            <a:ext cx="3242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Lato Light"/>
                <a:cs typeface="Lato Light"/>
              </a:rPr>
              <a:t>Model success was based on prediction root mean squared error (RMSE). The model resulted with a RMSE of 0.014, which is superior to the original threshold of 0.025 set.   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E04B5F37-FF04-8902-8CAE-B0A6EBA0DA2F}"/>
              </a:ext>
            </a:extLst>
          </p:cNvPr>
          <p:cNvSpPr txBox="1">
            <a:spLocks/>
          </p:cNvSpPr>
          <p:nvPr/>
        </p:nvSpPr>
        <p:spPr>
          <a:xfrm>
            <a:off x="7972810" y="4746484"/>
            <a:ext cx="2731520" cy="366801"/>
          </a:xfrm>
          <a:prstGeom prst="rect">
            <a:avLst/>
          </a:prstGeom>
        </p:spPr>
        <p:txBody>
          <a:bodyPr vert="horz" wrap="none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50" b="1" dirty="0">
                <a:solidFill>
                  <a:srgbClr val="44546A"/>
                </a:solidFill>
                <a:latin typeface="Lato Light"/>
                <a:cs typeface="Lato Light"/>
              </a:rPr>
              <a:t>Model Predictions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5525D5-AEF7-8C99-766A-B2FC7F22F318}"/>
              </a:ext>
            </a:extLst>
          </p:cNvPr>
          <p:cNvSpPr txBox="1"/>
          <p:nvPr/>
        </p:nvSpPr>
        <p:spPr>
          <a:xfrm>
            <a:off x="7972809" y="5135005"/>
            <a:ext cx="3875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/>
                <a:cs typeface="Lato Light"/>
              </a:rPr>
              <a:t>The model serves online predictions based on user input in the online application. </a:t>
            </a:r>
          </a:p>
        </p:txBody>
      </p:sp>
    </p:spTree>
    <p:extLst>
      <p:ext uri="{BB962C8B-B14F-4D97-AF65-F5344CB8AC3E}">
        <p14:creationId xmlns:p14="http://schemas.microsoft.com/office/powerpoint/2010/main" val="78844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EF2590-1CC6-BBF1-EFE6-63824D2A2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986" y="0"/>
            <a:ext cx="6982014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11A32E8-76F7-214F-F6AB-A52763C2539B}"/>
              </a:ext>
            </a:extLst>
          </p:cNvPr>
          <p:cNvGrpSpPr/>
          <p:nvPr/>
        </p:nvGrpSpPr>
        <p:grpSpPr>
          <a:xfrm>
            <a:off x="1660717" y="241509"/>
            <a:ext cx="2883143" cy="1039544"/>
            <a:chOff x="9311347" y="483017"/>
            <a:chExt cx="5766285" cy="20790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9BA0DD-E730-E0BA-4641-90CF87E8FD95}"/>
                </a:ext>
              </a:extLst>
            </p:cNvPr>
            <p:cNvSpPr txBox="1"/>
            <p:nvPr/>
          </p:nvSpPr>
          <p:spPr>
            <a:xfrm>
              <a:off x="9311347" y="483017"/>
              <a:ext cx="5766285" cy="1446533"/>
            </a:xfrm>
            <a:prstGeom prst="rect">
              <a:avLst/>
            </a:prstGeom>
            <a:noFill/>
          </p:spPr>
          <p:txBody>
            <a:bodyPr wrap="none" lIns="45711" tIns="22856" rIns="45711" bIns="22856" rtlCol="0">
              <a:no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Model Performance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C82B2C-836E-C345-C218-58FD28E14D8B}"/>
                </a:ext>
              </a:extLst>
            </p:cNvPr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>
              <a:noAutofit/>
            </a:bodyPr>
            <a:lstStyle/>
            <a:p>
              <a:pPr algn="ctr"/>
              <a:endParaRPr lang="en-US" sz="90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6D1C32B-4B4B-786D-EC37-4909EDF3CA9F}"/>
              </a:ext>
            </a:extLst>
          </p:cNvPr>
          <p:cNvSpPr txBox="1"/>
          <p:nvPr/>
        </p:nvSpPr>
        <p:spPr>
          <a:xfrm>
            <a:off x="887167" y="2136338"/>
            <a:ext cx="36566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/>
                <a:cs typeface="Lato Light"/>
              </a:rPr>
              <a:t>There were some measures with significant multi-collinearity that were removed. </a:t>
            </a:r>
          </a:p>
          <a:p>
            <a:endParaRPr lang="en-US" dirty="0">
              <a:latin typeface="Lato Light"/>
              <a:cs typeface="Lato Light"/>
            </a:endParaRPr>
          </a:p>
          <a:p>
            <a:r>
              <a:rPr lang="en-US" dirty="0">
                <a:latin typeface="Lato Light"/>
                <a:cs typeface="Lato Light"/>
              </a:rPr>
              <a:t>Other correlation remained, e.g., diabetes and obesity. However, </a:t>
            </a:r>
          </a:p>
          <a:p>
            <a:r>
              <a:rPr lang="en-US" dirty="0">
                <a:latin typeface="Lato Light"/>
                <a:cs typeface="Lato Light"/>
              </a:rPr>
              <a:t>despite this innate multi-collinearity, the simple linear model performed very well. </a:t>
            </a:r>
          </a:p>
        </p:txBody>
      </p:sp>
    </p:spTree>
    <p:extLst>
      <p:ext uri="{BB962C8B-B14F-4D97-AF65-F5344CB8AC3E}">
        <p14:creationId xmlns:p14="http://schemas.microsoft.com/office/powerpoint/2010/main" val="215757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30B425-7332-3F96-E75F-B52CC55F1462}"/>
              </a:ext>
            </a:extLst>
          </p:cNvPr>
          <p:cNvSpPr txBox="1"/>
          <p:nvPr/>
        </p:nvSpPr>
        <p:spPr>
          <a:xfrm>
            <a:off x="4654429" y="241509"/>
            <a:ext cx="2883143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no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 Regular"/>
                <a:cs typeface="Lato Regular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46A29-8AD7-8B7F-7FB4-4F7DDCDA7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1" r="2461"/>
          <a:stretch/>
        </p:blipFill>
        <p:spPr>
          <a:xfrm>
            <a:off x="5204732" y="1728111"/>
            <a:ext cx="1782536" cy="1782536"/>
          </a:xfrm>
          <a:prstGeom prst="ellipse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AAE89D0-545E-0D96-CC00-75C87BD14A63}"/>
              </a:ext>
            </a:extLst>
          </p:cNvPr>
          <p:cNvSpPr txBox="1">
            <a:spLocks/>
          </p:cNvSpPr>
          <p:nvPr/>
        </p:nvSpPr>
        <p:spPr>
          <a:xfrm>
            <a:off x="5172907" y="3564277"/>
            <a:ext cx="1846185" cy="366801"/>
          </a:xfrm>
          <a:prstGeom prst="rect">
            <a:avLst/>
          </a:prstGeom>
        </p:spPr>
        <p:txBody>
          <a:bodyPr vert="horz" wrap="none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b="1" dirty="0">
                <a:solidFill>
                  <a:srgbClr val="44546A"/>
                </a:solidFill>
                <a:latin typeface="Lato Light"/>
                <a:cs typeface="Lato Light"/>
              </a:rPr>
              <a:t>Jason Summer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2273DC-0652-4D82-D06C-816162F5A815}"/>
              </a:ext>
            </a:extLst>
          </p:cNvPr>
          <p:cNvCxnSpPr/>
          <p:nvPr/>
        </p:nvCxnSpPr>
        <p:spPr>
          <a:xfrm>
            <a:off x="5572544" y="3988055"/>
            <a:ext cx="1046909" cy="0"/>
          </a:xfrm>
          <a:prstGeom prst="line">
            <a:avLst/>
          </a:prstGeom>
          <a:ln w="6350">
            <a:solidFill>
              <a:schemeClr val="accent1"/>
            </a:solidFill>
            <a:prstDash val="lg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0F3C9A38-6C49-93E5-2019-715E43FAEA59}"/>
              </a:ext>
            </a:extLst>
          </p:cNvPr>
          <p:cNvSpPr txBox="1">
            <a:spLocks/>
          </p:cNvSpPr>
          <p:nvPr/>
        </p:nvSpPr>
        <p:spPr>
          <a:xfrm>
            <a:off x="5204732" y="4159589"/>
            <a:ext cx="1846185" cy="366801"/>
          </a:xfrm>
          <a:prstGeom prst="rect">
            <a:avLst/>
          </a:prstGeom>
        </p:spPr>
        <p:txBody>
          <a:bodyPr vert="horz" wrap="none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50" b="1" dirty="0">
                <a:solidFill>
                  <a:srgbClr val="44546A"/>
                </a:solidFill>
                <a:latin typeface="Lato Light"/>
                <a:cs typeface="Lato Light"/>
              </a:rPr>
              <a:t>JasonSummer2022@u.northwestern.edu</a:t>
            </a:r>
          </a:p>
        </p:txBody>
      </p:sp>
    </p:spTree>
    <p:extLst>
      <p:ext uri="{BB962C8B-B14F-4D97-AF65-F5344CB8AC3E}">
        <p14:creationId xmlns:p14="http://schemas.microsoft.com/office/powerpoint/2010/main" val="125711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382</Words>
  <Application>Microsoft Macintosh PowerPoint</Application>
  <PresentationFormat>Widescreen</PresentationFormat>
  <Paragraphs>79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Gill Sans</vt:lpstr>
      <vt:lpstr>Lato</vt:lpstr>
      <vt:lpstr>Lato Light</vt:lpstr>
      <vt:lpstr>Lato Regular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Andrew Summer</dc:creator>
  <cp:lastModifiedBy>Jason Andrew Summer</cp:lastModifiedBy>
  <cp:revision>11</cp:revision>
  <dcterms:created xsi:type="dcterms:W3CDTF">2022-05-31T21:45:59Z</dcterms:created>
  <dcterms:modified xsi:type="dcterms:W3CDTF">2022-06-01T01:20:15Z</dcterms:modified>
</cp:coreProperties>
</file>