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prstGeom prst="rect">
            <a:avLst/>
          </a:prstGeom>
        </p:spPr>
        <p:txBody>
          <a:bodyPr/>
          <a:lstStyle/>
          <a:p>
            <a:pPr/>
            <a:r>
              <a:t>Day 2: Blocks, Classes, Inheritance</a:t>
            </a:r>
          </a:p>
        </p:txBody>
      </p:sp>
      <p:pic>
        <p:nvPicPr>
          <p:cNvPr id="120"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Instance Methods vs. Class Methods</a:t>
            </a:r>
          </a:p>
        </p:txBody>
      </p:sp>
      <p:pic>
        <p:nvPicPr>
          <p:cNvPr id="151"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Exercise</a:t>
            </a:r>
          </a:p>
        </p:txBody>
      </p:sp>
      <p:sp>
        <p:nvSpPr>
          <p:cNvPr id="154" name="Shape 154"/>
          <p:cNvSpPr/>
          <p:nvPr>
            <p:ph type="body" idx="1"/>
          </p:nvPr>
        </p:nvSpPr>
        <p:spPr>
          <a:prstGeom prst="rect">
            <a:avLst/>
          </a:prstGeom>
        </p:spPr>
        <p:txBody>
          <a:bodyPr/>
          <a:lstStyle/>
          <a:p>
            <a:pPr/>
            <a:r>
              <a:t>On your existing </a:t>
            </a:r>
            <a:r>
              <a:rPr>
                <a:latin typeface="Courier New"/>
                <a:ea typeface="Courier New"/>
                <a:cs typeface="Courier New"/>
                <a:sym typeface="Courier New"/>
              </a:rPr>
              <a:t>President</a:t>
            </a:r>
            <a:r>
              <a:t> class, define a class method called </a:t>
            </a:r>
            <a:r>
              <a:rPr>
                <a:latin typeface="Courier New"/>
                <a:ea typeface="Courier New"/>
                <a:cs typeface="Courier New"/>
                <a:sym typeface="Courier New"/>
              </a:rPr>
              <a:t>list</a:t>
            </a:r>
            <a:r>
              <a:t> which iterates through an array of </a:t>
            </a:r>
            <a:r>
              <a:rPr>
                <a:latin typeface="Courier New"/>
                <a:ea typeface="Courier New"/>
                <a:cs typeface="Courier New"/>
                <a:sym typeface="Courier New"/>
              </a:rPr>
              <a:t>President</a:t>
            </a:r>
            <a:r>
              <a:t> objects, printing each </a:t>
            </a:r>
            <a:r>
              <a:rPr>
                <a:latin typeface="Courier New"/>
                <a:ea typeface="Courier New"/>
                <a:cs typeface="Courier New"/>
                <a:sym typeface="Courier New"/>
              </a:rPr>
              <a:t>President</a:t>
            </a:r>
            <a:r>
              <a:t>’s name. Instantiate at least two </a:t>
            </a:r>
            <a:r>
              <a:rPr>
                <a:latin typeface="Courier New"/>
                <a:ea typeface="Courier New"/>
                <a:cs typeface="Courier New"/>
                <a:sym typeface="Courier New"/>
              </a:rPr>
              <a:t>President</a:t>
            </a:r>
            <a:r>
              <a:t> objects and call the </a:t>
            </a:r>
            <a:r>
              <a:rPr>
                <a:latin typeface="Courier New"/>
                <a:ea typeface="Courier New"/>
                <a:cs typeface="Courier New"/>
                <a:sym typeface="Courier New"/>
              </a:rPr>
              <a:t>list</a:t>
            </a:r>
            <a:r>
              <a:t> method, passing your </a:t>
            </a:r>
            <a:r>
              <a:rPr>
                <a:latin typeface="Courier New"/>
                <a:ea typeface="Courier New"/>
                <a:cs typeface="Courier New"/>
                <a:sym typeface="Courier New"/>
              </a:rPr>
              <a:t>President</a:t>
            </a:r>
            <a:r>
              <a:t> objects as an array.</a:t>
            </a:r>
          </a:p>
        </p:txBody>
      </p:sp>
      <p:pic>
        <p:nvPicPr>
          <p:cNvPr id="155"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Instance Variables vs. Class Variables</a:t>
            </a:r>
          </a:p>
        </p:txBody>
      </p:sp>
      <p:pic>
        <p:nvPicPr>
          <p:cNvPr id="158"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a:r>
              <a:t>Exercise</a:t>
            </a:r>
          </a:p>
        </p:txBody>
      </p:sp>
      <p:sp>
        <p:nvSpPr>
          <p:cNvPr id="161" name="Shape 161"/>
          <p:cNvSpPr/>
          <p:nvPr>
            <p:ph type="body" idx="1"/>
          </p:nvPr>
        </p:nvSpPr>
        <p:spPr>
          <a:prstGeom prst="rect">
            <a:avLst/>
          </a:prstGeom>
        </p:spPr>
        <p:txBody>
          <a:bodyPr/>
          <a:lstStyle/>
          <a:p>
            <a:pPr marL="324485" indent="-324485" defTabSz="426466">
              <a:spcBef>
                <a:spcPts val="3000"/>
              </a:spcBef>
              <a:defRPr sz="2628"/>
            </a:pPr>
            <a:r>
              <a:t>Modify your President class to have a class variable </a:t>
            </a:r>
            <a:r>
              <a:rPr>
                <a:latin typeface="Courier New"/>
                <a:ea typeface="Courier New"/>
                <a:cs typeface="Courier New"/>
                <a:sym typeface="Courier New"/>
              </a:rPr>
              <a:t>@@salary_in_dollars</a:t>
            </a:r>
            <a:r>
              <a:t> equal to </a:t>
            </a:r>
            <a:r>
              <a:rPr>
                <a:latin typeface="Courier New"/>
                <a:ea typeface="Courier New"/>
                <a:cs typeface="Courier New"/>
                <a:sym typeface="Courier New"/>
              </a:rPr>
              <a:t>25000</a:t>
            </a:r>
            <a:r>
              <a:t>.</a:t>
            </a:r>
          </a:p>
          <a:p>
            <a:pPr marL="324485" indent="-324485" defTabSz="426466">
              <a:spcBef>
                <a:spcPts val="3000"/>
              </a:spcBef>
              <a:defRPr sz="2628"/>
            </a:pPr>
            <a:r>
              <a:t>Define a class method which returns the value of </a:t>
            </a:r>
            <a:r>
              <a:rPr>
                <a:latin typeface="Courier New"/>
                <a:ea typeface="Courier New"/>
                <a:cs typeface="Courier New"/>
                <a:sym typeface="Courier New"/>
              </a:rPr>
              <a:t>@@salary_in_dollars</a:t>
            </a:r>
            <a:r>
              <a:t> as well as an instance method which returns the value of </a:t>
            </a:r>
            <a:r>
              <a:rPr>
                <a:latin typeface="Courier New"/>
                <a:ea typeface="Courier New"/>
                <a:cs typeface="Courier New"/>
                <a:sym typeface="Courier New"/>
              </a:rPr>
              <a:t>@@salary_in_dollars</a:t>
            </a:r>
            <a:r>
              <a:t>.</a:t>
            </a:r>
          </a:p>
          <a:p>
            <a:pPr marL="324485" indent="-324485" defTabSz="426466">
              <a:spcBef>
                <a:spcPts val="3000"/>
              </a:spcBef>
              <a:defRPr sz="2628"/>
            </a:pPr>
            <a:r>
              <a:t>Define a class method which can set the value of </a:t>
            </a:r>
            <a:r>
              <a:rPr>
                <a:latin typeface="Courier New"/>
                <a:ea typeface="Courier New"/>
                <a:cs typeface="Courier New"/>
                <a:sym typeface="Courier New"/>
              </a:rPr>
              <a:t>@@salary_in_dollars</a:t>
            </a:r>
            <a:r>
              <a:t>.</a:t>
            </a:r>
          </a:p>
          <a:p>
            <a:pPr marL="324485" indent="-324485" defTabSz="426466">
              <a:spcBef>
                <a:spcPts val="3000"/>
              </a:spcBef>
              <a:defRPr sz="2628"/>
            </a:pPr>
            <a:r>
              <a:t>Write some code that will: 1) output the current presidential salary, 2) instantiate a </a:t>
            </a:r>
            <a:r>
              <a:rPr>
                <a:latin typeface="Courier New"/>
                <a:ea typeface="Courier New"/>
                <a:cs typeface="Courier New"/>
                <a:sym typeface="Courier New"/>
              </a:rPr>
              <a:t>President</a:t>
            </a:r>
            <a:r>
              <a:t> and output that particular </a:t>
            </a:r>
            <a:r>
              <a:rPr>
                <a:latin typeface="Courier New"/>
                <a:ea typeface="Courier New"/>
                <a:cs typeface="Courier New"/>
                <a:sym typeface="Courier New"/>
              </a:rPr>
              <a:t>President</a:t>
            </a:r>
            <a:r>
              <a:t>’s salary, 3) set the presidential salary to a new value, 4) output that new presidential salary, 5) instantiate another </a:t>
            </a:r>
            <a:r>
              <a:rPr>
                <a:latin typeface="Courier New"/>
                <a:ea typeface="Courier New"/>
                <a:cs typeface="Courier New"/>
                <a:sym typeface="Courier New"/>
              </a:rPr>
              <a:t>President</a:t>
            </a:r>
            <a:r>
              <a:t> and output that </a:t>
            </a:r>
            <a:r>
              <a:rPr>
                <a:latin typeface="Courier New"/>
                <a:ea typeface="Courier New"/>
                <a:cs typeface="Courier New"/>
                <a:sym typeface="Courier New"/>
              </a:rPr>
              <a:t>President</a:t>
            </a:r>
            <a:r>
              <a:t>’s salary.</a:t>
            </a:r>
          </a:p>
        </p:txBody>
      </p:sp>
      <p:pic>
        <p:nvPicPr>
          <p:cNvPr id="162"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Getters and Setters</a:t>
            </a:r>
          </a:p>
        </p:txBody>
      </p:sp>
      <p:pic>
        <p:nvPicPr>
          <p:cNvPr id="165"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Exercise</a:t>
            </a:r>
          </a:p>
        </p:txBody>
      </p:sp>
      <p:sp>
        <p:nvSpPr>
          <p:cNvPr id="168" name="Shape 168"/>
          <p:cNvSpPr/>
          <p:nvPr>
            <p:ph type="body" idx="1"/>
          </p:nvPr>
        </p:nvSpPr>
        <p:spPr>
          <a:prstGeom prst="rect">
            <a:avLst/>
          </a:prstGeom>
        </p:spPr>
        <p:txBody>
          <a:bodyPr/>
          <a:lstStyle/>
          <a:p>
            <a:pPr marL="400050" indent="-400050" defTabSz="525779">
              <a:spcBef>
                <a:spcPts val="3700"/>
              </a:spcBef>
              <a:defRPr sz="3239"/>
            </a:pPr>
            <a:r>
              <a:t>Define a </a:t>
            </a:r>
            <a:r>
              <a:rPr>
                <a:latin typeface="Courier New"/>
                <a:ea typeface="Courier New"/>
                <a:cs typeface="Courier New"/>
                <a:sym typeface="Courier New"/>
              </a:rPr>
              <a:t>State</a:t>
            </a:r>
            <a:r>
              <a:t> class which takes a </a:t>
            </a:r>
            <a:r>
              <a:rPr>
                <a:latin typeface="Courier New"/>
                <a:ea typeface="Courier New"/>
                <a:cs typeface="Courier New"/>
                <a:sym typeface="Courier New"/>
              </a:rPr>
              <a:t>name</a:t>
            </a:r>
            <a:r>
              <a:t> in its constructor and sets </a:t>
            </a:r>
            <a:r>
              <a:rPr>
                <a:latin typeface="Courier New"/>
                <a:ea typeface="Courier New"/>
                <a:cs typeface="Courier New"/>
                <a:sym typeface="Courier New"/>
              </a:rPr>
              <a:t>@name</a:t>
            </a:r>
            <a:r>
              <a:t> as an instance variable</a:t>
            </a:r>
          </a:p>
          <a:p>
            <a:pPr marL="400050" indent="-400050" defTabSz="525779">
              <a:spcBef>
                <a:spcPts val="3700"/>
              </a:spcBef>
              <a:defRPr sz="3239"/>
            </a:pPr>
            <a:r>
              <a:t>Instantiate a </a:t>
            </a:r>
            <a:r>
              <a:rPr>
                <a:latin typeface="Courier New"/>
                <a:ea typeface="Courier New"/>
                <a:cs typeface="Courier New"/>
                <a:sym typeface="Courier New"/>
              </a:rPr>
              <a:t>State</a:t>
            </a:r>
            <a:r>
              <a:t> object. Try to read and set </a:t>
            </a:r>
            <a:r>
              <a:rPr>
                <a:latin typeface="Courier New"/>
                <a:ea typeface="Courier New"/>
                <a:cs typeface="Courier New"/>
                <a:sym typeface="Courier New"/>
              </a:rPr>
              <a:t>name</a:t>
            </a:r>
            <a:r>
              <a:t> and observe that it doesn’t work.</a:t>
            </a:r>
          </a:p>
          <a:p>
            <a:pPr marL="400050" indent="-400050" defTabSz="525779">
              <a:spcBef>
                <a:spcPts val="3700"/>
              </a:spcBef>
              <a:defRPr sz="3239"/>
            </a:pPr>
            <a:r>
              <a:t>Add </a:t>
            </a:r>
            <a:r>
              <a:rPr>
                <a:latin typeface="Courier New"/>
                <a:ea typeface="Courier New"/>
                <a:cs typeface="Courier New"/>
                <a:sym typeface="Courier New"/>
              </a:rPr>
              <a:t>attr_reader :name</a:t>
            </a:r>
            <a:r>
              <a:t> and </a:t>
            </a:r>
            <a:r>
              <a:rPr>
                <a:latin typeface="Courier New"/>
                <a:ea typeface="Courier New"/>
                <a:cs typeface="Courier New"/>
                <a:sym typeface="Courier New"/>
              </a:rPr>
              <a:t>attr_writer :name</a:t>
            </a:r>
            <a:r>
              <a:t> to </a:t>
            </a:r>
            <a:r>
              <a:rPr>
                <a:latin typeface="Courier New"/>
                <a:ea typeface="Courier New"/>
                <a:cs typeface="Courier New"/>
                <a:sym typeface="Courier New"/>
              </a:rPr>
              <a:t>State</a:t>
            </a:r>
            <a:r>
              <a:t> and observe how you’re now able to set and read </a:t>
            </a:r>
            <a:r>
              <a:rPr>
                <a:latin typeface="Courier New"/>
                <a:ea typeface="Courier New"/>
                <a:cs typeface="Courier New"/>
                <a:sym typeface="Courier New"/>
              </a:rPr>
              <a:t>name</a:t>
            </a:r>
            <a:r>
              <a:t>.</a:t>
            </a:r>
          </a:p>
          <a:p>
            <a:pPr marL="400050" indent="-400050" defTabSz="525779">
              <a:spcBef>
                <a:spcPts val="3700"/>
              </a:spcBef>
              <a:defRPr sz="3239"/>
            </a:pPr>
            <a:r>
              <a:t>Replace the </a:t>
            </a:r>
            <a:r>
              <a:rPr>
                <a:latin typeface="Courier New"/>
                <a:ea typeface="Courier New"/>
                <a:cs typeface="Courier New"/>
                <a:sym typeface="Courier New"/>
              </a:rPr>
              <a:t>attr_reader</a:t>
            </a:r>
            <a:r>
              <a:t> and </a:t>
            </a:r>
            <a:r>
              <a:rPr>
                <a:latin typeface="Courier New"/>
                <a:ea typeface="Courier New"/>
                <a:cs typeface="Courier New"/>
                <a:sym typeface="Courier New"/>
              </a:rPr>
              <a:t>attr_writer</a:t>
            </a:r>
            <a:r>
              <a:t> with </a:t>
            </a:r>
            <a:r>
              <a:rPr>
                <a:latin typeface="Courier New"/>
                <a:ea typeface="Courier New"/>
                <a:cs typeface="Courier New"/>
                <a:sym typeface="Courier New"/>
              </a:rPr>
              <a:t>attr_accessor</a:t>
            </a:r>
          </a:p>
        </p:txBody>
      </p:sp>
      <p:pic>
        <p:nvPicPr>
          <p:cNvPr id="169"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a:r>
              <a:t>Class Inheritance</a:t>
            </a:r>
          </a:p>
        </p:txBody>
      </p:sp>
      <p:pic>
        <p:nvPicPr>
          <p:cNvPr id="172"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Exercise</a:t>
            </a:r>
          </a:p>
        </p:txBody>
      </p:sp>
      <p:sp>
        <p:nvSpPr>
          <p:cNvPr id="175" name="Shape 175"/>
          <p:cNvSpPr/>
          <p:nvPr>
            <p:ph type="body" idx="1"/>
          </p:nvPr>
        </p:nvSpPr>
        <p:spPr>
          <a:prstGeom prst="rect">
            <a:avLst/>
          </a:prstGeom>
        </p:spPr>
        <p:txBody>
          <a:bodyPr/>
          <a:lstStyle/>
          <a:p>
            <a:pPr/>
            <a:r>
              <a:t>Define a </a:t>
            </a:r>
            <a:r>
              <a:rPr>
                <a:latin typeface="Courier New"/>
                <a:ea typeface="Courier New"/>
                <a:cs typeface="Courier New"/>
                <a:sym typeface="Courier New"/>
              </a:rPr>
              <a:t>Person</a:t>
            </a:r>
            <a:r>
              <a:t> class with two instance methods, </a:t>
            </a:r>
            <a:r>
              <a:rPr>
                <a:latin typeface="Courier New"/>
                <a:ea typeface="Courier New"/>
                <a:cs typeface="Courier New"/>
                <a:sym typeface="Courier New"/>
              </a:rPr>
              <a:t>name</a:t>
            </a:r>
            <a:r>
              <a:t> and </a:t>
            </a:r>
            <a:r>
              <a:rPr>
                <a:latin typeface="Courier New"/>
                <a:ea typeface="Courier New"/>
                <a:cs typeface="Courier New"/>
                <a:sym typeface="Courier New"/>
              </a:rPr>
              <a:t>description</a:t>
            </a:r>
            <a:r>
              <a:t>, which both output the person’s name.</a:t>
            </a:r>
          </a:p>
          <a:p>
            <a:pPr/>
            <a:r>
              <a:t>Define a </a:t>
            </a:r>
            <a:r>
              <a:rPr>
                <a:latin typeface="Courier New"/>
                <a:ea typeface="Courier New"/>
                <a:cs typeface="Courier New"/>
                <a:sym typeface="Courier New"/>
              </a:rPr>
              <a:t>President</a:t>
            </a:r>
            <a:r>
              <a:t> class which inherits from </a:t>
            </a:r>
            <a:r>
              <a:rPr>
                <a:latin typeface="Courier New"/>
                <a:ea typeface="Courier New"/>
                <a:cs typeface="Courier New"/>
                <a:sym typeface="Courier New"/>
              </a:rPr>
              <a:t>Person</a:t>
            </a:r>
            <a:r>
              <a:t> and overrides the </a:t>
            </a:r>
            <a:r>
              <a:rPr>
                <a:latin typeface="Courier New"/>
                <a:ea typeface="Courier New"/>
                <a:cs typeface="Courier New"/>
                <a:sym typeface="Courier New"/>
              </a:rPr>
              <a:t>description</a:t>
            </a:r>
            <a:r>
              <a:t> method. Instead of only outputting the president’s name, this version of description will output the president’s name as well as which number president this president was.</a:t>
            </a:r>
          </a:p>
        </p:txBody>
      </p:sp>
      <p:pic>
        <p:nvPicPr>
          <p:cNvPr id="176"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Module Inheritance</a:t>
            </a:r>
          </a:p>
        </p:txBody>
      </p:sp>
      <p:pic>
        <p:nvPicPr>
          <p:cNvPr id="179"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Exercise</a:t>
            </a:r>
          </a:p>
        </p:txBody>
      </p:sp>
      <p:sp>
        <p:nvSpPr>
          <p:cNvPr id="182" name="Shape 182"/>
          <p:cNvSpPr/>
          <p:nvPr>
            <p:ph type="body" idx="1"/>
          </p:nvPr>
        </p:nvSpPr>
        <p:spPr>
          <a:prstGeom prst="rect">
            <a:avLst/>
          </a:prstGeom>
        </p:spPr>
        <p:txBody>
          <a:bodyPr/>
          <a:lstStyle/>
          <a:p>
            <a:pPr/>
            <a:r>
              <a:t>Define a module called </a:t>
            </a:r>
            <a:r>
              <a:rPr>
                <a:latin typeface="Courier New"/>
                <a:ea typeface="Courier New"/>
                <a:cs typeface="Courier New"/>
                <a:sym typeface="Courier New"/>
              </a:rPr>
              <a:t>SillyString</a:t>
            </a:r>
            <a:r>
              <a:t> having a method called </a:t>
            </a:r>
            <a:r>
              <a:rPr>
                <a:latin typeface="Courier New"/>
                <a:ea typeface="Courier New"/>
                <a:cs typeface="Courier New"/>
                <a:sym typeface="Courier New"/>
              </a:rPr>
              <a:t>silly</a:t>
            </a:r>
            <a:r>
              <a:t> which returns a silly version of a string</a:t>
            </a:r>
          </a:p>
          <a:p>
            <a:pPr/>
            <a:r>
              <a:t>Define a </a:t>
            </a:r>
            <a:r>
              <a:rPr>
                <a:latin typeface="Courier New"/>
                <a:ea typeface="Courier New"/>
                <a:cs typeface="Courier New"/>
                <a:sym typeface="Courier New"/>
              </a:rPr>
              <a:t>President</a:t>
            </a:r>
            <a:r>
              <a:t> class which includes </a:t>
            </a:r>
            <a:r>
              <a:rPr>
                <a:latin typeface="Courier New"/>
                <a:ea typeface="Courier New"/>
                <a:cs typeface="Courier New"/>
                <a:sym typeface="Courier New"/>
              </a:rPr>
              <a:t>SillyString</a:t>
            </a:r>
            <a:r>
              <a:t>. Write some code that outputs the president’s name in a silly way.</a:t>
            </a:r>
          </a:p>
        </p:txBody>
      </p:sp>
      <p:pic>
        <p:nvPicPr>
          <p:cNvPr id="183"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Day 2 Overview</a:t>
            </a:r>
          </a:p>
        </p:txBody>
      </p:sp>
      <p:sp>
        <p:nvSpPr>
          <p:cNvPr id="123" name="Shape 123"/>
          <p:cNvSpPr/>
          <p:nvPr>
            <p:ph type="body" idx="1"/>
          </p:nvPr>
        </p:nvSpPr>
        <p:spPr>
          <a:prstGeom prst="rect">
            <a:avLst/>
          </a:prstGeom>
        </p:spPr>
        <p:txBody>
          <a:bodyPr/>
          <a:lstStyle/>
          <a:p>
            <a:pPr/>
            <a:r>
              <a:t>Blocks</a:t>
            </a:r>
          </a:p>
          <a:p>
            <a:pPr/>
            <a:r>
              <a:t>Classes</a:t>
            </a:r>
          </a:p>
          <a:p>
            <a:pPr/>
            <a:r>
              <a:t>Inheritance</a:t>
            </a:r>
          </a:p>
        </p:txBody>
      </p:sp>
      <p:pic>
        <p:nvPicPr>
          <p:cNvPr id="124"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p>
            <a:pPr/>
            <a:r>
              <a:t>Blocks</a:t>
            </a:r>
          </a:p>
        </p:txBody>
      </p:sp>
      <p:pic>
        <p:nvPicPr>
          <p:cNvPr id="127"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lvl1pPr defTabSz="543305">
              <a:defRPr sz="7440"/>
            </a:lvl1pPr>
          </a:lstStyle>
          <a:p>
            <a:pPr/>
            <a:r>
              <a:t>Standard Ruby Methods that Take Blocks</a:t>
            </a:r>
          </a:p>
        </p:txBody>
      </p:sp>
      <p:pic>
        <p:nvPicPr>
          <p:cNvPr id="130"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a:r>
              <a:t>Exercise</a:t>
            </a:r>
          </a:p>
        </p:txBody>
      </p:sp>
      <p:sp>
        <p:nvSpPr>
          <p:cNvPr id="133" name="Shape 133"/>
          <p:cNvSpPr/>
          <p:nvPr>
            <p:ph type="body" idx="1"/>
          </p:nvPr>
        </p:nvSpPr>
        <p:spPr>
          <a:prstGeom prst="rect">
            <a:avLst/>
          </a:prstGeom>
        </p:spPr>
        <p:txBody>
          <a:bodyPr/>
          <a:lstStyle/>
          <a:p>
            <a:pPr/>
            <a:r>
              <a:t>Define an array of strings. Use </a:t>
            </a:r>
            <a:r>
              <a:rPr>
                <a:latin typeface="Courier New"/>
                <a:ea typeface="Courier New"/>
                <a:cs typeface="Courier New"/>
                <a:sym typeface="Courier New"/>
              </a:rPr>
              <a:t>map</a:t>
            </a:r>
            <a:r>
              <a:t>, </a:t>
            </a:r>
            <a:r>
              <a:rPr>
                <a:latin typeface="Courier New"/>
                <a:ea typeface="Courier New"/>
                <a:cs typeface="Courier New"/>
                <a:sym typeface="Courier New"/>
              </a:rPr>
              <a:t>upcase</a:t>
            </a:r>
            <a:r>
              <a:t> and </a:t>
            </a:r>
            <a:r>
              <a:rPr>
                <a:latin typeface="Courier New"/>
                <a:ea typeface="Courier New"/>
                <a:cs typeface="Courier New"/>
                <a:sym typeface="Courier New"/>
              </a:rPr>
              <a:t>downcase</a:t>
            </a:r>
            <a:r>
              <a:t> to create two new versions of the array, one where all the strings are converted to uppercase and another where all the strings are converted to lowercase. Try both the pipe syntax and the </a:t>
            </a:r>
            <a:r>
              <a:rPr>
                <a:latin typeface="Courier New"/>
                <a:ea typeface="Courier New"/>
                <a:cs typeface="Courier New"/>
                <a:sym typeface="Courier New"/>
              </a:rPr>
              <a:t>&amp;:</a:t>
            </a:r>
            <a:r>
              <a:t> syntax.</a:t>
            </a:r>
          </a:p>
        </p:txBody>
      </p:sp>
      <p:pic>
        <p:nvPicPr>
          <p:cNvPr id="134"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Custom Block Usage</a:t>
            </a:r>
          </a:p>
        </p:txBody>
      </p:sp>
      <p:pic>
        <p:nvPicPr>
          <p:cNvPr id="137"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Exercise</a:t>
            </a:r>
          </a:p>
        </p:txBody>
      </p:sp>
      <p:sp>
        <p:nvSpPr>
          <p:cNvPr id="140" name="Shape 140"/>
          <p:cNvSpPr/>
          <p:nvPr>
            <p:ph type="body" idx="1"/>
          </p:nvPr>
        </p:nvSpPr>
        <p:spPr>
          <a:prstGeom prst="rect">
            <a:avLst/>
          </a:prstGeom>
        </p:spPr>
        <p:txBody>
          <a:bodyPr/>
          <a:lstStyle/>
          <a:p>
            <a:pPr/>
            <a:r>
              <a:t>Define a method that includes a </a:t>
            </a:r>
            <a:r>
              <a:rPr>
                <a:latin typeface="Courier New"/>
                <a:ea typeface="Courier New"/>
                <a:cs typeface="Courier New"/>
                <a:sym typeface="Courier New"/>
              </a:rPr>
              <a:t>yield</a:t>
            </a:r>
            <a:r>
              <a:t>. Call that method with a block that outputs a value. The block should take no arguments.</a:t>
            </a:r>
          </a:p>
          <a:p>
            <a:pPr/>
            <a:r>
              <a:t>Do the same thing again, except with a block that takes at least one argument.</a:t>
            </a:r>
          </a:p>
        </p:txBody>
      </p:sp>
      <p:pic>
        <p:nvPicPr>
          <p:cNvPr id="141"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Classes</a:t>
            </a:r>
          </a:p>
        </p:txBody>
      </p:sp>
      <p:pic>
        <p:nvPicPr>
          <p:cNvPr id="144"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Exercise</a:t>
            </a:r>
          </a:p>
        </p:txBody>
      </p:sp>
      <p:sp>
        <p:nvSpPr>
          <p:cNvPr id="147" name="Shape 147"/>
          <p:cNvSpPr/>
          <p:nvPr>
            <p:ph type="body" idx="1"/>
          </p:nvPr>
        </p:nvSpPr>
        <p:spPr>
          <a:prstGeom prst="rect">
            <a:avLst/>
          </a:prstGeom>
        </p:spPr>
        <p:txBody>
          <a:bodyPr/>
          <a:lstStyle/>
          <a:p>
            <a:pPr/>
            <a:r>
              <a:t>Define a class called </a:t>
            </a:r>
            <a:r>
              <a:rPr>
                <a:latin typeface="Courier New"/>
                <a:ea typeface="Courier New"/>
                <a:cs typeface="Courier New"/>
                <a:sym typeface="Courier New"/>
              </a:rPr>
              <a:t>President</a:t>
            </a:r>
            <a:r>
              <a:t> which takes a first name and last name as arguments. Define an instance method called </a:t>
            </a:r>
            <a:r>
              <a:rPr>
                <a:latin typeface="Courier New"/>
                <a:ea typeface="Courier New"/>
                <a:cs typeface="Courier New"/>
                <a:sym typeface="Courier New"/>
              </a:rPr>
              <a:t>name</a:t>
            </a:r>
            <a:r>
              <a:t> which returns the concatenated first and last name. Instantiate a </a:t>
            </a:r>
            <a:r>
              <a:rPr>
                <a:latin typeface="Courier New"/>
                <a:ea typeface="Courier New"/>
                <a:cs typeface="Courier New"/>
                <a:sym typeface="Courier New"/>
              </a:rPr>
              <a:t>President</a:t>
            </a:r>
            <a:r>
              <a:t> object and output the </a:t>
            </a:r>
            <a:r>
              <a:rPr>
                <a:latin typeface="Courier New"/>
                <a:ea typeface="Courier New"/>
                <a:cs typeface="Courier New"/>
                <a:sym typeface="Courier New"/>
              </a:rPr>
              <a:t>President</a:t>
            </a:r>
            <a:r>
              <a:t>’s name.</a:t>
            </a:r>
          </a:p>
        </p:txBody>
      </p:sp>
      <p:pic>
        <p:nvPicPr>
          <p:cNvPr id="148" name="WA Logo - Small.gif"/>
          <p:cNvPicPr>
            <a:picLocks noChangeAspect="1"/>
          </p:cNvPicPr>
          <p:nvPr/>
        </p:nvPicPr>
        <p:blipFill>
          <a:blip r:embed="rId2">
            <a:extLst/>
          </a:blip>
          <a:stretch>
            <a:fillRect/>
          </a:stretch>
        </p:blipFill>
        <p:spPr>
          <a:xfrm>
            <a:off x="908050" y="812800"/>
            <a:ext cx="1270000" cy="1422400"/>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