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pen Sans" charset="1" panose="00000000000000000000"/>
      <p:regular r:id="rId16"/>
    </p:embeddedFon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  <p:embeddedFont>
      <p:font typeface="Open Sans Bold" charset="1" panose="00000000000000000000"/>
      <p:regular r:id="rId19"/>
    </p:embeddedFont>
    <p:embeddedFont>
      <p:font typeface="Canva Sans" charset="1" panose="020B0503030501040103"/>
      <p:regular r:id="rId20"/>
    </p:embeddedFont>
    <p:embeddedFont>
      <p:font typeface="Garamond Bold" charset="1" panose="020208040303070108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73429" y="486649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704283" y="1694557"/>
            <a:ext cx="5876304" cy="11627276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58351" t="0" r="-58351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7419098" y="4406610"/>
            <a:ext cx="4851690" cy="4851690"/>
          </a:xfrm>
          <a:custGeom>
            <a:avLst/>
            <a:gdLst/>
            <a:ahLst/>
            <a:cxnLst/>
            <a:rect r="r" b="b" t="t" l="l"/>
            <a:pathLst>
              <a:path h="4851690" w="4851690">
                <a:moveTo>
                  <a:pt x="0" y="0"/>
                </a:moveTo>
                <a:lnTo>
                  <a:pt x="4851690" y="0"/>
                </a:lnTo>
                <a:lnTo>
                  <a:pt x="4851690" y="4851690"/>
                </a:lnTo>
                <a:lnTo>
                  <a:pt x="0" y="48516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995932" y="4406610"/>
            <a:ext cx="4851690" cy="4851690"/>
          </a:xfrm>
          <a:custGeom>
            <a:avLst/>
            <a:gdLst/>
            <a:ahLst/>
            <a:cxnLst/>
            <a:rect r="r" b="b" t="t" l="l"/>
            <a:pathLst>
              <a:path h="4851690" w="4851690">
                <a:moveTo>
                  <a:pt x="0" y="0"/>
                </a:moveTo>
                <a:lnTo>
                  <a:pt x="4851691" y="0"/>
                </a:lnTo>
                <a:lnTo>
                  <a:pt x="4851691" y="4851690"/>
                </a:lnTo>
                <a:lnTo>
                  <a:pt x="0" y="48516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1999"/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8394727" y="5309790"/>
            <a:ext cx="5139841" cy="2819922"/>
            <a:chOff x="0" y="0"/>
            <a:chExt cx="1052050" cy="57719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020955" y="5632808"/>
            <a:ext cx="1810448" cy="1810448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097891" y="5632808"/>
            <a:ext cx="1810448" cy="1810448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1039108" y="517674"/>
            <a:ext cx="15477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Photo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27286" y="1503807"/>
            <a:ext cx="8753247" cy="3418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Domain 3: Empowering Economic Through AI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056424" y="7360168"/>
            <a:ext cx="1739510" cy="295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  <a:spcBef>
                <a:spcPct val="0"/>
              </a:spcBef>
            </a:pPr>
            <a:r>
              <a:rPr lang="en-US" b="true" sz="1662">
                <a:solidFill>
                  <a:srgbClr val="335ACF"/>
                </a:solidFill>
                <a:latin typeface="Poppins Bold"/>
                <a:ea typeface="Poppins Bold"/>
                <a:cs typeface="Poppins Bold"/>
                <a:sym typeface="Poppins Bold"/>
              </a:rPr>
              <a:t>Data 01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133360" y="7360168"/>
            <a:ext cx="1739510" cy="295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6"/>
              </a:lnSpc>
              <a:spcBef>
                <a:spcPct val="0"/>
              </a:spcBef>
            </a:pPr>
            <a:r>
              <a:rPr lang="en-US" b="true" sz="1662">
                <a:solidFill>
                  <a:srgbClr val="335ACF"/>
                </a:solidFill>
                <a:latin typeface="Poppins Bold"/>
                <a:ea typeface="Poppins Bold"/>
                <a:cs typeface="Poppins Bold"/>
                <a:sym typeface="Poppins Bold"/>
              </a:rPr>
              <a:t>Data 02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927286" y="5243115"/>
            <a:ext cx="524029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Prototype Presentation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927286" y="7762654"/>
            <a:ext cx="2003612" cy="24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Explore Now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927286" y="6968908"/>
            <a:ext cx="3338044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AutoNum type="arabicPeriod" startAt="1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Ong Zheng He</a:t>
            </a:r>
          </a:p>
          <a:p>
            <a:pPr algn="l" marL="431801" indent="-215900" lvl="1">
              <a:lnSpc>
                <a:spcPts val="2800"/>
              </a:lnSpc>
              <a:buAutoNum type="arabicPeriod" startAt="1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Ho Hoong Khuan</a:t>
            </a:r>
          </a:p>
          <a:p>
            <a:pPr algn="l" marL="431801" indent="-215900" lvl="1">
              <a:lnSpc>
                <a:spcPts val="2800"/>
              </a:lnSpc>
              <a:buAutoNum type="arabicPeriod" startAt="1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Soong Tze Yeng</a:t>
            </a:r>
          </a:p>
          <a:p>
            <a:pPr algn="l" marL="431801" indent="-215900" lvl="1">
              <a:lnSpc>
                <a:spcPts val="2800"/>
              </a:lnSpc>
              <a:buAutoNum type="arabicPeriod" startAt="1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Jason Tang Kwong Wee</a:t>
            </a:r>
          </a:p>
          <a:p>
            <a:pPr algn="l" marL="431801" indent="-215900" lvl="1">
              <a:lnSpc>
                <a:spcPts val="2800"/>
              </a:lnSpc>
              <a:buAutoNum type="arabicPeriod" startAt="1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Lee Tong Hua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120973" y="6545689"/>
            <a:ext cx="194595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Group Members: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8802" y="7301218"/>
            <a:ext cx="20585603" cy="5264356"/>
            <a:chOff x="0" y="0"/>
            <a:chExt cx="4274726" cy="10931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093176"/>
            </a:xfrm>
            <a:custGeom>
              <a:avLst/>
              <a:gdLst/>
              <a:ahLst/>
              <a:cxnLst/>
              <a:rect r="r" b="b" t="t" l="l"/>
              <a:pathLst>
                <a:path h="1093176" w="4274726">
                  <a:moveTo>
                    <a:pt x="2137363" y="0"/>
                  </a:moveTo>
                  <a:cubicBezTo>
                    <a:pt x="956930" y="0"/>
                    <a:pt x="0" y="244716"/>
                    <a:pt x="0" y="546588"/>
                  </a:cubicBezTo>
                  <a:cubicBezTo>
                    <a:pt x="0" y="848460"/>
                    <a:pt x="956930" y="1093176"/>
                    <a:pt x="2137363" y="1093176"/>
                  </a:cubicBezTo>
                  <a:cubicBezTo>
                    <a:pt x="3317796" y="1093176"/>
                    <a:pt x="4274726" y="848460"/>
                    <a:pt x="4274726" y="546588"/>
                  </a:cubicBezTo>
                  <a:cubicBezTo>
                    <a:pt x="4274726" y="244716"/>
                    <a:pt x="3317796" y="0"/>
                    <a:pt x="2137363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400756" y="64385"/>
              <a:ext cx="3473215" cy="926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406341" y="4044667"/>
            <a:ext cx="3475318" cy="6876514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58351" t="0" r="-58351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0329460" y="5143500"/>
            <a:ext cx="2919979" cy="5777681"/>
            <a:chOff x="0" y="0"/>
            <a:chExt cx="2620010" cy="5184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58351" t="0" r="-58351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5038561" y="5143500"/>
            <a:ext cx="2919979" cy="5777681"/>
            <a:chOff x="0" y="0"/>
            <a:chExt cx="2620010" cy="51841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58351" t="0" r="-58351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2697923" y="6476535"/>
            <a:ext cx="2246277" cy="4444645"/>
            <a:chOff x="0" y="0"/>
            <a:chExt cx="2620010" cy="518414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58351" t="0" r="-58351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45" id="45"/>
          <p:cNvGrpSpPr>
            <a:grpSpLocks noChangeAspect="true"/>
          </p:cNvGrpSpPr>
          <p:nvPr/>
        </p:nvGrpSpPr>
        <p:grpSpPr>
          <a:xfrm rot="0">
            <a:off x="3343800" y="6476535"/>
            <a:ext cx="2246277" cy="4444645"/>
            <a:chOff x="0" y="0"/>
            <a:chExt cx="2620010" cy="518414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58351" t="0" r="-58351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55" id="55"/>
          <p:cNvSpPr txBox="true"/>
          <p:nvPr/>
        </p:nvSpPr>
        <p:spPr>
          <a:xfrm rot="0">
            <a:off x="3902954" y="1420400"/>
            <a:ext cx="10482091" cy="2137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83"/>
              </a:lnSpc>
              <a:spcBef>
                <a:spcPct val="0"/>
              </a:spcBef>
            </a:pPr>
            <a:r>
              <a:rPr lang="en-US" b="true" sz="11845">
                <a:solidFill>
                  <a:srgbClr val="335AC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69146" y="1335561"/>
            <a:ext cx="2961571" cy="5859977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814" t="0" r="-2814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7663215" y="1335561"/>
            <a:ext cx="2961571" cy="5859977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4305" t="0" r="-4305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3618205" y="1390237"/>
            <a:ext cx="2906306" cy="5750627"/>
            <a:chOff x="0" y="0"/>
            <a:chExt cx="2620010" cy="51841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3838" t="0" r="-3838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6043955" y="4924746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69146" y="7742049"/>
            <a:ext cx="3704784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trike="noStrike" u="none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Dashboard consist of important shortcuts such as orders, menu, campaign, insights, feedback and AI chatbot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214632" y="7213411"/>
            <a:ext cx="4607785" cy="281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trike="noStrike" u="none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Business insight page gives insights of sales trends and opportunities such as best selling item and average customer rating</a:t>
            </a: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trike="noStrike" u="none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Monitor and provide insightful graphs such as number of orders per month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84417" y="199153"/>
            <a:ext cx="3363397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3B553"/>
                </a:solidFill>
                <a:latin typeface="Garamond Bold"/>
                <a:ea typeface="Garamond Bold"/>
                <a:cs typeface="Garamond Bold"/>
                <a:sym typeface="Garamond Bold"/>
              </a:rPr>
              <a:t>UI interface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416493" y="7565836"/>
            <a:ext cx="3842807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trike="noStrike" u="none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orders page give merchants an overview of the customers orders details such as addresses, payment method and notes from the customers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429" y="486649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61812" y="2004485"/>
            <a:ext cx="3170533" cy="6356958"/>
          </a:xfrm>
          <a:custGeom>
            <a:avLst/>
            <a:gdLst/>
            <a:ahLst/>
            <a:cxnLst/>
            <a:rect r="r" b="b" t="t" l="l"/>
            <a:pathLst>
              <a:path h="6356958" w="3170533">
                <a:moveTo>
                  <a:pt x="0" y="0"/>
                </a:moveTo>
                <a:lnTo>
                  <a:pt x="3170533" y="0"/>
                </a:lnTo>
                <a:lnTo>
                  <a:pt x="317053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00994" y="1965021"/>
            <a:ext cx="3353295" cy="6356958"/>
          </a:xfrm>
          <a:custGeom>
            <a:avLst/>
            <a:gdLst/>
            <a:ahLst/>
            <a:cxnLst/>
            <a:rect r="r" b="b" t="t" l="l"/>
            <a:pathLst>
              <a:path h="6356958" w="3353295">
                <a:moveTo>
                  <a:pt x="0" y="0"/>
                </a:moveTo>
                <a:lnTo>
                  <a:pt x="3353295" y="0"/>
                </a:lnTo>
                <a:lnTo>
                  <a:pt x="3353295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14262" y="990600"/>
            <a:ext cx="13259476" cy="73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Promotions &amp; Campaigns: Active vs Ended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32345" y="4279641"/>
            <a:ext cx="3766121" cy="1759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Real-time performance tracking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Live sales &amp; redemption widgets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Weekly sales chart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54289" y="3398543"/>
            <a:ext cx="3684122" cy="3521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Displays completed campaigns with status (e.g. Fully Redeemed)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Highlights campaign details: poster, offer and period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Easy access to detailed insights via insights icon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Helps merchants quickly assess campaign success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07983" y="8362816"/>
            <a:ext cx="1078190" cy="422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Active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38547" y="8362816"/>
            <a:ext cx="1078190" cy="422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Ended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429" y="486649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20"/>
                </a:lnTo>
                <a:lnTo>
                  <a:pt x="0" y="26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011850" y="1965021"/>
            <a:ext cx="3242049" cy="6356958"/>
          </a:xfrm>
          <a:custGeom>
            <a:avLst/>
            <a:gdLst/>
            <a:ahLst/>
            <a:cxnLst/>
            <a:rect r="r" b="b" t="t" l="l"/>
            <a:pathLst>
              <a:path h="6356958" w="3242049">
                <a:moveTo>
                  <a:pt x="0" y="0"/>
                </a:moveTo>
                <a:lnTo>
                  <a:pt x="3242049" y="0"/>
                </a:lnTo>
                <a:lnTo>
                  <a:pt x="324204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11056" y="1965021"/>
            <a:ext cx="3265887" cy="6356958"/>
          </a:xfrm>
          <a:custGeom>
            <a:avLst/>
            <a:gdLst/>
            <a:ahLst/>
            <a:cxnLst/>
            <a:rect r="r" b="b" t="t" l="l"/>
            <a:pathLst>
              <a:path h="6356958" w="3265887">
                <a:moveTo>
                  <a:pt x="0" y="0"/>
                </a:moveTo>
                <a:lnTo>
                  <a:pt x="3265888" y="0"/>
                </a:lnTo>
                <a:lnTo>
                  <a:pt x="326588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24290" y="1965021"/>
            <a:ext cx="3321511" cy="6356958"/>
          </a:xfrm>
          <a:custGeom>
            <a:avLst/>
            <a:gdLst/>
            <a:ahLst/>
            <a:cxnLst/>
            <a:rect r="r" b="b" t="t" l="l"/>
            <a:pathLst>
              <a:path h="6356958" w="3321511">
                <a:moveTo>
                  <a:pt x="0" y="0"/>
                </a:moveTo>
                <a:lnTo>
                  <a:pt x="3321511" y="0"/>
                </a:lnTo>
                <a:lnTo>
                  <a:pt x="332151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39108" y="517674"/>
            <a:ext cx="15477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53899" y="990600"/>
            <a:ext cx="7780202" cy="73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Promotions &amp; Campaigns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8096" y="8285376"/>
            <a:ext cx="4069556" cy="140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Campaign overview with key performance widgets 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(e.g. Total Sales, Redemptions, Average Spend, Peak Time)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85496" y="8377142"/>
            <a:ext cx="2717009" cy="1054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 Insights appear on hover for each metric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09376" y="8274354"/>
            <a:ext cx="3151339" cy="1054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“Lauch Again” button with smart suggestions based on performance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537B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69342" y="1956687"/>
            <a:ext cx="4137502" cy="7522731"/>
          </a:xfrm>
          <a:custGeom>
            <a:avLst/>
            <a:gdLst/>
            <a:ahLst/>
            <a:cxnLst/>
            <a:rect r="r" b="b" t="t" l="l"/>
            <a:pathLst>
              <a:path h="7522731" w="4137502">
                <a:moveTo>
                  <a:pt x="0" y="0"/>
                </a:moveTo>
                <a:lnTo>
                  <a:pt x="4137501" y="0"/>
                </a:lnTo>
                <a:lnTo>
                  <a:pt x="4137501" y="7522731"/>
                </a:lnTo>
                <a:lnTo>
                  <a:pt x="0" y="7522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06843" y="1224963"/>
            <a:ext cx="3074313" cy="73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Feedback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07767" y="3052533"/>
            <a:ext cx="4746778" cy="528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 allow merchants to view and manage customer feedback and ratings.</a:t>
            </a:r>
          </a:p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 analyzes reviews to determine the overall sentiment (positive, neutral, negative), providing a clear overview of customer satisfaction.</a:t>
            </a:r>
          </a:p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Merchants are ranked based on ratings and sentiment, with higher rankings for better feedback, offering more visibility and a competitve edge.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73429" y="2135091"/>
            <a:ext cx="3040836" cy="6016817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44" r="0" b="-544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250703" y="2135091"/>
            <a:ext cx="3040836" cy="6016817"/>
            <a:chOff x="0" y="0"/>
            <a:chExt cx="2620010" cy="5184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93" r="0" b="-93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8880564" y="1278231"/>
            <a:ext cx="1042538" cy="47625"/>
            <a:chOff x="0" y="0"/>
            <a:chExt cx="274578" cy="125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8854758" y="448549"/>
            <a:ext cx="9030979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Actionable Recommendation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8177008" y="3520263"/>
            <a:ext cx="677751" cy="6777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8963055" y="4052139"/>
            <a:ext cx="3388579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Analyzing reason behind each merchant’s success based on customer reviews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267828" y="3696261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848505" y="4052139"/>
            <a:ext cx="3180678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Provide actionable insights to the merchants based on popularity score of the region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3065979" y="3468115"/>
            <a:ext cx="677751" cy="677751"/>
            <a:chOff x="0" y="0"/>
            <a:chExt cx="903667" cy="903667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35AC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121094" y="244189"/>
              <a:ext cx="661480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8854758" y="1531412"/>
            <a:ext cx="8698483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Leaderboard page can provide competitive insights on current market trends 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Fostering competition and motivation, allowing merchants to track their progress and compare themselves with others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144000" y="3510738"/>
            <a:ext cx="2586477" cy="322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7"/>
              </a:lnSpc>
            </a:pPr>
            <a:r>
              <a:rPr lang="en-US" sz="210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Average Reviews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023150" y="3484664"/>
            <a:ext cx="2586477" cy="322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7"/>
              </a:lnSpc>
            </a:pPr>
            <a:r>
              <a:rPr lang="en-US" sz="210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Cuisine Trends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687625" y="1752039"/>
            <a:ext cx="3403763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Food Menu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16117" y="3535363"/>
            <a:ext cx="4746778" cy="316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Allows the merchant to add or remove food items from the menu.</a:t>
            </a:r>
          </a:p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 keeps track of the inventory status and disable food items that are out of stock, reflecting on both merchant and customer application.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919019" y="1140366"/>
            <a:ext cx="3935802" cy="7787660"/>
            <a:chOff x="0" y="0"/>
            <a:chExt cx="2620010" cy="51841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6975" t="-4422" r="-4121" b="-1609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70960" y="3029716"/>
            <a:ext cx="668757" cy="47625"/>
            <a:chOff x="0" y="0"/>
            <a:chExt cx="176134" cy="12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6134" cy="12543"/>
            </a:xfrm>
            <a:custGeom>
              <a:avLst/>
              <a:gdLst/>
              <a:ahLst/>
              <a:cxnLst/>
              <a:rect r="r" b="b" t="t" l="l"/>
              <a:pathLst>
                <a:path h="12543" w="176134">
                  <a:moveTo>
                    <a:pt x="6272" y="0"/>
                  </a:moveTo>
                  <a:lnTo>
                    <a:pt x="169862" y="0"/>
                  </a:lnTo>
                  <a:cubicBezTo>
                    <a:pt x="171525" y="0"/>
                    <a:pt x="173121" y="661"/>
                    <a:pt x="174297" y="1837"/>
                  </a:cubicBezTo>
                  <a:cubicBezTo>
                    <a:pt x="175473" y="3013"/>
                    <a:pt x="176134" y="4608"/>
                    <a:pt x="176134" y="6272"/>
                  </a:cubicBezTo>
                  <a:lnTo>
                    <a:pt x="176134" y="6272"/>
                  </a:lnTo>
                  <a:cubicBezTo>
                    <a:pt x="176134" y="7935"/>
                    <a:pt x="175473" y="9530"/>
                    <a:pt x="174297" y="10706"/>
                  </a:cubicBezTo>
                  <a:cubicBezTo>
                    <a:pt x="173121" y="11882"/>
                    <a:pt x="171525" y="12543"/>
                    <a:pt x="169862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6134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73429" y="3873661"/>
            <a:ext cx="3839327" cy="4677331"/>
            <a:chOff x="0" y="0"/>
            <a:chExt cx="667176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7176" cy="812800"/>
            </a:xfrm>
            <a:custGeom>
              <a:avLst/>
              <a:gdLst/>
              <a:ahLst/>
              <a:cxnLst/>
              <a:rect r="r" b="b" t="t" l="l"/>
              <a:pathLst>
                <a:path h="812800" w="667176">
                  <a:moveTo>
                    <a:pt x="54445" y="0"/>
                  </a:moveTo>
                  <a:lnTo>
                    <a:pt x="612732" y="0"/>
                  </a:lnTo>
                  <a:cubicBezTo>
                    <a:pt x="642801" y="0"/>
                    <a:pt x="667176" y="24376"/>
                    <a:pt x="667176" y="54445"/>
                  </a:cubicBezTo>
                  <a:lnTo>
                    <a:pt x="667176" y="758355"/>
                  </a:lnTo>
                  <a:cubicBezTo>
                    <a:pt x="667176" y="788424"/>
                    <a:pt x="642801" y="812800"/>
                    <a:pt x="612732" y="812800"/>
                  </a:cubicBezTo>
                  <a:lnTo>
                    <a:pt x="54445" y="812800"/>
                  </a:lnTo>
                  <a:cubicBezTo>
                    <a:pt x="24376" y="812800"/>
                    <a:pt x="0" y="788424"/>
                    <a:pt x="0" y="758355"/>
                  </a:cubicBezTo>
                  <a:lnTo>
                    <a:pt x="0" y="54445"/>
                  </a:lnTo>
                  <a:cubicBezTo>
                    <a:pt x="0" y="24376"/>
                    <a:pt x="24376" y="0"/>
                    <a:pt x="54445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6717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089478" y="3873661"/>
            <a:ext cx="3839528" cy="4677331"/>
            <a:chOff x="0" y="0"/>
            <a:chExt cx="66721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7211" cy="812800"/>
            </a:xfrm>
            <a:custGeom>
              <a:avLst/>
              <a:gdLst/>
              <a:ahLst/>
              <a:cxnLst/>
              <a:rect r="r" b="b" t="t" l="l"/>
              <a:pathLst>
                <a:path h="812800" w="667211">
                  <a:moveTo>
                    <a:pt x="54442" y="0"/>
                  </a:moveTo>
                  <a:lnTo>
                    <a:pt x="612769" y="0"/>
                  </a:lnTo>
                  <a:cubicBezTo>
                    <a:pt x="627208" y="0"/>
                    <a:pt x="641056" y="5736"/>
                    <a:pt x="651266" y="15946"/>
                  </a:cubicBezTo>
                  <a:cubicBezTo>
                    <a:pt x="661475" y="26156"/>
                    <a:pt x="667211" y="40003"/>
                    <a:pt x="667211" y="54442"/>
                  </a:cubicBezTo>
                  <a:lnTo>
                    <a:pt x="667211" y="758358"/>
                  </a:lnTo>
                  <a:cubicBezTo>
                    <a:pt x="667211" y="772797"/>
                    <a:pt x="661475" y="786644"/>
                    <a:pt x="651266" y="796854"/>
                  </a:cubicBezTo>
                  <a:cubicBezTo>
                    <a:pt x="641056" y="807064"/>
                    <a:pt x="627208" y="812800"/>
                    <a:pt x="612769" y="812800"/>
                  </a:cubicBezTo>
                  <a:lnTo>
                    <a:pt x="54442" y="812800"/>
                  </a:lnTo>
                  <a:cubicBezTo>
                    <a:pt x="40003" y="812800"/>
                    <a:pt x="26156" y="807064"/>
                    <a:pt x="15946" y="796854"/>
                  </a:cubicBezTo>
                  <a:cubicBezTo>
                    <a:pt x="5736" y="786644"/>
                    <a:pt x="0" y="772797"/>
                    <a:pt x="0" y="758358"/>
                  </a:cubicBezTo>
                  <a:lnTo>
                    <a:pt x="0" y="54442"/>
                  </a:lnTo>
                  <a:cubicBezTo>
                    <a:pt x="0" y="40003"/>
                    <a:pt x="5736" y="26156"/>
                    <a:pt x="15946" y="15946"/>
                  </a:cubicBezTo>
                  <a:cubicBezTo>
                    <a:pt x="26156" y="5736"/>
                    <a:pt x="40003" y="0"/>
                    <a:pt x="54442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667211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30531" y="4635387"/>
            <a:ext cx="1121789" cy="112178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320281" y="4635387"/>
            <a:ext cx="1121789" cy="112178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78853" y="4983710"/>
            <a:ext cx="425144" cy="425144"/>
          </a:xfrm>
          <a:custGeom>
            <a:avLst/>
            <a:gdLst/>
            <a:ahLst/>
            <a:cxnLst/>
            <a:rect r="r" b="b" t="t" l="l"/>
            <a:pathLst>
              <a:path h="425144" w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9510030" y="3873661"/>
            <a:ext cx="3839327" cy="4677331"/>
            <a:chOff x="0" y="0"/>
            <a:chExt cx="667176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67176" cy="812800"/>
            </a:xfrm>
            <a:custGeom>
              <a:avLst/>
              <a:gdLst/>
              <a:ahLst/>
              <a:cxnLst/>
              <a:rect r="r" b="b" t="t" l="l"/>
              <a:pathLst>
                <a:path h="812800" w="667176">
                  <a:moveTo>
                    <a:pt x="54445" y="0"/>
                  </a:moveTo>
                  <a:lnTo>
                    <a:pt x="612732" y="0"/>
                  </a:lnTo>
                  <a:cubicBezTo>
                    <a:pt x="642801" y="0"/>
                    <a:pt x="667176" y="24376"/>
                    <a:pt x="667176" y="54445"/>
                  </a:cubicBezTo>
                  <a:lnTo>
                    <a:pt x="667176" y="758355"/>
                  </a:lnTo>
                  <a:cubicBezTo>
                    <a:pt x="667176" y="788424"/>
                    <a:pt x="642801" y="812800"/>
                    <a:pt x="612732" y="812800"/>
                  </a:cubicBezTo>
                  <a:lnTo>
                    <a:pt x="54445" y="812800"/>
                  </a:lnTo>
                  <a:cubicBezTo>
                    <a:pt x="24376" y="812800"/>
                    <a:pt x="0" y="788424"/>
                    <a:pt x="0" y="758355"/>
                  </a:cubicBezTo>
                  <a:lnTo>
                    <a:pt x="0" y="54445"/>
                  </a:lnTo>
                  <a:cubicBezTo>
                    <a:pt x="0" y="24376"/>
                    <a:pt x="24376" y="0"/>
                    <a:pt x="54445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66717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967132" y="4635387"/>
            <a:ext cx="1121789" cy="112178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3806557" y="1059290"/>
            <a:ext cx="4181585" cy="8273984"/>
            <a:chOff x="0" y="0"/>
            <a:chExt cx="2620010" cy="51841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4708" t="-3196" r="-4312" b="-2811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5541911" y="4857018"/>
            <a:ext cx="678528" cy="678528"/>
          </a:xfrm>
          <a:custGeom>
            <a:avLst/>
            <a:gdLst/>
            <a:ahLst/>
            <a:cxnLst/>
            <a:rect r="r" b="b" t="t" l="l"/>
            <a:pathLst>
              <a:path h="678528" w="678528">
                <a:moveTo>
                  <a:pt x="0" y="0"/>
                </a:moveTo>
                <a:lnTo>
                  <a:pt x="678528" y="0"/>
                </a:lnTo>
                <a:lnTo>
                  <a:pt x="678528" y="678528"/>
                </a:lnTo>
                <a:lnTo>
                  <a:pt x="0" y="6785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0250271" y="4903627"/>
            <a:ext cx="555511" cy="585309"/>
          </a:xfrm>
          <a:custGeom>
            <a:avLst/>
            <a:gdLst/>
            <a:ahLst/>
            <a:cxnLst/>
            <a:rect r="r" b="b" t="t" l="l"/>
            <a:pathLst>
              <a:path h="585309" w="555511">
                <a:moveTo>
                  <a:pt x="0" y="0"/>
                </a:moveTo>
                <a:lnTo>
                  <a:pt x="555511" y="0"/>
                </a:lnTo>
                <a:lnTo>
                  <a:pt x="555511" y="585309"/>
                </a:lnTo>
                <a:lnTo>
                  <a:pt x="0" y="5853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2070960" y="2139014"/>
            <a:ext cx="7439070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AI Chatbot (Gemini API)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30531" y="6823483"/>
            <a:ext cx="2925124" cy="81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Provide guidance and recommendations based on the merchant’s sales data.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30531" y="6035503"/>
            <a:ext cx="2355637" cy="654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8"/>
              </a:lnSpc>
              <a:spcBef>
                <a:spcPct val="0"/>
              </a:spcBef>
            </a:pPr>
            <a:r>
              <a:rPr lang="en-US" b="true" sz="1877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Personalized Recommendations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423531" y="6823483"/>
            <a:ext cx="2976731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Respond to merchants based on the language they use.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423531" y="6035503"/>
            <a:ext cx="3175723" cy="654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8"/>
              </a:lnSpc>
              <a:spcBef>
                <a:spcPct val="0"/>
              </a:spcBef>
            </a:pPr>
            <a:r>
              <a:rPr lang="en-US" b="true" sz="187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Cater to People from Diverse Backgrounds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967132" y="6661558"/>
            <a:ext cx="2925124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Analyze past data and uses machine learning models to identify business trends and forecast future sales.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967132" y="6035503"/>
            <a:ext cx="2355637" cy="322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8"/>
              </a:lnSpc>
              <a:spcBef>
                <a:spcPct val="0"/>
              </a:spcBef>
            </a:pPr>
            <a:r>
              <a:rPr lang="en-US" b="true" sz="1877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Forecasting Sales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47856" y="3389791"/>
            <a:ext cx="1304463" cy="321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200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Concepts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22926" y="5797632"/>
            <a:ext cx="8887018" cy="88870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713388" y="1860297"/>
            <a:ext cx="4627172" cy="9155655"/>
            <a:chOff x="0" y="0"/>
            <a:chExt cx="2620010" cy="51841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58351" t="0" r="-58351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1427266">
            <a:off x="12617627" y="2278681"/>
            <a:ext cx="3556881" cy="7037901"/>
            <a:chOff x="0" y="0"/>
            <a:chExt cx="2620010" cy="51841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58351" t="0" r="-58351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850566" y="6024326"/>
            <a:ext cx="1042538" cy="47625"/>
            <a:chOff x="0" y="0"/>
            <a:chExt cx="274578" cy="1254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335AC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850566" y="4616299"/>
            <a:ext cx="4982921" cy="14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Prototype Demo Session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DAGkDJF76qI</dc:identifier>
  <dcterms:modified xsi:type="dcterms:W3CDTF">2011-08-01T06:04:30Z</dcterms:modified>
  <cp:revision>1</cp:revision>
  <dc:title>UM Hackathon Presentation</dc:title>
</cp:coreProperties>
</file>