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- Show the introduction of subnet, having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	- web layer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	- app layer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	- db layer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- Introduce security group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	- show various security group's that we will be going to create.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wget https://raw.githubusercontent.com/OpsTree/AWSTraining/master/setup.sh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sudo puppet apply /etc/puppet/modules/dbsetup.pp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sudo puppet apply /etc/puppet/modules/tomcatsetup.pp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sudo puppet apply /etc/puppet/modules/webserversetup.pp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sudo puppet apply /etc/puppet/modules/webserverstaticsetup.pp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Upload webapp to tomcat server with tomcat user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http://example.com/Employee/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http://static.example.com/</a:t>
            </a:r>
            <a:endParaRPr b="0" i="0" sz="1800" u="none" cap="none" strike="noStrike"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http://harish11g.blogspot.in/2014/01/Amazon-Virtual-Private-Cloud-VPC-best-practices-tips-for-architecture-migration.html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- Woolworth story of ELB issues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- Woolworth story of CIDR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- Importance of naming convetions</a:t>
            </a:r>
            <a:endParaRPr b="0" i="0" sz="1800" u="none" cap="none" strike="noStrike"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Give some history related to Classic EC2 when all instances were used to be publically open and the challenges faced during that time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- Open for public access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- A lot of effort required to make components talk to each other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- Earlier there was lot of difficulty due to chaning private ip</a:t>
            </a:r>
            <a:endParaRPr b="0" i="0" sz="1800" u="none" cap="none" strike="noStrike"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03880" y="26280"/>
            <a:ext cx="2947680" cy="7840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 b="0" i="0" sz="1800" u="none" cap="none" strike="noStrike"/>
          </a:p>
        </p:txBody>
      </p:sp>
      <p:sp>
        <p:nvSpPr>
          <p:cNvPr id="60" name="Shape 60"/>
          <p:cNvSpPr/>
          <p:nvPr/>
        </p:nvSpPr>
        <p:spPr>
          <a:xfrm>
            <a:off x="7557840" y="6264000"/>
            <a:ext cx="1800000" cy="60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Sandeep Rawat</a:t>
            </a:r>
            <a:endParaRPr b="0" i="0" sz="1800" u="none" cap="none" strike="noStrike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6000" y="3024000"/>
            <a:ext cx="2875320" cy="12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5960" y="3024000"/>
            <a:ext cx="2875320" cy="12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457560" y="74664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Groups, ACLs, Routes</a:t>
            </a:r>
            <a:endParaRPr b="0" i="0" sz="1800" u="none" cap="none" strike="noStrike"/>
          </a:p>
        </p:txBody>
      </p:sp>
      <p:sp>
        <p:nvSpPr>
          <p:cNvPr id="116" name="Shape 116"/>
          <p:cNvSpPr/>
          <p:nvPr/>
        </p:nvSpPr>
        <p:spPr>
          <a:xfrm>
            <a:off x="747000" y="2373480"/>
            <a:ext cx="8533440" cy="268524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VPC Access Control Lists (ACLs) control access between subnets – firewall at the subnet level, an extra level of security over VPC Security Groups </a:t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975240" y="2541240"/>
            <a:ext cx="7832520" cy="177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Subnet Route Table specifies subnet IP routing </a:t>
            </a:r>
            <a:endParaRPr b="0" i="0" sz="18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2" name="Shape 122"/>
          <p:cNvSpPr/>
          <p:nvPr/>
        </p:nvSpPr>
        <p:spPr>
          <a:xfrm>
            <a:off x="457560" y="74664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Groups, ACLs, Routes</a:t>
            </a:r>
            <a:endParaRPr b="0" i="0" sz="1800" u="none" cap="none" strike="noStrik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45756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VPC Architecture Scenarios</a:t>
            </a:r>
            <a:endParaRPr b="0" i="0" sz="1800" u="none" cap="none" strike="noStrike"/>
          </a:p>
        </p:txBody>
      </p:sp>
      <p:sp>
        <p:nvSpPr>
          <p:cNvPr id="128" name="Shape 128"/>
          <p:cNvSpPr/>
          <p:nvPr/>
        </p:nvSpPr>
        <p:spPr>
          <a:xfrm>
            <a:off x="457560" y="1617840"/>
            <a:ext cx="8228160" cy="501084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8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AWS VPC documentation has four architecture scenarios, these are the options available in the </a:t>
            </a:r>
            <a:r>
              <a:rPr b="0" i="1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AWS management console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the </a:t>
            </a:r>
            <a:r>
              <a:rPr b="0" i="1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VPC Wizard</a:t>
            </a: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b="0" i="0" sz="1800" u="none" cap="none" strike="noStrike"/>
          </a:p>
          <a:p>
            <a:pPr indent="0" lvl="2" marL="914400" marR="0" rtl="0" algn="l">
              <a:lnSpc>
                <a:spcPct val="18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VPC with a Public Subnet Only</a:t>
            </a:r>
            <a:endParaRPr b="0" i="0" sz="1800" u="none" cap="none" strike="noStrike"/>
          </a:p>
          <a:p>
            <a:pPr indent="0" lvl="2" marL="914400" marR="0" rtl="0" algn="l">
              <a:lnSpc>
                <a:spcPct val="18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VPC with Public and Private Subnets</a:t>
            </a:r>
            <a:endParaRPr b="0" i="0" sz="1800" u="none" cap="none" strike="noStrike"/>
          </a:p>
          <a:p>
            <a:pPr indent="0" lvl="2" marL="914400" marR="0" rtl="0" algn="l">
              <a:lnSpc>
                <a:spcPct val="18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VPC with Public and Private Subnets and Hardware VPN Access</a:t>
            </a:r>
            <a:endParaRPr b="0" i="0" sz="1800" u="none" cap="none" strike="noStrike"/>
          </a:p>
          <a:p>
            <a:pPr indent="0" lvl="2" marL="914400" marR="0" rtl="0" algn="l">
              <a:lnSpc>
                <a:spcPct val="18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VPC with a Private Subnet Only and Hardware VPN Access</a:t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57560" y="38124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VPC with a Public Subnet Only</a:t>
            </a:r>
            <a:endParaRPr b="0" i="0" sz="1800" u="none" cap="none" strike="noStrike"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640" y="2328120"/>
            <a:ext cx="6551280" cy="453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457560" y="38124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VPC with Public and Private Subnets</a:t>
            </a:r>
            <a:endParaRPr b="0" i="0" sz="1800" u="none" cap="none" strike="noStrike"/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560" y="2122920"/>
            <a:ext cx="6695280" cy="464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457560" y="701640"/>
            <a:ext cx="8929440" cy="98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VPC with Public and Private Subnets and Hardware VPN Access</a:t>
            </a:r>
            <a:endParaRPr b="0" i="0" sz="1800" u="none" cap="none" strike="noStrike"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0960" y="2259360"/>
            <a:ext cx="6420240" cy="463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57560" y="82332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VPC with a Private Subnet Only and Hardware VPN Access</a:t>
            </a:r>
            <a:endParaRPr b="0" i="0" sz="1800" u="none" cap="none" strike="noStrike"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640" y="2522880"/>
            <a:ext cx="6623280" cy="428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457560" y="671400"/>
            <a:ext cx="8960040" cy="79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VPC Architecture – AWS Products</a:t>
            </a:r>
            <a:endParaRPr b="0" i="0" sz="1800" u="none" cap="none" strike="noStrike"/>
          </a:p>
        </p:txBody>
      </p:sp>
      <p:sp>
        <p:nvSpPr>
          <p:cNvPr id="158" name="Shape 158"/>
          <p:cNvSpPr/>
          <p:nvPr/>
        </p:nvSpPr>
        <p:spPr>
          <a:xfrm>
            <a:off x="698760" y="14400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59" name="Shape 159"/>
          <p:cNvSpPr/>
          <p:nvPr/>
        </p:nvSpPr>
        <p:spPr>
          <a:xfrm>
            <a:off x="350640" y="1630800"/>
            <a:ext cx="9417600" cy="562284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Products </a:t>
            </a:r>
            <a:r>
              <a:rPr b="0" i="1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currently</a:t>
            </a: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available </a:t>
            </a:r>
            <a:r>
              <a:rPr b="0" i="1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Amazon VPC are</a:t>
            </a:r>
            <a:endParaRPr b="0" i="0" sz="1800" u="none" cap="none" strike="noStrike"/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Amazon EC2</a:t>
            </a:r>
            <a:endParaRPr b="0" i="0" sz="1800" u="none" cap="none" strike="noStrike"/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Amazon RDS</a:t>
            </a:r>
            <a:r>
              <a:rPr b="0" baseline="3000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– can deploy RDS to a private subnet</a:t>
            </a:r>
            <a:endParaRPr b="0" i="0" sz="1800" u="none" cap="none" strike="noStrike"/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Auto Scaling</a:t>
            </a:r>
            <a:endParaRPr b="0" i="0" sz="1800" u="none" cap="none" strike="noStrike"/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Elastic Load Balancing</a:t>
            </a:r>
            <a:r>
              <a:rPr b="0" baseline="3000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– in a VPC, ELB is also available internally, unlike public cloud EC2, where ELB is only available as internet facing</a:t>
            </a:r>
            <a:endParaRPr b="0" i="0" sz="1800" u="none" cap="none" strike="noStrike"/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Amazon EMR</a:t>
            </a:r>
            <a:endParaRPr b="0" i="0" sz="1800" u="none" cap="none" strike="noStrike"/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Elastic Beanstalk</a:t>
            </a:r>
            <a:r>
              <a:rPr b="0" baseline="3000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b="0" i="0" sz="1800" u="none" cap="none" strike="noStrike"/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ElasticCache</a:t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504000" y="301320"/>
            <a:ext cx="906948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Let's do it...</a:t>
            </a:r>
            <a:endParaRPr b="0" i="0" sz="1800" u="none" cap="none" strike="noStrike"/>
          </a:p>
        </p:txBody>
      </p:sp>
      <p:sp>
        <p:nvSpPr>
          <p:cNvPr id="165" name="Shape 165"/>
          <p:cNvSpPr/>
          <p:nvPr/>
        </p:nvSpPr>
        <p:spPr>
          <a:xfrm>
            <a:off x="655200" y="1753200"/>
            <a:ext cx="8777520" cy="44334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 layers: web, app &amp; db</a:t>
            </a:r>
            <a:endParaRPr b="0" i="0" sz="1800" u="none" cap="none" strike="noStrike"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Only web layer be exposed for public access</a:t>
            </a:r>
            <a:endParaRPr b="0" i="0" sz="1800" u="none" cap="none" strike="noStrike"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 layer will only accept requests from web layer</a:t>
            </a:r>
            <a:endParaRPr b="0" i="0" sz="1800" u="none" cap="none" strike="noStrike"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Db layer will only accept requests from App layer</a:t>
            </a:r>
            <a:endParaRPr b="0" i="0" sz="1800" u="none" cap="none" strike="noStrike"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Instances in these layers can talk to internet	</a:t>
            </a:r>
            <a:endParaRPr b="0" i="0" sz="1800" u="none" cap="none" strike="noStrik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493200" y="324720"/>
            <a:ext cx="906948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800" u="none" cap="none" strike="noStrike"/>
          </a:p>
        </p:txBody>
      </p:sp>
      <p:sp>
        <p:nvSpPr>
          <p:cNvPr id="171" name="Shape 171"/>
          <p:cNvSpPr/>
          <p:nvPr/>
        </p:nvSpPr>
        <p:spPr>
          <a:xfrm>
            <a:off x="1045440" y="2042280"/>
            <a:ext cx="7914960" cy="451044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VPC Designing should be well thought</a:t>
            </a:r>
            <a:endParaRPr b="0" i="0" sz="1800" u="none" cap="none" strike="noStrike"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Proper CIDR planing</a:t>
            </a:r>
            <a:endParaRPr b="0" i="0" sz="1800" u="none" cap="none" strike="noStrike"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As much isolation as possible</a:t>
            </a:r>
            <a:endParaRPr b="0" i="0" sz="1800" u="none" cap="none" strike="noStrike"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Take VPC limits into consideration</a:t>
            </a:r>
            <a:endParaRPr b="0" i="0" sz="1800" u="none" cap="none" strike="noStrike"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Security Group vs ACL</a:t>
            </a:r>
            <a:endParaRPr b="0" i="0" sz="1800" u="none" cap="none" strike="noStrike"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Naming conventions</a:t>
            </a:r>
            <a:endParaRPr b="0" i="0" sz="180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97880" y="327960"/>
            <a:ext cx="906948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1800" u="none" cap="none" strike="noStrike"/>
          </a:p>
        </p:txBody>
      </p:sp>
      <p:sp>
        <p:nvSpPr>
          <p:cNvPr id="68" name="Shape 68"/>
          <p:cNvSpPr/>
          <p:nvPr/>
        </p:nvSpPr>
        <p:spPr>
          <a:xfrm>
            <a:off x="1190520" y="2362320"/>
            <a:ext cx="7651080" cy="427284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Introduction to VPC</a:t>
            </a:r>
            <a:endParaRPr b="0" i="0" sz="1800" u="none" cap="none" strike="noStrike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VPC Components</a:t>
            </a:r>
            <a:endParaRPr b="0" i="0" sz="1800" u="none" cap="none" strike="noStrike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VPC Architecture Scenario</a:t>
            </a:r>
            <a:endParaRPr b="0" i="0" sz="1800" u="none" cap="none" strike="noStrike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Hands On Activity</a:t>
            </a:r>
            <a:endParaRPr b="0" i="0" sz="180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280" y="2069160"/>
            <a:ext cx="8494800" cy="46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>
            <a:off x="497880" y="327960"/>
            <a:ext cx="906948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VPC - Explained</a:t>
            </a:r>
            <a:endParaRPr b="0" i="0" sz="180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0" y="1874520"/>
            <a:ext cx="8215560" cy="47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497880" y="327960"/>
            <a:ext cx="906948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VPC</a:t>
            </a:r>
            <a:endParaRPr b="0" i="0" sz="180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120" y="2209680"/>
            <a:ext cx="8061120" cy="434844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497880" y="327960"/>
            <a:ext cx="906948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Topology</a:t>
            </a:r>
            <a:endParaRPr b="0" i="0" sz="180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56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VPC Fundamentals</a:t>
            </a:r>
            <a:endParaRPr b="0" i="0" sz="1800" u="none" cap="none" strike="noStrike"/>
          </a:p>
        </p:txBody>
      </p:sp>
      <p:sp>
        <p:nvSpPr>
          <p:cNvPr id="92" name="Shape 92"/>
          <p:cNvSpPr/>
          <p:nvPr/>
        </p:nvSpPr>
        <p:spPr>
          <a:xfrm>
            <a:off x="457560" y="1600560"/>
            <a:ext cx="8228160" cy="50130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Amazon VPC is an isolated network within the AWS cloud that you define</a:t>
            </a:r>
            <a:endParaRPr b="0" i="0" sz="1800" u="none" cap="none" strike="noStrike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your VPC you can</a:t>
            </a:r>
            <a:endParaRPr b="0" i="0" sz="1800" u="none" cap="none" strike="noStrike"/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 multiple public and/or private subnets</a:t>
            </a:r>
            <a:endParaRPr b="0" i="0" sz="1800" u="none" cap="none" strike="noStrike"/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Launch resources with your own private IP address into a subnet </a:t>
            </a:r>
            <a:endParaRPr b="0" i="0" sz="1800" u="none" cap="none" strike="noStrike"/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Define VPC security groups,  Access Control Lists (ACL), Subnet Route Tables and Routes</a:t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45756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VPC Fundamentals - Drivers</a:t>
            </a:r>
            <a:endParaRPr b="0" i="0" sz="1800" u="none" cap="none" strike="noStrike"/>
          </a:p>
        </p:txBody>
      </p:sp>
      <p:sp>
        <p:nvSpPr>
          <p:cNvPr id="98" name="Shape 98"/>
          <p:cNvSpPr/>
          <p:nvPr/>
        </p:nvSpPr>
        <p:spPr>
          <a:xfrm>
            <a:off x="579600" y="1783440"/>
            <a:ext cx="8914320" cy="452448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Drivers for the use of a VPC architecture are </a:t>
            </a:r>
            <a:endParaRPr b="0" i="0" sz="1800" u="none" cap="none" strike="noStrike"/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network isolation from other accounts</a:t>
            </a:r>
            <a:endParaRPr b="0" i="0" sz="1800" u="none" cap="none" strike="noStrike"/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extra network security available in VPC</a:t>
            </a:r>
            <a:endParaRPr b="0" i="0" sz="1800" u="none" cap="none" strike="noStrike"/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As an extension of the corporate network – access through a VPN</a:t>
            </a:r>
            <a:endParaRPr b="0" i="0" sz="1800" u="none" cap="none" strike="noStrike"/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Static private IP address don’t change on instance stop/start</a:t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57560" y="42696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VPC Fundamentals - Subnets</a:t>
            </a:r>
            <a:endParaRPr b="0" i="0" sz="1800" u="none" cap="none" strike="noStrike"/>
          </a:p>
        </p:txBody>
      </p:sp>
      <p:sp>
        <p:nvSpPr>
          <p:cNvPr id="104" name="Shape 104"/>
          <p:cNvSpPr/>
          <p:nvPr/>
        </p:nvSpPr>
        <p:spPr>
          <a:xfrm>
            <a:off x="457560" y="1569240"/>
            <a:ext cx="9173520" cy="580608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If a subnet has a route to an AWS Internet Gateway it is called a </a:t>
            </a:r>
            <a:r>
              <a:rPr b="0" i="1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public subnet </a:t>
            </a:r>
            <a:endParaRPr b="0" i="0" sz="1800" u="none" cap="none" strike="noStrike"/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If there is no route from a subnet to an AWS Internet Gateway it is a </a:t>
            </a:r>
            <a:r>
              <a:rPr b="0" i="1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private subnet</a:t>
            </a: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 If an instance in an private subnet wants to access the internet it needs to use a NAT in a public subnet</a:t>
            </a:r>
            <a:endParaRPr b="0" i="0" sz="1800" u="none" cap="none" strike="noStrike"/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Each subnet must reside entirely within </a:t>
            </a:r>
            <a:r>
              <a:rPr b="0" i="1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1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Availability Zone</a:t>
            </a:r>
            <a:endParaRPr b="0" i="0" sz="1800" u="none" cap="none" strike="noStrike"/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Instances in a VPC communicate based on Route Table, VPC Security Groups and Access Control Lists</a:t>
            </a:r>
            <a:endParaRPr b="0" i="0" sz="1800" u="none" cap="none" strike="noStrike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457560" y="74700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Groups, ACLs, Routes</a:t>
            </a:r>
            <a:endParaRPr b="0" i="0" sz="1800" u="none" cap="none" strike="noStrike"/>
          </a:p>
        </p:txBody>
      </p:sp>
      <p:sp>
        <p:nvSpPr>
          <p:cNvPr id="110" name="Shape 110"/>
          <p:cNvSpPr/>
          <p:nvPr/>
        </p:nvSpPr>
        <p:spPr>
          <a:xfrm>
            <a:off x="854640" y="2697480"/>
            <a:ext cx="8228160" cy="25902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VPC Security Groups control both inbound and outbound access between instances (EC2 Security Groups can only define inbound rules).  A firewall at the instance level </a:t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