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68571"/>
  </p:normalViewPr>
  <p:slideViewPr>
    <p:cSldViewPr snapToGrid="0">
      <p:cViewPr varScale="1">
        <p:scale>
          <a:sx n="114" d="100"/>
          <a:sy n="114" d="100"/>
        </p:scale>
        <p:origin x="16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Wang" userId="a883438eef7247e6" providerId="LiveId" clId="{46B8911A-E872-354D-AF0B-7FBF56B2CB2B}"/>
    <pc:docChg chg="custSel modSld">
      <pc:chgData name="Jason Wang" userId="a883438eef7247e6" providerId="LiveId" clId="{46B8911A-E872-354D-AF0B-7FBF56B2CB2B}" dt="2024-12-06T19:49:17.840" v="1" actId="478"/>
      <pc:docMkLst>
        <pc:docMk/>
      </pc:docMkLst>
      <pc:sldChg chg="delSp modSp mod">
        <pc:chgData name="Jason Wang" userId="a883438eef7247e6" providerId="LiveId" clId="{46B8911A-E872-354D-AF0B-7FBF56B2CB2B}" dt="2024-12-06T19:49:17.840" v="1" actId="478"/>
        <pc:sldMkLst>
          <pc:docMk/>
          <pc:sldMk cId="0" sldId="256"/>
        </pc:sldMkLst>
        <pc:spChg chg="del mod">
          <ac:chgData name="Jason Wang" userId="a883438eef7247e6" providerId="LiveId" clId="{46B8911A-E872-354D-AF0B-7FBF56B2CB2B}" dt="2024-12-06T19:49:17.840" v="1" actId="478"/>
          <ac:spMkLst>
            <pc:docMk/>
            <pc:sldMk cId="0" sldId="256"/>
            <ac:spMk id="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d65ea7d169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d65ea7d16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Model formula: Linear regression using lagged technical indicators and macro variables.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VIF used to detect and quantify multicollinearity in a regression model. Multicollinearity occurs when two or more independent variables are highly correlated, leading to unreliable coefficient estimates.</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d65ea7d16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d65ea7d16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General Alignment</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The predicted prices (red line) generally follow the trend of the actual prices (blue line), indicating that the model captures the overall direction of price movements reasonably well.</a:t>
            </a:r>
            <a:endParaRPr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2. Prediction Accuracy</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The confidence bands (pink shaded area) are relatively narrow for most of the time, suggesting a high level of certainty in the model's predictions.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However, there are instances where the predicted prices deviate significantly from the actual prices (e.g., sharp dips in 2018). These dips highlight periods where the model failed to account for unexpected market events or anomalies.</a:t>
            </a:r>
            <a:endParaRPr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3. Volatility and Uncertainty</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The confidence bands widen slightly during periods of high market volatility (e.g., late 2018), indicating increased uncertainty in predictions.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Narrow bands in stable periods (e.g., 2016) suggest the model performs better under less volatile conditions.</a:t>
            </a:r>
            <a:endParaRPr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4. Extreme Deviations</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The sharp downward spikes in the predicted price indicate potential model overfitting or sensitivity to certain inputs, leading to unrealistic predictions for some days. These could be due to:</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Sudden macroeconomic events not fully captured in the data.</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A lag in feature response to rapid price changes.</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Issues with scaling or residual adjustments.</a:t>
            </a:r>
          </a:p>
          <a:p>
            <a:pPr marL="914400" lvl="1" indent="-298450" algn="l" rtl="0">
              <a:lnSpc>
                <a:spcPct val="115000"/>
              </a:lnSpc>
              <a:spcBef>
                <a:spcPts val="0"/>
              </a:spcBef>
              <a:spcAft>
                <a:spcPts val="0"/>
              </a:spcAft>
              <a:buClr>
                <a:schemeClr val="dk1"/>
              </a:buClr>
              <a:buSzPts val="1100"/>
              <a:buChar char="○"/>
            </a:pPr>
            <a:endParaRPr lang="en" dirty="0">
              <a:solidFill>
                <a:schemeClr val="dk1"/>
              </a:solidFill>
            </a:endParaRPr>
          </a:p>
          <a:p>
            <a:pPr marL="914400" lvl="1" indent="-298450" algn="l" rtl="0">
              <a:lnSpc>
                <a:spcPct val="115000"/>
              </a:lnSpc>
              <a:spcBef>
                <a:spcPts val="0"/>
              </a:spcBef>
              <a:spcAft>
                <a:spcPts val="0"/>
              </a:spcAft>
              <a:buClr>
                <a:schemeClr val="dk1"/>
              </a:buClr>
              <a:buSzPts val="1100"/>
              <a:buChar char="○"/>
            </a:pPr>
            <a:endParaRPr lang="en" dirty="0">
              <a:solidFill>
                <a:schemeClr val="dk1"/>
              </a:solidFill>
            </a:endParaRPr>
          </a:p>
          <a:p>
            <a:pPr marL="914400" lvl="1" indent="-298450" algn="l" rtl="0">
              <a:lnSpc>
                <a:spcPct val="115000"/>
              </a:lnSpc>
              <a:spcBef>
                <a:spcPts val="0"/>
              </a:spcBef>
              <a:spcAft>
                <a:spcPts val="0"/>
              </a:spcAft>
              <a:buClr>
                <a:schemeClr val="dk1"/>
              </a:buClr>
              <a:buSzPts val="1100"/>
              <a:buChar char="○"/>
            </a:pPr>
            <a:endParaRPr lang="en"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latin typeface="+mn-lt"/>
              </a:rPr>
              <a:t>This was due to massive fine by EU 1.7 Billions</a:t>
            </a:r>
            <a:r>
              <a:rPr lang="en-CA" b="0" i="0" dirty="0">
                <a:solidFill>
                  <a:srgbClr val="121212"/>
                </a:solidFill>
                <a:effectLst/>
                <a:latin typeface="+mn-lt"/>
              </a:rPr>
              <a:t> failing to provide users with transparent and understandable information on its data use policies. And internal </a:t>
            </a:r>
            <a:r>
              <a:rPr lang="en-CA" b="0" i="0">
                <a:solidFill>
                  <a:srgbClr val="121212"/>
                </a:solidFill>
                <a:effectLst/>
                <a:latin typeface="+mn-lt"/>
              </a:rPr>
              <a:t>worker turmoil</a:t>
            </a:r>
            <a:endParaRPr lang="en" dirty="0">
              <a:solidFill>
                <a:schemeClr val="dk1"/>
              </a:solidFill>
              <a:latin typeface="+mn-lt"/>
            </a:endParaRPr>
          </a:p>
          <a:p>
            <a:pPr marL="0" lvl="0" indent="0" algn="l" rtl="0">
              <a:spcBef>
                <a:spcPts val="120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d65ea7d16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d65ea7d16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1. Initial Growth</a:t>
            </a:r>
            <a:endParaRPr sz="13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Between 2015 and 2017, the strategy shows steady growth in cumulative returns, reflecting a period of consistent performance.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This suggests that the model performed well in predicting upward price movements during this time, leading to profitable trades.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2. Peak Performance</a:t>
            </a:r>
            <a:endParaRPr sz="13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The cumulative returns peaked around late 2017 and early 2018, reaching approximately 40% total return.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This indicates that the strategy was particularly effective during this period, potentially capitalizing on favorable market conditions or specific trends in the dataset.</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3. Decline in Performance</a:t>
            </a:r>
            <a:endParaRPr sz="13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After the peak, there is a noticeable decline in cumulative returns starting in 2018, with significant drops in mid-2018 and later periods.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This could be due to:</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Market volatility or sudden reversals that the model struggled to anticipate.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Structural changes in the market or a shift in the behavior of the asset being modeled.</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4. Stabilization and Lower Returns</a:t>
            </a:r>
            <a:endParaRPr sz="13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From 2019 onward, the strategy shows a flatter trajectory, with returns stabilizing at approximately 10-15%.</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This indicates reduced profitability in later periods, possibly due to a lack of strong trends or increased noise in the data.</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5. Volatility in Returns</a:t>
            </a:r>
            <a:endParaRPr sz="13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The graph shows several sharp dips and recoveries, especially in 2018, highlighting periods of significant losses followed by partial recoveries.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This suggests that the model's predictions may have struggled to consistently handle volatile or uncertain market conditions.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d65ea7d169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d65ea7d16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Sharpe ratio compares the return of an investment with its risk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d65ea7d16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d65ea7d16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Model's excess return (relative to SPY) is </a:t>
            </a:r>
            <a:r>
              <a:rPr lang="en-CA" b="0" dirty="0"/>
              <a:t>slightly positive</a:t>
            </a:r>
            <a:r>
              <a:rPr lang="en-CA" dirty="0"/>
              <a:t>, meaning trading strategy has outperformed SPY on average—but not by a significant margin.</a:t>
            </a:r>
          </a:p>
          <a:p>
            <a:pPr marL="0" lvl="0" indent="0" algn="l" rtl="0">
              <a:spcBef>
                <a:spcPts val="0"/>
              </a:spcBef>
              <a:spcAft>
                <a:spcPts val="0"/>
              </a:spcAft>
              <a:buNone/>
            </a:pPr>
            <a:endParaRPr lang="en-CA" dirty="0"/>
          </a:p>
          <a:p>
            <a:pPr marL="0" lvl="0" indent="0" algn="l" rtl="0">
              <a:spcBef>
                <a:spcPts val="0"/>
              </a:spcBef>
              <a:spcAft>
                <a:spcPts val="0"/>
              </a:spcAft>
              <a:buNone/>
            </a:pPr>
            <a:r>
              <a:rPr lang="en-CA" b="0" dirty="0"/>
              <a:t>an IR above 0.5 </a:t>
            </a:r>
            <a:r>
              <a:rPr lang="en-CA" dirty="0"/>
              <a:t>is considered strong, indicating consistent and meaningful outperformance of the benchmark. An </a:t>
            </a:r>
            <a:r>
              <a:rPr lang="en-CA" b="1" dirty="0"/>
              <a:t>IR close to 0</a:t>
            </a:r>
            <a:r>
              <a:rPr lang="en-CA" dirty="0"/>
              <a:t>  indicates minimal outperformance relative to the tracking error.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d65ea7d169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d65ea7d16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d65ea7d16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d65ea7d16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d65ea7d16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d65ea7d16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Raw prices</a:t>
            </a:r>
            <a:r>
              <a:rPr lang="en" dirty="0">
                <a:solidFill>
                  <a:schemeClr val="dk1"/>
                </a:solidFill>
              </a:rPr>
              <a:t> are the actual closing prices on a given day, without any adjustments for stock splits, dividends, or other corporate actions.</a:t>
            </a:r>
            <a:endParaRPr dirty="0">
              <a:solidFill>
                <a:schemeClr val="dk1"/>
              </a:solidFill>
            </a:endParaRPr>
          </a:p>
          <a:p>
            <a:pPr marL="0" lvl="0" indent="0" algn="l" rtl="0">
              <a:spcBef>
                <a:spcPts val="0"/>
              </a:spcBef>
              <a:spcAft>
                <a:spcPts val="0"/>
              </a:spcAft>
              <a:buNone/>
            </a:pPr>
            <a:r>
              <a:rPr lang="en" dirty="0">
                <a:solidFill>
                  <a:schemeClr val="dk1"/>
                </a:solidFill>
              </a:rPr>
              <a:t>By using raw prices, you avoid the need to incorporate additional complexities like adjustments for splits or dividends, making the initial analysis simpler and more focused on price movements.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trading strategy buys and sells based on the predicted direction of price changes, the focus is on short-term price movements rather than long-term total returns</a:t>
            </a:r>
            <a:endParaRPr dirty="0">
              <a:solidFill>
                <a:schemeClr val="dk1"/>
              </a:solidFill>
            </a:endParaRPr>
          </a:p>
          <a:p>
            <a:pPr marL="0" lvl="0" indent="0" algn="l" rtl="0">
              <a:spcBef>
                <a:spcPts val="0"/>
              </a:spcBef>
              <a:spcAft>
                <a:spcPts val="0"/>
              </a:spcAft>
              <a:buNone/>
            </a:pPr>
            <a:endParaRPr dirty="0"/>
          </a:p>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Consistency Across Tickers</a:t>
            </a:r>
            <a:endParaRPr sz="1300" b="1" dirty="0">
              <a:solidFill>
                <a:schemeClr val="dk1"/>
              </a:solidFill>
            </a:endParaRPr>
          </a:p>
          <a:p>
            <a:pPr marL="0" lvl="0" indent="0" algn="l" rtl="0">
              <a:lnSpc>
                <a:spcPct val="115000"/>
              </a:lnSpc>
              <a:spcBef>
                <a:spcPts val="1200"/>
              </a:spcBef>
              <a:spcAft>
                <a:spcPts val="0"/>
              </a:spcAft>
              <a:buNone/>
            </a:pPr>
            <a:r>
              <a:rPr lang="en" dirty="0">
                <a:solidFill>
                  <a:schemeClr val="dk1"/>
                </a:solidFill>
              </a:rPr>
              <a:t>For tickers like </a:t>
            </a:r>
            <a:r>
              <a:rPr lang="en" b="1" dirty="0">
                <a:solidFill>
                  <a:schemeClr val="dk1"/>
                </a:solidFill>
              </a:rPr>
              <a:t>GOOG</a:t>
            </a:r>
            <a:r>
              <a:rPr lang="en" dirty="0">
                <a:solidFill>
                  <a:schemeClr val="dk1"/>
                </a:solidFill>
              </a:rPr>
              <a:t> and </a:t>
            </a:r>
            <a:r>
              <a:rPr lang="en" b="1" dirty="0">
                <a:solidFill>
                  <a:schemeClr val="dk1"/>
                </a:solidFill>
              </a:rPr>
              <a:t>MSFT</a:t>
            </a:r>
            <a:r>
              <a:rPr lang="en" dirty="0">
                <a:solidFill>
                  <a:schemeClr val="dk1"/>
                </a:solidFill>
              </a:rPr>
              <a:t>, using raw prices ensures consistency in comparing price behaviors without needing to normalize for historical corporate events like splits or dividend payouts.</a:t>
            </a:r>
            <a:endParaRPr dirty="0">
              <a:solidFill>
                <a:schemeClr val="dk1"/>
              </a:solidFill>
            </a:endParaRPr>
          </a:p>
          <a:p>
            <a:pPr marL="0" lvl="0" indent="0" algn="l" rtl="0">
              <a:lnSpc>
                <a:spcPct val="115000"/>
              </a:lnSpc>
              <a:spcBef>
                <a:spcPts val="1200"/>
              </a:spcBef>
              <a:spcAft>
                <a:spcPts val="0"/>
              </a:spcAft>
              <a:buNone/>
            </a:pPr>
            <a:r>
              <a:rPr lang="en" dirty="0">
                <a:solidFill>
                  <a:schemeClr val="dk1"/>
                </a:solidFill>
              </a:rPr>
              <a:t>This approach was particularly important for </a:t>
            </a:r>
            <a:r>
              <a:rPr lang="en" b="1" dirty="0">
                <a:solidFill>
                  <a:schemeClr val="dk1"/>
                </a:solidFill>
              </a:rPr>
              <a:t>GOOG</a:t>
            </a:r>
            <a:r>
              <a:rPr lang="en" dirty="0">
                <a:solidFill>
                  <a:schemeClr val="dk1"/>
                </a:solidFill>
              </a:rPr>
              <a:t>, given the complexity introduced by its 20:1 split and dual-class share structure. By avoiding adjustments, you simplify the cleaning process.</a:t>
            </a:r>
            <a:endParaRPr dirty="0">
              <a:solidFill>
                <a:schemeClr val="dk1"/>
              </a:solidFill>
            </a:endParaRPr>
          </a:p>
          <a:p>
            <a:pPr marL="0" lvl="0" indent="0" algn="l" rtl="0">
              <a:spcBef>
                <a:spcPts val="1200"/>
              </a:spcBef>
              <a:spcAft>
                <a:spcPts val="0"/>
              </a:spcAft>
              <a:buNone/>
            </a:pPr>
            <a:r>
              <a:rPr lang="en" b="1" dirty="0">
                <a:solidFill>
                  <a:schemeClr val="dk1"/>
                </a:solidFill>
              </a:rPr>
              <a:t>Macro-level influences</a:t>
            </a:r>
            <a:r>
              <a:rPr lang="en" dirty="0">
                <a:solidFill>
                  <a:schemeClr val="dk1"/>
                </a:solidFill>
              </a:rPr>
              <a:t>, like interest rates and GDP, affect raw prices directly. Using adjusted prices might distort this relationship, as adjusted prices incorporate adjustments that don’t necessarily relate to macroeconomic conditions (e.g., stock splits).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 Focus on Predictive Signals</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Our trading strategy is based on identifying </a:t>
            </a:r>
            <a:r>
              <a:rPr lang="en" b="1" dirty="0">
                <a:solidFill>
                  <a:schemeClr val="dk1"/>
                </a:solidFill>
              </a:rPr>
              <a:t>predictive signals</a:t>
            </a:r>
            <a:r>
              <a:rPr lang="en" dirty="0">
                <a:solidFill>
                  <a:schemeClr val="dk1"/>
                </a:solidFill>
              </a:rPr>
              <a:t> rather than perfecting the residual error structure.</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By omitting residuals, we prioritize actionable predictors (e.g., RSI, macro factors, lagged returns) that directly influence buy/sell decisions, aligning more closely </a:t>
            </a:r>
            <a:r>
              <a:rPr lang="en">
                <a:solidFill>
                  <a:schemeClr val="dk1"/>
                </a:solidFill>
              </a:rPr>
              <a:t>with practical </a:t>
            </a:r>
            <a:r>
              <a:rPr lang="en" dirty="0">
                <a:solidFill>
                  <a:schemeClr val="dk1"/>
                </a:solidFill>
              </a:rPr>
              <a:t>trading strategy.</a:t>
            </a:r>
            <a:endParaRPr dirty="0">
              <a:solidFill>
                <a:schemeClr val="dk1"/>
              </a:solidFill>
            </a:endParaRPr>
          </a:p>
          <a:p>
            <a:pPr marL="0" lvl="0" indent="0" algn="l" rtl="0">
              <a:spcBef>
                <a:spcPts val="1200"/>
              </a:spcBef>
              <a:spcAft>
                <a:spcPts val="0"/>
              </a:spcAft>
              <a:buNone/>
            </a:pPr>
            <a:endParaRPr dirty="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c12fd839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1c12fd83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model assumes there are inefficiencies or patterns in the market that can be exploited, despite the </a:t>
            </a:r>
            <a:r>
              <a:rPr lang="en" b="1">
                <a:solidFill>
                  <a:schemeClr val="dk1"/>
                </a:solidFill>
              </a:rPr>
              <a:t>Efficient Market Hypothesis (EMH)</a:t>
            </a:r>
            <a:r>
              <a:rPr lang="en">
                <a:solidFill>
                  <a:schemeClr val="dk1"/>
                </a:solidFill>
              </a:rPr>
              <a:t> suggesting all available information is priced 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400">
                <a:solidFill>
                  <a:srgbClr val="434343"/>
                </a:solidFill>
                <a:latin typeface="Roboto"/>
                <a:ea typeface="Roboto"/>
                <a:cs typeface="Roboto"/>
                <a:sym typeface="Roboto"/>
              </a:rPr>
              <a:t>Converted raw date columns into a standard date format.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went public through an initial public offering (IPO) in 2004, issuing shares of Class A common stock on the Nasdaq Global Select Market under the symbol "GOOG". The company then split its stock in 2014. That created a new set of Class C shares that began trading on the Nasdaq Global Select Market under the symbol "GOOG," while the company relabeled its Class A shares under the ticker "GOOGL"</a:t>
            </a:r>
            <a:endParaRPr/>
          </a:p>
          <a:p>
            <a:pPr marL="0" lvl="0" indent="0" algn="l" rtl="0">
              <a:spcBef>
                <a:spcPts val="0"/>
              </a:spcBef>
              <a:spcAft>
                <a:spcPts val="0"/>
              </a:spcAft>
              <a:buNone/>
            </a:pPr>
            <a:r>
              <a:rPr lang="en"/>
              <a:t> In 2015, the company reorganized and created the holding company named Alphabet Inc.</a:t>
            </a:r>
            <a:endParaRPr/>
          </a:p>
          <a:p>
            <a:pPr marL="0" lvl="0" indent="0" algn="l" rtl="0">
              <a:spcBef>
                <a:spcPts val="0"/>
              </a:spcBef>
              <a:spcAft>
                <a:spcPts val="0"/>
              </a:spcAft>
              <a:buNone/>
            </a:pPr>
            <a:endParaRPr/>
          </a:p>
          <a:p>
            <a:pPr marL="0" lvl="0" indent="0" algn="l" rtl="0">
              <a:spcBef>
                <a:spcPts val="0"/>
              </a:spcBef>
              <a:spcAft>
                <a:spcPts val="0"/>
              </a:spcAft>
              <a:buNone/>
            </a:pPr>
            <a:r>
              <a:rPr lang="en"/>
              <a:t>Class C shares with no voting rights, and Class A shares with voting rights. The ticker symbol for Class C shares is GOOG, and the ticker symbol for Class A shares is GOOGL.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c12fd83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1c12fd83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65ea7d169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65ea7d16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65ea7d169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65ea7d16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6f9e470d_0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Stock Price Prediction and Trading Strategy Analysis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Stock: GOOG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Development</a:t>
            </a:r>
            <a:endParaRPr/>
          </a:p>
        </p:txBody>
      </p:sp>
      <p:sp>
        <p:nvSpPr>
          <p:cNvPr id="229" name="Google Shape;229;p22"/>
          <p:cNvSpPr txBox="1">
            <a:spLocks noGrp="1"/>
          </p:cNvSpPr>
          <p:nvPr>
            <p:ph type="body" idx="4294967295"/>
          </p:nvPr>
        </p:nvSpPr>
        <p:spPr>
          <a:xfrm>
            <a:off x="620250" y="1241825"/>
            <a:ext cx="7958700" cy="35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Model formula: Linear regression using lagged technical indicators and macro variables.</a:t>
            </a:r>
            <a:endParaRPr sz="1600"/>
          </a:p>
          <a:p>
            <a:pPr marL="0" lvl="0" indent="0" algn="l" rtl="0">
              <a:spcBef>
                <a:spcPts val="1600"/>
              </a:spcBef>
              <a:spcAft>
                <a:spcPts val="0"/>
              </a:spcAft>
              <a:buNone/>
            </a:pPr>
            <a:r>
              <a:rPr lang="en" sz="1600"/>
              <a:t>Low multicollinearity confirmed via Variance Inflation Factor (VIF) values</a:t>
            </a:r>
            <a:endParaRPr sz="1600"/>
          </a:p>
          <a:p>
            <a:pPr marL="457200" lvl="0" indent="-330200" algn="l" rtl="0">
              <a:spcBef>
                <a:spcPts val="1600"/>
              </a:spcBef>
              <a:spcAft>
                <a:spcPts val="0"/>
              </a:spcAft>
              <a:buSzPts val="1600"/>
              <a:buChar char="●"/>
            </a:pPr>
            <a:r>
              <a:rPr lang="en" sz="1600"/>
              <a:t>VIF = 1  No multicollinearity (Ideal)</a:t>
            </a:r>
            <a:endParaRPr sz="1600"/>
          </a:p>
          <a:p>
            <a:pPr marL="457200" lvl="0" indent="-330200" algn="l" rtl="0">
              <a:spcBef>
                <a:spcPts val="0"/>
              </a:spcBef>
              <a:spcAft>
                <a:spcPts val="0"/>
              </a:spcAft>
              <a:buSzPts val="1600"/>
              <a:buChar char="●"/>
            </a:pPr>
            <a:r>
              <a:rPr lang="en" sz="1600"/>
              <a:t>VIF &lt; 5  Moderate multicollinearity (acceptable)</a:t>
            </a:r>
            <a:endParaRPr sz="1600"/>
          </a:p>
          <a:p>
            <a:pPr marL="457200" lvl="0" indent="-330200" algn="l" rtl="0">
              <a:spcBef>
                <a:spcPts val="0"/>
              </a:spcBef>
              <a:spcAft>
                <a:spcPts val="0"/>
              </a:spcAft>
              <a:buSzPts val="1600"/>
              <a:buChar char="●"/>
            </a:pPr>
            <a:r>
              <a:rPr lang="en" sz="1600"/>
              <a:t>VIF &gt; 5  High multicollinearity (Problematic)</a:t>
            </a:r>
            <a:endParaRPr sz="1600"/>
          </a:p>
          <a:p>
            <a:pPr marL="0" lvl="0" indent="0" algn="l" rtl="0">
              <a:spcBef>
                <a:spcPts val="1600"/>
              </a:spcBef>
              <a:spcAft>
                <a:spcPts val="1600"/>
              </a:spcAft>
              <a:buNone/>
            </a:pPr>
            <a:endParaRPr sz="1600"/>
          </a:p>
        </p:txBody>
      </p:sp>
      <p:pic>
        <p:nvPicPr>
          <p:cNvPr id="230" name="Google Shape;230;p22"/>
          <p:cNvPicPr preferRelativeResize="0"/>
          <p:nvPr/>
        </p:nvPicPr>
        <p:blipFill>
          <a:blip r:embed="rId3">
            <a:alphaModFix/>
          </a:blip>
          <a:stretch>
            <a:fillRect/>
          </a:stretch>
        </p:blipFill>
        <p:spPr>
          <a:xfrm>
            <a:off x="1869838" y="3562925"/>
            <a:ext cx="5876925" cy="12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a:t>Residual Standard Error (RSE): 73.23</a:t>
            </a:r>
            <a:endParaRPr/>
          </a:p>
          <a:p>
            <a:pPr marL="914400" lvl="1" indent="-304800" algn="l" rtl="0">
              <a:lnSpc>
                <a:spcPct val="150000"/>
              </a:lnSpc>
              <a:spcBef>
                <a:spcPts val="0"/>
              </a:spcBef>
              <a:spcAft>
                <a:spcPts val="0"/>
              </a:spcAft>
              <a:buSzPts val="1200"/>
              <a:buChar char="○"/>
            </a:pPr>
            <a:r>
              <a:rPr lang="en"/>
              <a:t>Indicates the average deviation</a:t>
            </a:r>
            <a:endParaRPr/>
          </a:p>
          <a:p>
            <a:pPr marL="457200" lvl="0" indent="-304800" algn="l" rtl="0">
              <a:lnSpc>
                <a:spcPct val="150000"/>
              </a:lnSpc>
              <a:spcBef>
                <a:spcPts val="0"/>
              </a:spcBef>
              <a:spcAft>
                <a:spcPts val="0"/>
              </a:spcAft>
              <a:buSzPts val="1200"/>
              <a:buChar char="●"/>
            </a:pPr>
            <a:r>
              <a:rPr lang="en"/>
              <a:t>R-Squared: 0.8649</a:t>
            </a:r>
            <a:endParaRPr/>
          </a:p>
          <a:p>
            <a:pPr marL="914400" lvl="1" indent="-304800" algn="l" rtl="0">
              <a:lnSpc>
                <a:spcPct val="150000"/>
              </a:lnSpc>
              <a:spcBef>
                <a:spcPts val="0"/>
              </a:spcBef>
              <a:spcAft>
                <a:spcPts val="0"/>
              </a:spcAft>
              <a:buSzPts val="1200"/>
              <a:buChar char="○"/>
            </a:pPr>
            <a:r>
              <a:rPr lang="en"/>
              <a:t>Suggests that ~86.49% of the variance in Google's prices is explained by the predictors.</a:t>
            </a:r>
            <a:endParaRPr/>
          </a:p>
          <a:p>
            <a:pPr marL="457200" lvl="0" indent="-304800" algn="l" rtl="0">
              <a:lnSpc>
                <a:spcPct val="150000"/>
              </a:lnSpc>
              <a:spcBef>
                <a:spcPts val="0"/>
              </a:spcBef>
              <a:spcAft>
                <a:spcPts val="0"/>
              </a:spcAft>
              <a:buSzPts val="1200"/>
              <a:buChar char="●"/>
            </a:pPr>
            <a:r>
              <a:rPr lang="en"/>
              <a:t>Significance Level</a:t>
            </a:r>
            <a:endParaRPr/>
          </a:p>
        </p:txBody>
      </p:sp>
      <p:sp>
        <p:nvSpPr>
          <p:cNvPr id="236" name="Google Shape;236;p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a:t>
            </a:r>
            <a:endParaRPr/>
          </a:p>
        </p:txBody>
      </p:sp>
      <p:pic>
        <p:nvPicPr>
          <p:cNvPr id="237" name="Google Shape;237;p23"/>
          <p:cNvPicPr preferRelativeResize="0"/>
          <p:nvPr/>
        </p:nvPicPr>
        <p:blipFill>
          <a:blip r:embed="rId3">
            <a:alphaModFix/>
          </a:blip>
          <a:stretch>
            <a:fillRect/>
          </a:stretch>
        </p:blipFill>
        <p:spPr>
          <a:xfrm>
            <a:off x="4244273" y="570225"/>
            <a:ext cx="4475625" cy="400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Prediction Results</a:t>
            </a:r>
            <a:endParaRPr/>
          </a:p>
        </p:txBody>
      </p:sp>
      <p:sp>
        <p:nvSpPr>
          <p:cNvPr id="248" name="Google Shape;248;p25"/>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General Alignment</a:t>
            </a:r>
            <a:endParaRPr/>
          </a:p>
          <a:p>
            <a:pPr marL="457200" lvl="0" indent="-304800" algn="l" rtl="0">
              <a:spcBef>
                <a:spcPts val="0"/>
              </a:spcBef>
              <a:spcAft>
                <a:spcPts val="0"/>
              </a:spcAft>
              <a:buSzPts val="1200"/>
              <a:buChar char="●"/>
            </a:pPr>
            <a:r>
              <a:rPr lang="en"/>
              <a:t>Confidence Band</a:t>
            </a:r>
            <a:endParaRPr/>
          </a:p>
          <a:p>
            <a:pPr marL="914400" lvl="1" indent="-304800" algn="l" rtl="0">
              <a:spcBef>
                <a:spcPts val="0"/>
              </a:spcBef>
              <a:spcAft>
                <a:spcPts val="0"/>
              </a:spcAft>
              <a:buSzPts val="1200"/>
              <a:buChar char="○"/>
            </a:pPr>
            <a:r>
              <a:rPr lang="en"/>
              <a:t>Model failed to account for unexpected market events or anomalies</a:t>
            </a:r>
            <a:endParaRPr/>
          </a:p>
          <a:p>
            <a:pPr marL="457200" lvl="0" indent="-304800" algn="l" rtl="0">
              <a:spcBef>
                <a:spcPts val="0"/>
              </a:spcBef>
              <a:spcAft>
                <a:spcPts val="0"/>
              </a:spcAft>
              <a:buSzPts val="1200"/>
              <a:buChar char="●"/>
            </a:pPr>
            <a:r>
              <a:rPr lang="en"/>
              <a:t>Volatility and Uncertainty</a:t>
            </a:r>
            <a:endParaRPr/>
          </a:p>
          <a:p>
            <a:pPr marL="914400" lvl="1" indent="-304800" algn="l" rtl="0">
              <a:spcBef>
                <a:spcPts val="0"/>
              </a:spcBef>
              <a:spcAft>
                <a:spcPts val="0"/>
              </a:spcAft>
              <a:buSzPts val="1200"/>
              <a:buChar char="○"/>
            </a:pPr>
            <a:r>
              <a:rPr lang="en"/>
              <a:t>Model performs better under less volatile conditions</a:t>
            </a:r>
            <a:endParaRPr/>
          </a:p>
          <a:p>
            <a:pPr marL="457200" lvl="0" indent="-304800" algn="l" rtl="0">
              <a:spcBef>
                <a:spcPts val="0"/>
              </a:spcBef>
              <a:spcAft>
                <a:spcPts val="0"/>
              </a:spcAft>
              <a:buSzPts val="1200"/>
              <a:buChar char="●"/>
            </a:pPr>
            <a:r>
              <a:rPr lang="en"/>
              <a:t>Sensitivity to certain inputs</a:t>
            </a:r>
            <a:endParaRPr/>
          </a:p>
          <a:p>
            <a:pPr marL="914400" lvl="1" indent="-304800" algn="l" rtl="0">
              <a:spcBef>
                <a:spcPts val="0"/>
              </a:spcBef>
              <a:spcAft>
                <a:spcPts val="0"/>
              </a:spcAft>
              <a:buSzPts val="1200"/>
              <a:buChar char="○"/>
            </a:pPr>
            <a:r>
              <a:rPr lang="en"/>
              <a:t>Sudden macroeconomic events not fully captured in the data</a:t>
            </a:r>
            <a:endParaRPr/>
          </a:p>
          <a:p>
            <a:pPr marL="914400" lvl="1" indent="-304800" algn="l" rtl="0">
              <a:spcBef>
                <a:spcPts val="0"/>
              </a:spcBef>
              <a:spcAft>
                <a:spcPts val="0"/>
              </a:spcAft>
              <a:buSzPts val="1200"/>
              <a:buChar char="○"/>
            </a:pPr>
            <a:r>
              <a:rPr lang="en"/>
              <a:t>A lag in feature response to rapid price changes</a:t>
            </a:r>
            <a:endParaRPr/>
          </a:p>
          <a:p>
            <a:pPr marL="0" lvl="0" indent="0" algn="l" rtl="0">
              <a:spcBef>
                <a:spcPts val="1600"/>
              </a:spcBef>
              <a:spcAft>
                <a:spcPts val="1600"/>
              </a:spcAft>
              <a:buNone/>
            </a:pPr>
            <a:endParaRPr/>
          </a:p>
        </p:txBody>
      </p:sp>
      <p:pic>
        <p:nvPicPr>
          <p:cNvPr id="249" name="Google Shape;249;p25"/>
          <p:cNvPicPr preferRelativeResize="0"/>
          <p:nvPr/>
        </p:nvPicPr>
        <p:blipFill>
          <a:blip r:embed="rId3">
            <a:alphaModFix/>
          </a:blip>
          <a:stretch>
            <a:fillRect/>
          </a:stretch>
        </p:blipFill>
        <p:spPr>
          <a:xfrm>
            <a:off x="3357525" y="876300"/>
            <a:ext cx="5719501" cy="35402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Trading Strategy</a:t>
            </a:r>
            <a:endParaRPr/>
          </a:p>
        </p:txBody>
      </p:sp>
      <p:sp>
        <p:nvSpPr>
          <p:cNvPr id="255" name="Google Shape;255;p26"/>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a:t>Split into Buy or Hold</a:t>
            </a:r>
            <a:endParaRPr/>
          </a:p>
          <a:p>
            <a:pPr marL="457200" lvl="0" indent="-304800" algn="l" rtl="0">
              <a:lnSpc>
                <a:spcPct val="150000"/>
              </a:lnSpc>
              <a:spcBef>
                <a:spcPts val="0"/>
              </a:spcBef>
              <a:spcAft>
                <a:spcPts val="0"/>
              </a:spcAft>
              <a:buSzPts val="1200"/>
              <a:buChar char="●"/>
            </a:pPr>
            <a:r>
              <a:rPr lang="en"/>
              <a:t>Intra-day only</a:t>
            </a:r>
            <a:endParaRPr/>
          </a:p>
          <a:p>
            <a:pPr marL="457200" lvl="0" indent="-304800" algn="l" rtl="0">
              <a:lnSpc>
                <a:spcPct val="150000"/>
              </a:lnSpc>
              <a:spcBef>
                <a:spcPts val="0"/>
              </a:spcBef>
              <a:spcAft>
                <a:spcPts val="0"/>
              </a:spcAft>
              <a:buSzPts val="1200"/>
              <a:buChar char="●"/>
            </a:pPr>
            <a:r>
              <a:rPr lang="en"/>
              <a:t>Bought at start of trading day and sold at closing</a:t>
            </a:r>
            <a:endParaRPr/>
          </a:p>
          <a:p>
            <a:pPr marL="457200" lvl="0" indent="-304800" algn="l" rtl="0">
              <a:lnSpc>
                <a:spcPct val="150000"/>
              </a:lnSpc>
              <a:spcBef>
                <a:spcPts val="0"/>
              </a:spcBef>
              <a:spcAft>
                <a:spcPts val="0"/>
              </a:spcAft>
              <a:buSzPts val="1200"/>
              <a:buChar char="●"/>
            </a:pPr>
            <a:r>
              <a:rPr lang="en"/>
              <a:t>Model only buys if predicted return for the day is positive</a:t>
            </a:r>
            <a:endParaRPr/>
          </a:p>
        </p:txBody>
      </p:sp>
      <p:pic>
        <p:nvPicPr>
          <p:cNvPr id="256" name="Google Shape;256;p26"/>
          <p:cNvPicPr preferRelativeResize="0"/>
          <p:nvPr/>
        </p:nvPicPr>
        <p:blipFill>
          <a:blip r:embed="rId3">
            <a:alphaModFix/>
          </a:blip>
          <a:stretch>
            <a:fillRect/>
          </a:stretch>
        </p:blipFill>
        <p:spPr>
          <a:xfrm>
            <a:off x="3499775" y="902350"/>
            <a:ext cx="5408699" cy="333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title"/>
          </p:nvPr>
        </p:nvSpPr>
        <p:spPr>
          <a:xfrm>
            <a:off x="311700" y="555600"/>
            <a:ext cx="32145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Risk vs. return</a:t>
            </a:r>
            <a:endParaRPr/>
          </a:p>
        </p:txBody>
      </p:sp>
      <p:pic>
        <p:nvPicPr>
          <p:cNvPr id="262" name="Google Shape;262;p27"/>
          <p:cNvPicPr preferRelativeResize="0"/>
          <p:nvPr/>
        </p:nvPicPr>
        <p:blipFill>
          <a:blip r:embed="rId3">
            <a:alphaModFix/>
          </a:blip>
          <a:stretch>
            <a:fillRect/>
          </a:stretch>
        </p:blipFill>
        <p:spPr>
          <a:xfrm>
            <a:off x="4753650" y="1465800"/>
            <a:ext cx="4134157" cy="2552050"/>
          </a:xfrm>
          <a:prstGeom prst="rect">
            <a:avLst/>
          </a:prstGeom>
          <a:noFill/>
          <a:ln>
            <a:noFill/>
          </a:ln>
        </p:spPr>
      </p:pic>
      <p:pic>
        <p:nvPicPr>
          <p:cNvPr id="263" name="Google Shape;263;p27"/>
          <p:cNvPicPr preferRelativeResize="0"/>
          <p:nvPr/>
        </p:nvPicPr>
        <p:blipFill>
          <a:blip r:embed="rId4">
            <a:alphaModFix/>
          </a:blip>
          <a:stretch>
            <a:fillRect/>
          </a:stretch>
        </p:blipFill>
        <p:spPr>
          <a:xfrm>
            <a:off x="311701" y="1465800"/>
            <a:ext cx="4138308" cy="255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Cumulative Returns Chart for Strategy vs. SPY</a:t>
            </a:r>
            <a:endParaRPr/>
          </a:p>
        </p:txBody>
      </p:sp>
      <p:sp>
        <p:nvSpPr>
          <p:cNvPr id="269" name="Google Shape;269;p28"/>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Sharpe Ratio (Our Model): 0.2257881 </a:t>
            </a:r>
            <a:endParaRPr sz="1300" dirty="0"/>
          </a:p>
          <a:p>
            <a:pPr marL="0" lvl="0" indent="0" algn="l" rtl="0">
              <a:spcBef>
                <a:spcPts val="1600"/>
              </a:spcBef>
              <a:spcAft>
                <a:spcPts val="0"/>
              </a:spcAft>
              <a:buNone/>
            </a:pPr>
            <a:r>
              <a:rPr lang="en" sz="1300" dirty="0"/>
              <a:t>Sharpe Ratio (SPY Benchmark): 0.3199908 </a:t>
            </a:r>
            <a:endParaRPr sz="1300" dirty="0"/>
          </a:p>
          <a:p>
            <a:pPr marL="0" lvl="0" indent="0" algn="l" rtl="0">
              <a:spcBef>
                <a:spcPts val="1600"/>
              </a:spcBef>
              <a:spcAft>
                <a:spcPts val="0"/>
              </a:spcAft>
              <a:buNone/>
            </a:pPr>
            <a:r>
              <a:rPr lang="en" sz="1300" dirty="0"/>
              <a:t>Cumulative Return (Our Model): 0.1018455 </a:t>
            </a:r>
            <a:endParaRPr sz="1300" dirty="0"/>
          </a:p>
          <a:p>
            <a:pPr marL="0" lvl="0" indent="0" algn="l" rtl="0">
              <a:spcBef>
                <a:spcPts val="1600"/>
              </a:spcBef>
              <a:spcAft>
                <a:spcPts val="0"/>
              </a:spcAft>
              <a:buNone/>
            </a:pPr>
            <a:r>
              <a:rPr lang="en" sz="1300" dirty="0"/>
              <a:t>Cumulative Return (SPY): 0.1533291 </a:t>
            </a:r>
            <a:endParaRPr sz="1300" dirty="0"/>
          </a:p>
          <a:p>
            <a:pPr marL="0" lvl="0" indent="0" algn="l" rtl="0">
              <a:spcBef>
                <a:spcPts val="1600"/>
              </a:spcBef>
              <a:spcAft>
                <a:spcPts val="1600"/>
              </a:spcAft>
              <a:buNone/>
            </a:pPr>
            <a:r>
              <a:rPr lang="en" sz="1300" dirty="0"/>
              <a:t>Information Ratio (Our Model): 0.08355789</a:t>
            </a:r>
            <a:endParaRPr sz="1300" dirty="0"/>
          </a:p>
        </p:txBody>
      </p:sp>
      <p:sp>
        <p:nvSpPr>
          <p:cNvPr id="270" name="Google Shape;270;p28"/>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1" name="Google Shape;271;p28"/>
          <p:cNvPicPr preferRelativeResize="0"/>
          <p:nvPr/>
        </p:nvPicPr>
        <p:blipFill>
          <a:blip r:embed="rId3">
            <a:alphaModFix/>
          </a:blip>
          <a:stretch>
            <a:fillRect/>
          </a:stretch>
        </p:blipFill>
        <p:spPr>
          <a:xfrm>
            <a:off x="3655950" y="1229972"/>
            <a:ext cx="5421464" cy="333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Buy and Hold</a:t>
            </a:r>
            <a:endParaRPr/>
          </a:p>
        </p:txBody>
      </p:sp>
      <p:sp>
        <p:nvSpPr>
          <p:cNvPr id="277" name="Google Shape;277;p29"/>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Sharpe Ratio (Our Model): 0.2257881 </a:t>
            </a:r>
            <a:endParaRPr/>
          </a:p>
          <a:p>
            <a:pPr marL="0" lvl="0" indent="0" algn="l" rtl="0">
              <a:spcBef>
                <a:spcPts val="1600"/>
              </a:spcBef>
              <a:spcAft>
                <a:spcPts val="0"/>
              </a:spcAft>
              <a:buNone/>
            </a:pPr>
            <a:r>
              <a:rPr lang="en"/>
              <a:t>Sharpe Ratio (GOOG): 1.084249 </a:t>
            </a:r>
            <a:endParaRPr/>
          </a:p>
          <a:p>
            <a:pPr marL="0" lvl="0" indent="0" algn="l" rtl="0">
              <a:spcBef>
                <a:spcPts val="1600"/>
              </a:spcBef>
              <a:spcAft>
                <a:spcPts val="0"/>
              </a:spcAft>
              <a:buNone/>
            </a:pPr>
            <a:r>
              <a:rPr lang="en"/>
              <a:t>Cumulative Return (Our Model): 0.1018455 </a:t>
            </a:r>
            <a:endParaRPr/>
          </a:p>
          <a:p>
            <a:pPr marL="0" lvl="0" indent="0" algn="l" rtl="0">
              <a:spcBef>
                <a:spcPts val="1600"/>
              </a:spcBef>
              <a:spcAft>
                <a:spcPts val="0"/>
              </a:spcAft>
              <a:buNone/>
            </a:pPr>
            <a:r>
              <a:rPr lang="en"/>
              <a:t>Cumulative Return (GOOG): 1.663599 </a:t>
            </a:r>
            <a:endParaRPr/>
          </a:p>
          <a:p>
            <a:pPr marL="0" lvl="0" indent="0" algn="l" rtl="0">
              <a:spcBef>
                <a:spcPts val="1600"/>
              </a:spcBef>
              <a:spcAft>
                <a:spcPts val="1600"/>
              </a:spcAft>
              <a:buNone/>
            </a:pPr>
            <a:r>
              <a:rPr lang="en"/>
              <a:t>Information Ratio (Our Model vs GOOG): -0.7480226</a:t>
            </a:r>
            <a:endParaRPr/>
          </a:p>
        </p:txBody>
      </p:sp>
      <p:sp>
        <p:nvSpPr>
          <p:cNvPr id="278" name="Google Shape;278;p29"/>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9" name="Google Shape;279;p29"/>
          <p:cNvPicPr preferRelativeResize="0"/>
          <p:nvPr/>
        </p:nvPicPr>
        <p:blipFill>
          <a:blip r:embed="rId3">
            <a:alphaModFix/>
          </a:blip>
          <a:stretch>
            <a:fillRect/>
          </a:stretch>
        </p:blipFill>
        <p:spPr>
          <a:xfrm>
            <a:off x="3974850" y="1326175"/>
            <a:ext cx="4857449" cy="29955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Compared to SPY</a:t>
            </a:r>
            <a:endParaRPr/>
          </a:p>
        </p:txBody>
      </p:sp>
      <p:pic>
        <p:nvPicPr>
          <p:cNvPr id="285" name="Google Shape;285;p30"/>
          <p:cNvPicPr preferRelativeResize="0"/>
          <p:nvPr/>
        </p:nvPicPr>
        <p:blipFill>
          <a:blip r:embed="rId3">
            <a:alphaModFix/>
          </a:blip>
          <a:stretch>
            <a:fillRect/>
          </a:stretch>
        </p:blipFill>
        <p:spPr>
          <a:xfrm>
            <a:off x="2064737" y="1254725"/>
            <a:ext cx="5014525" cy="308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Key Takeaways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93" name="Google Shape;93;p14"/>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Raw Price</a:t>
            </a:r>
            <a:endParaRPr sz="1600"/>
          </a:p>
          <a:p>
            <a:pPr marL="457200" lvl="0" indent="-330200" algn="l" rtl="0">
              <a:lnSpc>
                <a:spcPct val="150000"/>
              </a:lnSpc>
              <a:spcBef>
                <a:spcPts val="800"/>
              </a:spcBef>
              <a:spcAft>
                <a:spcPts val="0"/>
              </a:spcAft>
              <a:buSzPts val="1600"/>
              <a:buChar char="●"/>
            </a:pPr>
            <a:r>
              <a:rPr lang="en" sz="1600"/>
              <a:t>Simplicity</a:t>
            </a:r>
            <a:endParaRPr sz="1600"/>
          </a:p>
          <a:p>
            <a:pPr marL="457200" lvl="0" indent="-330200" algn="l" rtl="0">
              <a:lnSpc>
                <a:spcPct val="150000"/>
              </a:lnSpc>
              <a:spcBef>
                <a:spcPts val="0"/>
              </a:spcBef>
              <a:spcAft>
                <a:spcPts val="0"/>
              </a:spcAft>
              <a:buSzPts val="1600"/>
              <a:buChar char="●"/>
            </a:pPr>
            <a:r>
              <a:rPr lang="en" sz="1600"/>
              <a:t>Short-term</a:t>
            </a:r>
            <a:endParaRPr sz="1600"/>
          </a:p>
          <a:p>
            <a:pPr marL="457200" lvl="0" indent="-330200" algn="l" rtl="0">
              <a:lnSpc>
                <a:spcPct val="150000"/>
              </a:lnSpc>
              <a:spcBef>
                <a:spcPts val="0"/>
              </a:spcBef>
              <a:spcAft>
                <a:spcPts val="0"/>
              </a:spcAft>
              <a:buSzPts val="1600"/>
              <a:buChar char="●"/>
            </a:pPr>
            <a:r>
              <a:rPr lang="en" sz="1600"/>
              <a:t>Price Movements</a:t>
            </a:r>
            <a:endParaRPr sz="1600"/>
          </a:p>
          <a:p>
            <a:pPr marL="457200" lvl="0" indent="-330200" algn="l" rtl="0">
              <a:lnSpc>
                <a:spcPct val="150000"/>
              </a:lnSpc>
              <a:spcBef>
                <a:spcPts val="0"/>
              </a:spcBef>
              <a:spcAft>
                <a:spcPts val="0"/>
              </a:spcAft>
              <a:buSzPts val="1600"/>
              <a:buChar char="●"/>
            </a:pPr>
            <a:r>
              <a:rPr lang="en" sz="1600"/>
              <a:t>Consistency</a:t>
            </a:r>
            <a:endParaRPr sz="1600"/>
          </a:p>
          <a:p>
            <a:pPr marL="457200" lvl="0" indent="-330200" algn="l" rtl="0">
              <a:lnSpc>
                <a:spcPct val="150000"/>
              </a:lnSpc>
              <a:spcBef>
                <a:spcPts val="0"/>
              </a:spcBef>
              <a:spcAft>
                <a:spcPts val="0"/>
              </a:spcAft>
              <a:buSzPts val="1600"/>
              <a:buChar char="●"/>
            </a:pPr>
            <a:r>
              <a:rPr lang="en" sz="1600"/>
              <a:t>Macro-level Influence</a:t>
            </a:r>
            <a:endParaRPr sz="1600"/>
          </a:p>
        </p:txBody>
      </p:sp>
      <p:sp>
        <p:nvSpPr>
          <p:cNvPr id="94" name="Google Shape;94;p14"/>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Residual</a:t>
            </a:r>
            <a:endParaRPr sz="1600" b="1"/>
          </a:p>
          <a:p>
            <a:pPr marL="457200" lvl="0" indent="-330200" algn="l" rtl="0">
              <a:lnSpc>
                <a:spcPct val="150000"/>
              </a:lnSpc>
              <a:spcBef>
                <a:spcPts val="800"/>
              </a:spcBef>
              <a:spcAft>
                <a:spcPts val="0"/>
              </a:spcAft>
              <a:buSzPts val="1600"/>
              <a:buChar char="●"/>
            </a:pPr>
            <a:r>
              <a:rPr lang="en" sz="1600"/>
              <a:t>Data Leakage</a:t>
            </a:r>
            <a:endParaRPr sz="1600"/>
          </a:p>
          <a:p>
            <a:pPr marL="457200" lvl="0" indent="-330200" algn="l" rtl="0">
              <a:lnSpc>
                <a:spcPct val="150000"/>
              </a:lnSpc>
              <a:spcBef>
                <a:spcPts val="0"/>
              </a:spcBef>
              <a:spcAft>
                <a:spcPts val="0"/>
              </a:spcAft>
              <a:buSzPts val="1600"/>
              <a:buChar char="●"/>
            </a:pPr>
            <a:r>
              <a:rPr lang="en" sz="1600"/>
              <a:t>Overfitting</a:t>
            </a:r>
            <a:endParaRPr sz="1600"/>
          </a:p>
          <a:p>
            <a:pPr marL="457200" lvl="0" indent="-330200" algn="l" rtl="0">
              <a:lnSpc>
                <a:spcPct val="150000"/>
              </a:lnSpc>
              <a:spcBef>
                <a:spcPts val="0"/>
              </a:spcBef>
              <a:spcAft>
                <a:spcPts val="0"/>
              </a:spcAft>
              <a:buSzPts val="1600"/>
              <a:buChar char="●"/>
            </a:pPr>
            <a:r>
              <a:rPr lang="en" sz="1600"/>
              <a:t>Focus on Predictive Signals</a:t>
            </a:r>
            <a:endParaRPr sz="1600"/>
          </a:p>
        </p:txBody>
      </p:sp>
      <p:sp>
        <p:nvSpPr>
          <p:cNvPr id="95" name="Google Shape;95;p14"/>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Buy Only Strategy</a:t>
            </a:r>
            <a:endParaRPr sz="1600" b="1"/>
          </a:p>
          <a:p>
            <a:pPr marL="457200" lvl="0" indent="-330200" algn="l" rtl="0">
              <a:lnSpc>
                <a:spcPct val="150000"/>
              </a:lnSpc>
              <a:spcBef>
                <a:spcPts val="800"/>
              </a:spcBef>
              <a:spcAft>
                <a:spcPts val="0"/>
              </a:spcAft>
              <a:buSzPts val="1600"/>
              <a:buChar char="●"/>
            </a:pPr>
            <a:r>
              <a:rPr lang="en" sz="1600"/>
              <a:t>Sell-Signals</a:t>
            </a:r>
            <a:endParaRPr sz="1600"/>
          </a:p>
          <a:p>
            <a:pPr marL="914400" lvl="1" indent="-330200" algn="l" rtl="0">
              <a:lnSpc>
                <a:spcPct val="150000"/>
              </a:lnSpc>
              <a:spcBef>
                <a:spcPts val="0"/>
              </a:spcBef>
              <a:spcAft>
                <a:spcPts val="0"/>
              </a:spcAft>
              <a:buSzPts val="1600"/>
              <a:buChar char="○"/>
            </a:pPr>
            <a:r>
              <a:rPr lang="en" sz="1600"/>
              <a:t>Bear Market</a:t>
            </a:r>
            <a:endParaRPr sz="1600"/>
          </a:p>
          <a:p>
            <a:pPr marL="914400" lvl="1" indent="-330200" algn="l" rtl="0">
              <a:lnSpc>
                <a:spcPct val="150000"/>
              </a:lnSpc>
              <a:spcBef>
                <a:spcPts val="0"/>
              </a:spcBef>
              <a:spcAft>
                <a:spcPts val="0"/>
              </a:spcAft>
              <a:buSzPts val="1600"/>
              <a:buChar char="○"/>
            </a:pPr>
            <a:r>
              <a:rPr lang="en" sz="1600"/>
              <a:t>High Rate Environment</a:t>
            </a:r>
            <a:endParaRPr sz="1600"/>
          </a:p>
          <a:p>
            <a:pPr marL="0" lvl="0" indent="0" algn="l" rtl="0">
              <a:spcBef>
                <a:spcPts val="800"/>
              </a:spcBef>
              <a:spcAft>
                <a:spcPts val="800"/>
              </a:spcAft>
              <a:buNone/>
            </a:pPr>
            <a:endParaRPr sz="1600"/>
          </a:p>
        </p:txBody>
      </p:sp>
      <p:sp>
        <p:nvSpPr>
          <p:cNvPr id="96" name="Google Shape;96;p14"/>
          <p:cNvSpPr txBox="1">
            <a:spLocks noGrp="1"/>
          </p:cNvSpPr>
          <p:nvPr>
            <p:ph type="body" idx="4294967295"/>
          </p:nvPr>
        </p:nvSpPr>
        <p:spPr>
          <a:xfrm>
            <a:off x="3442500" y="14607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Assumptions</a:t>
            </a:r>
            <a:endParaRPr>
              <a:solidFill>
                <a:schemeClr val="lt1"/>
              </a:solidFill>
            </a:endParaRPr>
          </a:p>
        </p:txBody>
      </p:sp>
      <p:sp>
        <p:nvSpPr>
          <p:cNvPr id="97" name="Google Shape;97;p14"/>
          <p:cNvSpPr txBox="1">
            <a:spLocks noGrp="1"/>
          </p:cNvSpPr>
          <p:nvPr>
            <p:ph type="body" idx="4294967295"/>
          </p:nvPr>
        </p:nvSpPr>
        <p:spPr>
          <a:xfrm>
            <a:off x="6360583" y="14607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Modelling</a:t>
            </a:r>
            <a:endParaRPr>
              <a:solidFill>
                <a:schemeClr val="lt1"/>
              </a:solidFill>
            </a:endParaRPr>
          </a:p>
        </p:txBody>
      </p:sp>
      <p:sp>
        <p:nvSpPr>
          <p:cNvPr id="98" name="Google Shape;98;p14" descr="Background pointer shape in timeline graphic"/>
          <p:cNvSpPr/>
          <p:nvPr/>
        </p:nvSpPr>
        <p:spPr>
          <a:xfrm>
            <a:off x="432359" y="105985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9" name="Google Shape;99;p14"/>
          <p:cNvSpPr txBox="1">
            <a:spLocks noGrp="1"/>
          </p:cNvSpPr>
          <p:nvPr>
            <p:ph type="body" idx="4294967295"/>
          </p:nvPr>
        </p:nvSpPr>
        <p:spPr>
          <a:xfrm>
            <a:off x="432348" y="119740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Assumption</a:t>
            </a:r>
            <a:endParaRPr sz="1600">
              <a:solidFill>
                <a:schemeClr val="lt1"/>
              </a:solidFill>
            </a:endParaRPr>
          </a:p>
        </p:txBody>
      </p:sp>
      <p:sp>
        <p:nvSpPr>
          <p:cNvPr id="100" name="Google Shape;100;p14" descr="Background pointer shape in timeline graphic"/>
          <p:cNvSpPr/>
          <p:nvPr/>
        </p:nvSpPr>
        <p:spPr>
          <a:xfrm>
            <a:off x="1908479" y="105985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1" name="Google Shape;101;p14"/>
          <p:cNvSpPr txBox="1">
            <a:spLocks noGrp="1"/>
          </p:cNvSpPr>
          <p:nvPr>
            <p:ph type="body" idx="4294967295"/>
          </p:nvPr>
        </p:nvSpPr>
        <p:spPr>
          <a:xfrm>
            <a:off x="2293942" y="119740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Cleaning</a:t>
            </a:r>
            <a:endParaRPr sz="1600">
              <a:solidFill>
                <a:schemeClr val="lt1"/>
              </a:solidFill>
            </a:endParaRPr>
          </a:p>
        </p:txBody>
      </p:sp>
      <p:sp>
        <p:nvSpPr>
          <p:cNvPr id="102" name="Google Shape;102;p14" descr="Background pointer shape in timeline graphic"/>
          <p:cNvSpPr/>
          <p:nvPr/>
        </p:nvSpPr>
        <p:spPr>
          <a:xfrm>
            <a:off x="3563398" y="105985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3" name="Google Shape;103;p14"/>
          <p:cNvSpPr txBox="1">
            <a:spLocks noGrp="1"/>
          </p:cNvSpPr>
          <p:nvPr>
            <p:ph type="body" idx="4294967295"/>
          </p:nvPr>
        </p:nvSpPr>
        <p:spPr>
          <a:xfrm>
            <a:off x="3859180" y="119740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Training</a:t>
            </a:r>
            <a:endParaRPr sz="1600">
              <a:solidFill>
                <a:schemeClr val="lt1"/>
              </a:solidFill>
            </a:endParaRPr>
          </a:p>
        </p:txBody>
      </p:sp>
      <p:sp>
        <p:nvSpPr>
          <p:cNvPr id="104" name="Google Shape;104;p14" descr="Background pointer shape in timeline graphic"/>
          <p:cNvSpPr/>
          <p:nvPr/>
        </p:nvSpPr>
        <p:spPr>
          <a:xfrm>
            <a:off x="5218318" y="105985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5" name="Google Shape;105;p14"/>
          <p:cNvSpPr txBox="1">
            <a:spLocks noGrp="1"/>
          </p:cNvSpPr>
          <p:nvPr>
            <p:ph type="body" idx="4294967295"/>
          </p:nvPr>
        </p:nvSpPr>
        <p:spPr>
          <a:xfrm>
            <a:off x="5508124" y="119740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Testing</a:t>
            </a:r>
            <a:endParaRPr sz="1600">
              <a:solidFill>
                <a:schemeClr val="lt1"/>
              </a:solidFill>
            </a:endParaRPr>
          </a:p>
        </p:txBody>
      </p:sp>
      <p:sp>
        <p:nvSpPr>
          <p:cNvPr id="106" name="Google Shape;106;p14" descr="Background pointer shape in timeline graphic"/>
          <p:cNvSpPr/>
          <p:nvPr/>
        </p:nvSpPr>
        <p:spPr>
          <a:xfrm>
            <a:off x="6873238" y="105985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7" name="Google Shape;107;p14"/>
          <p:cNvSpPr txBox="1">
            <a:spLocks noGrp="1"/>
          </p:cNvSpPr>
          <p:nvPr>
            <p:ph type="body" idx="4294967295"/>
          </p:nvPr>
        </p:nvSpPr>
        <p:spPr>
          <a:xfrm>
            <a:off x="7202937" y="119740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Result</a:t>
            </a:r>
            <a:endParaRPr sz="1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Takeaways</a:t>
            </a:r>
            <a:endParaRPr/>
          </a:p>
        </p:txBody>
      </p:sp>
      <p:sp>
        <p:nvSpPr>
          <p:cNvPr id="296" name="Google Shape;296;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Average individual investor has little chance of beating the market</a:t>
            </a:r>
            <a:endParaRPr/>
          </a:p>
          <a:p>
            <a:pPr marL="457200" lvl="0" indent="-342900" algn="l" rtl="0">
              <a:spcBef>
                <a:spcPts val="0"/>
              </a:spcBef>
              <a:spcAft>
                <a:spcPts val="0"/>
              </a:spcAft>
              <a:buSzPts val="1800"/>
              <a:buChar char="-"/>
            </a:pPr>
            <a:r>
              <a:rPr lang="en"/>
              <a:t>Only 6% of investment professionals beat the market over a recent 20-year period</a:t>
            </a:r>
            <a:endParaRPr/>
          </a:p>
          <a:p>
            <a:pPr marL="457200" lvl="0" indent="-342900" algn="l" rtl="0">
              <a:spcBef>
                <a:spcPts val="0"/>
              </a:spcBef>
              <a:spcAft>
                <a:spcPts val="0"/>
              </a:spcAft>
              <a:buSzPts val="1800"/>
              <a:buChar char="-"/>
            </a:pPr>
            <a:r>
              <a:rPr lang="en"/>
              <a:t>Given more data our model would better handle volatility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Assumptions</a:t>
            </a:r>
            <a:endParaRPr/>
          </a:p>
        </p:txBody>
      </p:sp>
      <p:sp>
        <p:nvSpPr>
          <p:cNvPr id="113" name="Google Shape;113;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Efficient Market Assumption</a:t>
            </a:r>
            <a:endParaRPr/>
          </a:p>
          <a:p>
            <a:pPr marL="0" lvl="0" indent="0" algn="l" rtl="0">
              <a:spcBef>
                <a:spcPts val="1600"/>
              </a:spcBef>
              <a:spcAft>
                <a:spcPts val="0"/>
              </a:spcAft>
              <a:buNone/>
            </a:pPr>
            <a:r>
              <a:rPr lang="en"/>
              <a:t>Macro-Factors as Predictors</a:t>
            </a:r>
            <a:endParaRPr/>
          </a:p>
          <a:p>
            <a:pPr marL="0" lvl="0" indent="0" algn="l" rtl="0">
              <a:spcBef>
                <a:spcPts val="1600"/>
              </a:spcBef>
              <a:spcAft>
                <a:spcPts val="0"/>
              </a:spcAft>
              <a:buNone/>
            </a:pPr>
            <a:r>
              <a:rPr lang="en"/>
              <a:t>Cross-Stock Relationship (Spillover)</a:t>
            </a:r>
            <a:endParaRPr/>
          </a:p>
          <a:p>
            <a:pPr marL="0" lvl="0" indent="0" algn="l" rtl="0">
              <a:spcBef>
                <a:spcPts val="1600"/>
              </a:spcBef>
              <a:spcAft>
                <a:spcPts val="0"/>
              </a:spcAft>
              <a:buNone/>
            </a:pPr>
            <a:r>
              <a:rPr lang="en"/>
              <a:t>	Correlated Investor Behavior</a:t>
            </a:r>
            <a:endParaRPr/>
          </a:p>
          <a:p>
            <a:pPr marL="0" lvl="0" indent="0" algn="l" rtl="0">
              <a:spcBef>
                <a:spcPts val="1600"/>
              </a:spcBef>
              <a:spcAft>
                <a:spcPts val="0"/>
              </a:spcAft>
              <a:buNone/>
            </a:pPr>
            <a:r>
              <a:rPr lang="en"/>
              <a:t>	Sector-Specific Dynamics</a:t>
            </a:r>
            <a:endParaRPr/>
          </a:p>
          <a:p>
            <a:pPr marL="0" lvl="0" indent="0" algn="l" rtl="0">
              <a:spcBef>
                <a:spcPts val="1600"/>
              </a:spcBef>
              <a:spcAft>
                <a:spcPts val="1600"/>
              </a:spcAft>
              <a:buNone/>
            </a:pPr>
            <a:r>
              <a:rPr lang="en"/>
              <a:t>Lagged Influence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Overview</a:t>
            </a:r>
            <a:endParaRPr/>
          </a:p>
        </p:txBody>
      </p:sp>
      <p:grpSp>
        <p:nvGrpSpPr>
          <p:cNvPr id="119" name="Google Shape;119;p16"/>
          <p:cNvGrpSpPr/>
          <p:nvPr/>
        </p:nvGrpSpPr>
        <p:grpSpPr>
          <a:xfrm>
            <a:off x="431925" y="1304875"/>
            <a:ext cx="2628925" cy="3416400"/>
            <a:chOff x="431925" y="1304875"/>
            <a:chExt cx="2628925" cy="3416400"/>
          </a:xfrm>
        </p:grpSpPr>
        <p:sp>
          <p:nvSpPr>
            <p:cNvPr id="120" name="Google Shape;120;p16"/>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6"/>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Stock</a:t>
            </a:r>
            <a:endParaRPr>
              <a:solidFill>
                <a:schemeClr val="lt1"/>
              </a:solidFill>
            </a:endParaRPr>
          </a:p>
        </p:txBody>
      </p:sp>
      <p:sp>
        <p:nvSpPr>
          <p:cNvPr id="123" name="Google Shape;123;p16"/>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Google: GOOG</a:t>
            </a:r>
            <a:endParaRPr sz="1600"/>
          </a:p>
          <a:p>
            <a:pPr marL="457200" lvl="0" indent="-330200" algn="l" rtl="0">
              <a:lnSpc>
                <a:spcPct val="150000"/>
              </a:lnSpc>
              <a:spcBef>
                <a:spcPts val="0"/>
              </a:spcBef>
              <a:spcAft>
                <a:spcPts val="0"/>
              </a:spcAft>
              <a:buSzPts val="1600"/>
              <a:buChar char="●"/>
            </a:pPr>
            <a:r>
              <a:rPr lang="en" sz="1600"/>
              <a:t>Microsoft: MSFT</a:t>
            </a:r>
            <a:endParaRPr sz="1600"/>
          </a:p>
          <a:p>
            <a:pPr marL="457200" lvl="0" indent="-330200" algn="l" rtl="0">
              <a:lnSpc>
                <a:spcPct val="150000"/>
              </a:lnSpc>
              <a:spcBef>
                <a:spcPts val="0"/>
              </a:spcBef>
              <a:spcAft>
                <a:spcPts val="0"/>
              </a:spcAft>
              <a:buSzPts val="1600"/>
              <a:buChar char="●"/>
            </a:pPr>
            <a:r>
              <a:rPr lang="en" sz="1600"/>
              <a:t>Apple: AAPL</a:t>
            </a:r>
            <a:endParaRPr sz="1600"/>
          </a:p>
          <a:p>
            <a:pPr marL="457200" lvl="0" indent="-330200" algn="l" rtl="0">
              <a:lnSpc>
                <a:spcPct val="150000"/>
              </a:lnSpc>
              <a:spcBef>
                <a:spcPts val="0"/>
              </a:spcBef>
              <a:spcAft>
                <a:spcPts val="0"/>
              </a:spcAft>
              <a:buSzPts val="1600"/>
              <a:buChar char="●"/>
            </a:pPr>
            <a:r>
              <a:rPr lang="en" sz="1600"/>
              <a:t>Amazon: AMZN</a:t>
            </a:r>
            <a:endParaRPr sz="1600"/>
          </a:p>
          <a:p>
            <a:pPr marL="457200" lvl="0" indent="-330200" algn="l" rtl="0">
              <a:lnSpc>
                <a:spcPct val="150000"/>
              </a:lnSpc>
              <a:spcBef>
                <a:spcPts val="0"/>
              </a:spcBef>
              <a:spcAft>
                <a:spcPts val="0"/>
              </a:spcAft>
              <a:buSzPts val="1600"/>
              <a:buChar char="●"/>
            </a:pPr>
            <a:r>
              <a:rPr lang="en" sz="1600"/>
              <a:t>Netflix: NFLX </a:t>
            </a:r>
            <a:endParaRPr sz="1600"/>
          </a:p>
          <a:p>
            <a:pPr marL="0" lvl="0" indent="0" algn="l" rtl="0">
              <a:spcBef>
                <a:spcPts val="1600"/>
              </a:spcBef>
              <a:spcAft>
                <a:spcPts val="1600"/>
              </a:spcAft>
              <a:buNone/>
            </a:pPr>
            <a:endParaRPr sz="1600"/>
          </a:p>
        </p:txBody>
      </p:sp>
      <p:grpSp>
        <p:nvGrpSpPr>
          <p:cNvPr id="124" name="Google Shape;124;p16"/>
          <p:cNvGrpSpPr/>
          <p:nvPr/>
        </p:nvGrpSpPr>
        <p:grpSpPr>
          <a:xfrm>
            <a:off x="3320450" y="1304875"/>
            <a:ext cx="2632500" cy="3416400"/>
            <a:chOff x="3320450" y="1304875"/>
            <a:chExt cx="2632500" cy="3416400"/>
          </a:xfrm>
        </p:grpSpPr>
        <p:sp>
          <p:nvSpPr>
            <p:cNvPr id="125" name="Google Shape;125;p16"/>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6"/>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Macroeconomic</a:t>
            </a:r>
            <a:endParaRPr>
              <a:solidFill>
                <a:schemeClr val="lt1"/>
              </a:solidFill>
            </a:endParaRPr>
          </a:p>
        </p:txBody>
      </p:sp>
      <p:sp>
        <p:nvSpPr>
          <p:cNvPr id="128" name="Google Shape;128;p16"/>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Federal Funds Rate</a:t>
            </a:r>
            <a:endParaRPr sz="1600"/>
          </a:p>
          <a:p>
            <a:pPr marL="457200" lvl="0" indent="-330200" algn="l" rtl="0">
              <a:lnSpc>
                <a:spcPct val="150000"/>
              </a:lnSpc>
              <a:spcBef>
                <a:spcPts val="0"/>
              </a:spcBef>
              <a:spcAft>
                <a:spcPts val="0"/>
              </a:spcAft>
              <a:buSzPts val="1600"/>
              <a:buChar char="●"/>
            </a:pPr>
            <a:r>
              <a:rPr lang="en" sz="1600"/>
              <a:t>Treasury Yield</a:t>
            </a:r>
            <a:endParaRPr sz="1600"/>
          </a:p>
          <a:p>
            <a:pPr marL="457200" lvl="0" indent="-330200" algn="l" rtl="0">
              <a:lnSpc>
                <a:spcPct val="150000"/>
              </a:lnSpc>
              <a:spcBef>
                <a:spcPts val="0"/>
              </a:spcBef>
              <a:spcAft>
                <a:spcPts val="0"/>
              </a:spcAft>
              <a:buSzPts val="1600"/>
              <a:buChar char="●"/>
            </a:pPr>
            <a:r>
              <a:rPr lang="en" sz="1600"/>
              <a:t>GDP</a:t>
            </a:r>
            <a:endParaRPr sz="1600"/>
          </a:p>
          <a:p>
            <a:pPr marL="457200" lvl="0" indent="-330200" algn="l" rtl="0">
              <a:lnSpc>
                <a:spcPct val="150000"/>
              </a:lnSpc>
              <a:spcBef>
                <a:spcPts val="0"/>
              </a:spcBef>
              <a:spcAft>
                <a:spcPts val="0"/>
              </a:spcAft>
              <a:buSzPts val="1600"/>
              <a:buChar char="●"/>
            </a:pPr>
            <a:r>
              <a:rPr lang="en" sz="1600"/>
              <a:t>Unemployment</a:t>
            </a:r>
            <a:endParaRPr sz="1600"/>
          </a:p>
        </p:txBody>
      </p:sp>
      <p:grpSp>
        <p:nvGrpSpPr>
          <p:cNvPr id="129" name="Google Shape;129;p16"/>
          <p:cNvGrpSpPr/>
          <p:nvPr/>
        </p:nvGrpSpPr>
        <p:grpSpPr>
          <a:xfrm>
            <a:off x="6212550" y="1304875"/>
            <a:ext cx="2632500" cy="3416400"/>
            <a:chOff x="6212550" y="1304875"/>
            <a:chExt cx="2632500" cy="3416400"/>
          </a:xfrm>
        </p:grpSpPr>
        <p:sp>
          <p:nvSpPr>
            <p:cNvPr id="130" name="Google Shape;130;p16"/>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16"/>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Cleaning</a:t>
            </a:r>
            <a:endParaRPr>
              <a:solidFill>
                <a:schemeClr val="lt1"/>
              </a:solidFill>
            </a:endParaRPr>
          </a:p>
        </p:txBody>
      </p:sp>
      <p:sp>
        <p:nvSpPr>
          <p:cNvPr id="133" name="Google Shape;133;p16"/>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Converted raw date columns into a standard date format</a:t>
            </a:r>
            <a:endParaRPr sz="1200"/>
          </a:p>
          <a:p>
            <a:pPr marL="457200" lvl="0" indent="-304800" algn="l" rtl="0">
              <a:spcBef>
                <a:spcPts val="0"/>
              </a:spcBef>
              <a:spcAft>
                <a:spcPts val="0"/>
              </a:spcAft>
              <a:buSzPts val="1200"/>
              <a:buChar char="●"/>
            </a:pPr>
            <a:r>
              <a:rPr lang="en" sz="1200"/>
              <a:t>Removed irrelevant columns (TRDSTAT, SHRCLS)</a:t>
            </a:r>
            <a:endParaRPr sz="1200"/>
          </a:p>
          <a:p>
            <a:pPr marL="457200" lvl="0" indent="-304800" algn="l" rtl="0">
              <a:spcBef>
                <a:spcPts val="0"/>
              </a:spcBef>
              <a:spcAft>
                <a:spcPts val="0"/>
              </a:spcAft>
              <a:buSzPts val="1200"/>
              <a:buChar char="●"/>
            </a:pPr>
            <a:r>
              <a:rPr lang="en" sz="1200"/>
              <a:t>Forward Fill Macro Variables</a:t>
            </a:r>
            <a:endParaRPr sz="1100"/>
          </a:p>
          <a:p>
            <a:pPr marL="457200" lvl="0" indent="-304800" algn="l" rtl="0">
              <a:spcBef>
                <a:spcPts val="0"/>
              </a:spcBef>
              <a:spcAft>
                <a:spcPts val="0"/>
              </a:spcAft>
              <a:buSzPts val="1200"/>
              <a:buChar char="●"/>
            </a:pPr>
            <a:r>
              <a:rPr lang="en" sz="1200"/>
              <a:t>Inclusion of MSFT as part of FAANG replacement for META.</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descr="Background pointer shape in timeline graphic"/>
          <p:cNvSpPr/>
          <p:nvPr/>
        </p:nvSpPr>
        <p:spPr>
          <a:xfrm>
            <a:off x="340934" y="15132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9" name="Google Shape;139;p17"/>
          <p:cNvSpPr txBox="1">
            <a:spLocks noGrp="1"/>
          </p:cNvSpPr>
          <p:nvPr>
            <p:ph type="body" idx="4294967295"/>
          </p:nvPr>
        </p:nvSpPr>
        <p:spPr>
          <a:xfrm>
            <a:off x="340923" y="16507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2004</a:t>
            </a:r>
            <a:endParaRPr sz="1600">
              <a:solidFill>
                <a:schemeClr val="lt1"/>
              </a:solidFill>
            </a:endParaRPr>
          </a:p>
        </p:txBody>
      </p:sp>
      <p:grpSp>
        <p:nvGrpSpPr>
          <p:cNvPr id="140" name="Google Shape;140;p17"/>
          <p:cNvGrpSpPr/>
          <p:nvPr/>
        </p:nvGrpSpPr>
        <p:grpSpPr>
          <a:xfrm>
            <a:off x="969270" y="924415"/>
            <a:ext cx="198900" cy="593656"/>
            <a:chOff x="777447" y="1610215"/>
            <a:chExt cx="198900" cy="593656"/>
          </a:xfrm>
        </p:grpSpPr>
        <p:cxnSp>
          <p:nvCxnSpPr>
            <p:cNvPr id="141" name="Google Shape;141;p17"/>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2" name="Google Shape;142;p17"/>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7"/>
          <p:cNvSpPr txBox="1">
            <a:spLocks noGrp="1"/>
          </p:cNvSpPr>
          <p:nvPr>
            <p:ph type="body" idx="4294967295"/>
          </p:nvPr>
        </p:nvSpPr>
        <p:spPr>
          <a:xfrm>
            <a:off x="38700" y="273567"/>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Google IPO (GOOG: Class A)</a:t>
            </a:r>
            <a:endParaRPr sz="1600"/>
          </a:p>
        </p:txBody>
      </p:sp>
      <p:sp>
        <p:nvSpPr>
          <p:cNvPr id="144" name="Google Shape;144;p17" descr="Background pointer shape in timeline graphic"/>
          <p:cNvSpPr/>
          <p:nvPr/>
        </p:nvSpPr>
        <p:spPr>
          <a:xfrm>
            <a:off x="1817050" y="1513200"/>
            <a:ext cx="53358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5" name="Google Shape;145;p17"/>
          <p:cNvSpPr txBox="1">
            <a:spLocks noGrp="1"/>
          </p:cNvSpPr>
          <p:nvPr>
            <p:ph type="body" idx="4294967295"/>
          </p:nvPr>
        </p:nvSpPr>
        <p:spPr>
          <a:xfrm>
            <a:off x="3761242" y="16507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2014</a:t>
            </a:r>
            <a:endParaRPr sz="1600">
              <a:solidFill>
                <a:schemeClr val="lt1"/>
              </a:solidFill>
            </a:endParaRPr>
          </a:p>
        </p:txBody>
      </p:sp>
      <p:grpSp>
        <p:nvGrpSpPr>
          <p:cNvPr id="146" name="Google Shape;146;p17"/>
          <p:cNvGrpSpPr/>
          <p:nvPr/>
        </p:nvGrpSpPr>
        <p:grpSpPr>
          <a:xfrm>
            <a:off x="2684632" y="2253158"/>
            <a:ext cx="198900" cy="593656"/>
            <a:chOff x="2223534" y="2938958"/>
            <a:chExt cx="198900" cy="593656"/>
          </a:xfrm>
        </p:grpSpPr>
        <p:cxnSp>
          <p:nvCxnSpPr>
            <p:cNvPr id="147" name="Google Shape;147;p17"/>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8" name="Google Shape;148;p17"/>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7"/>
          <p:cNvSpPr txBox="1">
            <a:spLocks noGrp="1"/>
          </p:cNvSpPr>
          <p:nvPr>
            <p:ph type="body" idx="4294967295"/>
          </p:nvPr>
        </p:nvSpPr>
        <p:spPr>
          <a:xfrm>
            <a:off x="1662675" y="2843325"/>
            <a:ext cx="2242800" cy="400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2 for 1 Stock Split </a:t>
            </a:r>
            <a:endParaRPr sz="1600"/>
          </a:p>
        </p:txBody>
      </p:sp>
      <p:grpSp>
        <p:nvGrpSpPr>
          <p:cNvPr id="150" name="Google Shape;150;p17"/>
          <p:cNvGrpSpPr/>
          <p:nvPr/>
        </p:nvGrpSpPr>
        <p:grpSpPr>
          <a:xfrm>
            <a:off x="4319545" y="924415"/>
            <a:ext cx="198900" cy="593656"/>
            <a:chOff x="3918084" y="1610215"/>
            <a:chExt cx="198900" cy="593656"/>
          </a:xfrm>
        </p:grpSpPr>
        <p:cxnSp>
          <p:nvCxnSpPr>
            <p:cNvPr id="151" name="Google Shape;151;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2" name="Google Shape;152;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7"/>
          <p:cNvSpPr txBox="1">
            <a:spLocks noGrp="1"/>
          </p:cNvSpPr>
          <p:nvPr>
            <p:ph type="body" idx="4294967295"/>
          </p:nvPr>
        </p:nvSpPr>
        <p:spPr>
          <a:xfrm>
            <a:off x="3297582" y="252317"/>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Created Class C Shares (GOOG)</a:t>
            </a:r>
            <a:endParaRPr sz="1600"/>
          </a:p>
        </p:txBody>
      </p:sp>
      <p:grpSp>
        <p:nvGrpSpPr>
          <p:cNvPr id="154" name="Google Shape;154;p17"/>
          <p:cNvGrpSpPr/>
          <p:nvPr/>
        </p:nvGrpSpPr>
        <p:grpSpPr>
          <a:xfrm>
            <a:off x="5973070" y="2253158"/>
            <a:ext cx="198900" cy="593656"/>
            <a:chOff x="5958946" y="2938958"/>
            <a:chExt cx="198900" cy="593656"/>
          </a:xfrm>
        </p:grpSpPr>
        <p:cxnSp>
          <p:nvCxnSpPr>
            <p:cNvPr id="155" name="Google Shape;155;p17"/>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6" name="Google Shape;156;p17"/>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txBox="1">
            <a:spLocks noGrp="1"/>
          </p:cNvSpPr>
          <p:nvPr>
            <p:ph type="body" idx="4294967295"/>
          </p:nvPr>
        </p:nvSpPr>
        <p:spPr>
          <a:xfrm>
            <a:off x="4925777" y="2760900"/>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Relabeled Class A (GOOGL)</a:t>
            </a:r>
            <a:endParaRPr sz="1600"/>
          </a:p>
        </p:txBody>
      </p:sp>
      <p:sp>
        <p:nvSpPr>
          <p:cNvPr id="158" name="Google Shape;158;p17" descr="Background pointer shape in timeline graphic"/>
          <p:cNvSpPr/>
          <p:nvPr/>
        </p:nvSpPr>
        <p:spPr>
          <a:xfrm>
            <a:off x="6781813" y="15132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body" idx="4294967295"/>
          </p:nvPr>
        </p:nvSpPr>
        <p:spPr>
          <a:xfrm>
            <a:off x="7111512" y="16507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2022</a:t>
            </a:r>
            <a:endParaRPr sz="1600">
              <a:solidFill>
                <a:schemeClr val="lt1"/>
              </a:solidFill>
            </a:endParaRPr>
          </a:p>
        </p:txBody>
      </p:sp>
      <p:grpSp>
        <p:nvGrpSpPr>
          <p:cNvPr id="160" name="Google Shape;160;p17"/>
          <p:cNvGrpSpPr/>
          <p:nvPr/>
        </p:nvGrpSpPr>
        <p:grpSpPr>
          <a:xfrm>
            <a:off x="7669807" y="924415"/>
            <a:ext cx="198900" cy="593656"/>
            <a:chOff x="3918084" y="1610215"/>
            <a:chExt cx="198900" cy="593656"/>
          </a:xfrm>
        </p:grpSpPr>
        <p:cxnSp>
          <p:nvCxnSpPr>
            <p:cNvPr id="161" name="Google Shape;161;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2" name="Google Shape;162;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17"/>
          <p:cNvSpPr txBox="1">
            <a:spLocks noGrp="1"/>
          </p:cNvSpPr>
          <p:nvPr>
            <p:ph type="body" idx="4294967295"/>
          </p:nvPr>
        </p:nvSpPr>
        <p:spPr>
          <a:xfrm>
            <a:off x="6647850" y="480921"/>
            <a:ext cx="2242800" cy="400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20 For 1 Stock Split</a:t>
            </a:r>
            <a:endParaRPr sz="1600"/>
          </a:p>
        </p:txBody>
      </p:sp>
      <p:sp>
        <p:nvSpPr>
          <p:cNvPr id="164" name="Google Shape;164;p17"/>
          <p:cNvSpPr txBox="1">
            <a:spLocks noGrp="1"/>
          </p:cNvSpPr>
          <p:nvPr>
            <p:ph type="body" idx="4294967295"/>
          </p:nvPr>
        </p:nvSpPr>
        <p:spPr>
          <a:xfrm>
            <a:off x="475800" y="3743400"/>
            <a:ext cx="8357100" cy="1146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Duplicate entries due to Google's stock split in 2014 (GOOG and GOOGL)</a:t>
            </a:r>
            <a:endParaRPr sz="1600"/>
          </a:p>
          <a:p>
            <a:pPr marL="914400" lvl="1" indent="-330200" algn="l" rtl="0">
              <a:spcBef>
                <a:spcPts val="0"/>
              </a:spcBef>
              <a:spcAft>
                <a:spcPts val="0"/>
              </a:spcAft>
              <a:buSzPts val="1600"/>
              <a:buChar char="○"/>
            </a:pPr>
            <a:r>
              <a:rPr lang="en" sz="1600"/>
              <a:t>Two step filter GOOGL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a:t>
            </a:r>
            <a:endParaRPr/>
          </a:p>
        </p:txBody>
      </p:sp>
      <p:sp>
        <p:nvSpPr>
          <p:cNvPr id="170" name="Google Shape;170;p18"/>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Macro Factor Integration</a:t>
            </a:r>
            <a:endParaRPr/>
          </a:p>
          <a:p>
            <a:pPr marL="457200" lvl="0" indent="-317500" algn="l" rtl="0">
              <a:spcBef>
                <a:spcPts val="0"/>
              </a:spcBef>
              <a:spcAft>
                <a:spcPts val="0"/>
              </a:spcAft>
              <a:buSzPts val="1400"/>
              <a:buChar char="●"/>
            </a:pPr>
            <a:r>
              <a:rPr lang="en"/>
              <a:t>Handling Date Gaps in Data</a:t>
            </a:r>
            <a:endParaRPr/>
          </a:p>
          <a:p>
            <a:pPr marL="914400" lvl="1" indent="-304800" algn="l" rtl="0">
              <a:spcBef>
                <a:spcPts val="0"/>
              </a:spcBef>
              <a:spcAft>
                <a:spcPts val="0"/>
              </a:spcAft>
              <a:buSzPts val="1200"/>
              <a:buChar char="○"/>
            </a:pPr>
            <a:r>
              <a:rPr lang="en"/>
              <a:t>Created a complete date range and ensured data had all dates by merging with this date range. Forward-filled any missing data (e.g., prices, volumes)</a:t>
            </a:r>
            <a:endParaRPr/>
          </a:p>
          <a:p>
            <a:pPr marL="457200" lvl="0" indent="-317500" algn="l" rtl="0">
              <a:spcBef>
                <a:spcPts val="0"/>
              </a:spcBef>
              <a:spcAft>
                <a:spcPts val="0"/>
              </a:spcAft>
              <a:buSzPts val="1400"/>
              <a:buChar char="●"/>
            </a:pPr>
            <a:r>
              <a:rPr lang="en"/>
              <a:t>Lagging Variables</a:t>
            </a:r>
            <a:endParaRPr/>
          </a:p>
          <a:p>
            <a:pPr marL="914400" lvl="1" indent="-304800" algn="l" rtl="0">
              <a:spcBef>
                <a:spcPts val="0"/>
              </a:spcBef>
              <a:spcAft>
                <a:spcPts val="0"/>
              </a:spcAft>
              <a:buSzPts val="1200"/>
              <a:buChar char="○"/>
            </a:pPr>
            <a:r>
              <a:rPr lang="en"/>
              <a:t>Created lagged variables for stock prices (LagPRC), volumes (LagVolume), opening prices (LagOpenPrice), and returns for FAANG tickers</a:t>
            </a:r>
            <a:endParaRPr/>
          </a:p>
        </p:txBody>
      </p:sp>
      <p:sp>
        <p:nvSpPr>
          <p:cNvPr id="171" name="Google Shape;171;p18"/>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Calculated New Features</a:t>
            </a:r>
            <a:endParaRPr/>
          </a:p>
          <a:p>
            <a:pPr marL="914400" lvl="1" indent="-304800" algn="l" rtl="0">
              <a:spcBef>
                <a:spcPts val="0"/>
              </a:spcBef>
              <a:spcAft>
                <a:spcPts val="0"/>
              </a:spcAft>
              <a:buSzPts val="1200"/>
              <a:buChar char="○"/>
            </a:pPr>
            <a:r>
              <a:rPr lang="en"/>
              <a:t>Returns</a:t>
            </a:r>
            <a:endParaRPr/>
          </a:p>
          <a:p>
            <a:pPr marL="914400" lvl="1" indent="-304800" algn="l" rtl="0">
              <a:spcBef>
                <a:spcPts val="0"/>
              </a:spcBef>
              <a:spcAft>
                <a:spcPts val="0"/>
              </a:spcAft>
              <a:buSzPts val="1200"/>
              <a:buChar char="○"/>
            </a:pPr>
            <a:r>
              <a:rPr lang="en"/>
              <a:t>RSI</a:t>
            </a:r>
            <a:endParaRPr/>
          </a:p>
          <a:p>
            <a:pPr marL="914400" lvl="1" indent="-304800" algn="l" rtl="0">
              <a:spcBef>
                <a:spcPts val="0"/>
              </a:spcBef>
              <a:spcAft>
                <a:spcPts val="0"/>
              </a:spcAft>
              <a:buSzPts val="1200"/>
              <a:buChar char="○"/>
            </a:pPr>
            <a:r>
              <a:rPr lang="en"/>
              <a:t>MA50 &amp; MA200</a:t>
            </a:r>
            <a:endParaRPr/>
          </a:p>
          <a:p>
            <a:pPr marL="914400" lvl="1" indent="-304800" algn="l" rtl="0">
              <a:spcBef>
                <a:spcPts val="0"/>
              </a:spcBef>
              <a:spcAft>
                <a:spcPts val="0"/>
              </a:spcAft>
              <a:buSzPts val="1200"/>
              <a:buChar char="○"/>
            </a:pPr>
            <a:r>
              <a:rPr lang="en"/>
              <a:t>Dummy Variables</a:t>
            </a:r>
            <a:endParaRPr/>
          </a:p>
          <a:p>
            <a:pPr marL="457200" lvl="0" indent="-317500" algn="l" rtl="0">
              <a:spcBef>
                <a:spcPts val="0"/>
              </a:spcBef>
              <a:spcAft>
                <a:spcPts val="0"/>
              </a:spcAft>
              <a:buSzPts val="1400"/>
              <a:buChar char="●"/>
            </a:pPr>
            <a:r>
              <a:rPr lang="en"/>
              <a:t>Removed Missing Data</a:t>
            </a:r>
            <a:endParaRPr/>
          </a:p>
          <a:p>
            <a:pPr marL="914400" lvl="1" indent="-304800" algn="l" rtl="0">
              <a:spcBef>
                <a:spcPts val="0"/>
              </a:spcBef>
              <a:spcAft>
                <a:spcPts val="0"/>
              </a:spcAft>
              <a:buSzPts val="1200"/>
              <a:buChar char="○"/>
            </a:pPr>
            <a:r>
              <a:rPr lang="en"/>
              <a:t>Dropped any remaining NA values after feature creation, ensuring a clean dataset for modeling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77" name="Google Shape;177;p19"/>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Lagged Technical Indicators:</a:t>
            </a:r>
            <a:endParaRPr/>
          </a:p>
          <a:p>
            <a:pPr marL="457200" lvl="0" indent="-317500" algn="l" rtl="0">
              <a:spcBef>
                <a:spcPts val="1600"/>
              </a:spcBef>
              <a:spcAft>
                <a:spcPts val="0"/>
              </a:spcAft>
              <a:buSzPts val="1400"/>
              <a:buChar char="●"/>
            </a:pPr>
            <a:r>
              <a:rPr lang="en"/>
              <a:t>Oversold​: Indicator for whether GOOG's RSI was in an oversold condition on the previous day</a:t>
            </a:r>
            <a:endParaRPr/>
          </a:p>
          <a:p>
            <a:pPr marL="914400" lvl="1" indent="-304800" algn="l" rtl="0">
              <a:spcBef>
                <a:spcPts val="0"/>
              </a:spcBef>
              <a:spcAft>
                <a:spcPts val="0"/>
              </a:spcAft>
              <a:buSzPts val="1200"/>
              <a:buChar char="○"/>
            </a:pPr>
            <a:r>
              <a:rPr lang="en"/>
              <a:t>Relative Strength Index (RSI)</a:t>
            </a:r>
            <a:endParaRPr/>
          </a:p>
          <a:p>
            <a:pPr marL="1371600" lvl="2" indent="-304800" algn="l" rtl="0">
              <a:spcBef>
                <a:spcPts val="0"/>
              </a:spcBef>
              <a:spcAft>
                <a:spcPts val="0"/>
              </a:spcAft>
              <a:buSzPts val="1200"/>
              <a:buChar char="■"/>
            </a:pPr>
            <a:r>
              <a:rPr lang="en"/>
              <a:t>Oversold Condition (RSI &lt; 30): Indicates potential upward price movement.</a:t>
            </a:r>
            <a:endParaRPr/>
          </a:p>
          <a:p>
            <a:pPr marL="1371600" lvl="2" indent="-304800" algn="l" rtl="0">
              <a:spcBef>
                <a:spcPts val="0"/>
              </a:spcBef>
              <a:spcAft>
                <a:spcPts val="0"/>
              </a:spcAft>
              <a:buSzPts val="1200"/>
              <a:buChar char="■"/>
            </a:pPr>
            <a:r>
              <a:rPr lang="en"/>
              <a:t>Overbought Condition (RSI &gt; 70): Indicates potential downward price movement.</a:t>
            </a:r>
            <a:endParaRPr/>
          </a:p>
          <a:p>
            <a:pPr marL="457200" lvl="0" indent="-317500" algn="l" rtl="0">
              <a:spcBef>
                <a:spcPts val="0"/>
              </a:spcBef>
              <a:spcAft>
                <a:spcPts val="0"/>
              </a:spcAft>
              <a:buSzPts val="1400"/>
              <a:buChar char="●"/>
            </a:pPr>
            <a:r>
              <a:rPr lang="en"/>
              <a:t>Volume: Previous day’s trading volume for GOOG</a:t>
            </a:r>
            <a:endParaRPr/>
          </a:p>
          <a:p>
            <a:pPr marL="0" lvl="0" indent="0" algn="l" rtl="0">
              <a:spcBef>
                <a:spcPts val="1600"/>
              </a:spcBef>
              <a:spcAft>
                <a:spcPts val="1600"/>
              </a:spcAft>
              <a:buNone/>
            </a:pPr>
            <a:endParaRPr/>
          </a:p>
        </p:txBody>
      </p:sp>
      <p:sp>
        <p:nvSpPr>
          <p:cNvPr id="178" name="Google Shape;178;p19"/>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Volatility and Trends:</a:t>
            </a:r>
            <a:endParaRPr/>
          </a:p>
          <a:p>
            <a:pPr marL="457200" lvl="0" indent="-317500" algn="l" rtl="0">
              <a:spcBef>
                <a:spcPts val="1600"/>
              </a:spcBef>
              <a:spcAft>
                <a:spcPts val="0"/>
              </a:spcAft>
              <a:buSzPts val="1400"/>
              <a:buChar char="●"/>
            </a:pPr>
            <a:r>
              <a:rPr lang="en"/>
              <a:t>MA50 &amp; MA200: Measures the average stock price over 50 and 200 days to smooth out short-term fluctuations</a:t>
            </a:r>
            <a:endParaRPr/>
          </a:p>
          <a:p>
            <a:pPr marL="914400" lvl="1" indent="-304800" algn="l" rtl="0">
              <a:spcBef>
                <a:spcPts val="0"/>
              </a:spcBef>
              <a:spcAft>
                <a:spcPts val="0"/>
              </a:spcAft>
              <a:buSzPts val="1200"/>
              <a:buChar char="○"/>
            </a:pPr>
            <a:r>
              <a:rPr lang="en"/>
              <a:t>MA50 &gt; MA200: Indicates a bullish trend</a:t>
            </a:r>
            <a:endParaRPr/>
          </a:p>
          <a:p>
            <a:pPr marL="914400" lvl="0" indent="0" algn="l" rtl="0">
              <a:spcBef>
                <a:spcPts val="1600"/>
              </a:spcBef>
              <a:spcAft>
                <a:spcPts val="0"/>
              </a:spcAft>
              <a:buNone/>
            </a:pPr>
            <a:endParaRPr/>
          </a:p>
          <a:p>
            <a:pPr marL="457200" lvl="0" indent="-317500" algn="l" rtl="0">
              <a:spcBef>
                <a:spcPts val="1600"/>
              </a:spcBef>
              <a:spcAft>
                <a:spcPts val="0"/>
              </a:spcAft>
              <a:buSzPts val="1400"/>
              <a:buChar char="●"/>
            </a:pPr>
            <a:r>
              <a:rPr lang="en"/>
              <a:t>Volatility: Captures days where the absolute daily return exceeds 2%, highlighting significant market swings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84" name="Google Shape;184;p2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Macroeconomic Factors:</a:t>
            </a:r>
            <a:endParaRPr/>
          </a:p>
          <a:p>
            <a:pPr marL="457200" lvl="0" indent="-317500" algn="l" rtl="0">
              <a:lnSpc>
                <a:spcPct val="150000"/>
              </a:lnSpc>
              <a:spcBef>
                <a:spcPts val="1600"/>
              </a:spcBef>
              <a:spcAft>
                <a:spcPts val="0"/>
              </a:spcAft>
              <a:buSzPts val="1400"/>
              <a:buChar char="●"/>
            </a:pPr>
            <a:r>
              <a:rPr lang="en"/>
              <a:t>Low Yield Environment: Binary indicator for low-yield environment (10-year Treasury yield &lt; 1.5%)</a:t>
            </a:r>
            <a:endParaRPr/>
          </a:p>
          <a:p>
            <a:pPr marL="457200" lvl="0" indent="-317500" algn="l" rtl="0">
              <a:lnSpc>
                <a:spcPct val="150000"/>
              </a:lnSpc>
              <a:spcBef>
                <a:spcPts val="0"/>
              </a:spcBef>
              <a:spcAft>
                <a:spcPts val="0"/>
              </a:spcAft>
              <a:buSzPts val="1400"/>
              <a:buChar char="●"/>
            </a:pPr>
            <a:r>
              <a:rPr lang="en"/>
              <a:t>High Unemployment: Binary indicator for high unemployment (&gt; 6%)</a:t>
            </a:r>
            <a:endParaRPr/>
          </a:p>
          <a:p>
            <a:pPr marL="0" lvl="0" indent="0" algn="l" rtl="0">
              <a:spcBef>
                <a:spcPts val="1600"/>
              </a:spcBef>
              <a:spcAft>
                <a:spcPts val="1600"/>
              </a:spcAft>
              <a:buNone/>
            </a:pPr>
            <a:endParaRPr/>
          </a:p>
        </p:txBody>
      </p:sp>
      <p:sp>
        <p:nvSpPr>
          <p:cNvPr id="185" name="Google Shape;185;p2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Lagged Returns of Other Stocks:</a:t>
            </a:r>
            <a:endParaRPr/>
          </a:p>
          <a:p>
            <a:pPr marL="457200" lvl="0" indent="-317500" algn="l" rtl="0">
              <a:lnSpc>
                <a:spcPct val="150000"/>
              </a:lnSpc>
              <a:spcBef>
                <a:spcPts val="1600"/>
              </a:spcBef>
              <a:spcAft>
                <a:spcPts val="0"/>
              </a:spcAft>
              <a:buSzPts val="1400"/>
              <a:buChar char="●"/>
            </a:pPr>
            <a:r>
              <a:rPr lang="en"/>
              <a:t>Apple Return: Lagged return of AAPL.</a:t>
            </a:r>
            <a:endParaRPr/>
          </a:p>
          <a:p>
            <a:pPr marL="457200" lvl="0" indent="-317500" algn="l" rtl="0">
              <a:lnSpc>
                <a:spcPct val="150000"/>
              </a:lnSpc>
              <a:spcBef>
                <a:spcPts val="0"/>
              </a:spcBef>
              <a:spcAft>
                <a:spcPts val="0"/>
              </a:spcAft>
              <a:buSzPts val="1400"/>
              <a:buChar char="●"/>
            </a:pPr>
            <a:r>
              <a:rPr lang="en"/>
              <a:t>Amazon Return​: Lagged return of AMZN.</a:t>
            </a:r>
            <a:endParaRPr/>
          </a:p>
          <a:p>
            <a:pPr marL="457200" lvl="0" indent="-317500" algn="l" rtl="0">
              <a:lnSpc>
                <a:spcPct val="150000"/>
              </a:lnSpc>
              <a:spcBef>
                <a:spcPts val="0"/>
              </a:spcBef>
              <a:spcAft>
                <a:spcPts val="0"/>
              </a:spcAft>
              <a:buSzPts val="1400"/>
              <a:buChar char="●"/>
            </a:pPr>
            <a:r>
              <a:rPr lang="en"/>
              <a:t>Microsoft Return: Lagged return of MSFT.</a:t>
            </a:r>
            <a:endParaRPr/>
          </a:p>
          <a:p>
            <a:pPr marL="457200" lvl="0" indent="-317500" algn="l" rtl="0">
              <a:lnSpc>
                <a:spcPct val="150000"/>
              </a:lnSpc>
              <a:spcBef>
                <a:spcPts val="0"/>
              </a:spcBef>
              <a:spcAft>
                <a:spcPts val="0"/>
              </a:spcAft>
              <a:buSzPts val="1400"/>
              <a:buChar char="●"/>
            </a:pPr>
            <a:r>
              <a:rPr lang="en"/>
              <a:t>Netflix Return: Lagged return of NFLX.</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6" name="Google Shape;186;p20"/>
          <p:cNvPicPr preferRelativeResize="0"/>
          <p:nvPr/>
        </p:nvPicPr>
        <p:blipFill>
          <a:blip r:embed="rId3">
            <a:alphaModFix/>
          </a:blip>
          <a:stretch>
            <a:fillRect/>
          </a:stretch>
        </p:blipFill>
        <p:spPr>
          <a:xfrm>
            <a:off x="156763" y="4149325"/>
            <a:ext cx="8904026" cy="41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a:p>
            <a:pPr marL="0" lvl="0" indent="0" algn="l" rtl="0">
              <a:spcBef>
                <a:spcPts val="0"/>
              </a:spcBef>
              <a:spcAft>
                <a:spcPts val="0"/>
              </a:spcAft>
              <a:buNone/>
            </a:pPr>
            <a:endParaRPr/>
          </a:p>
        </p:txBody>
      </p:sp>
      <p:sp>
        <p:nvSpPr>
          <p:cNvPr id="192" name="Google Shape;192;p21"/>
          <p:cNvSpPr/>
          <p:nvPr/>
        </p:nvSpPr>
        <p:spPr>
          <a:xfrm>
            <a:off x="4147063" y="104910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93" name="Google Shape;193;p21"/>
          <p:cNvSpPr/>
          <p:nvPr/>
        </p:nvSpPr>
        <p:spPr>
          <a:xfrm>
            <a:off x="4147075" y="104911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txBox="1">
            <a:spLocks noGrp="1"/>
          </p:cNvSpPr>
          <p:nvPr>
            <p:ph type="body" idx="4294967295"/>
          </p:nvPr>
        </p:nvSpPr>
        <p:spPr>
          <a:xfrm>
            <a:off x="4147075" y="110835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Data Split</a:t>
            </a:r>
            <a:endParaRPr sz="1100">
              <a:solidFill>
                <a:schemeClr val="lt1"/>
              </a:solidFill>
            </a:endParaRPr>
          </a:p>
        </p:txBody>
      </p:sp>
      <p:sp>
        <p:nvSpPr>
          <p:cNvPr id="195" name="Google Shape;195;p21"/>
          <p:cNvSpPr txBox="1">
            <a:spLocks noGrp="1"/>
          </p:cNvSpPr>
          <p:nvPr>
            <p:ph type="body" idx="4294967295"/>
          </p:nvPr>
        </p:nvSpPr>
        <p:spPr>
          <a:xfrm>
            <a:off x="4147075" y="145710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2011-2020</a:t>
            </a:r>
            <a:endParaRPr sz="1300">
              <a:solidFill>
                <a:schemeClr val="dk1"/>
              </a:solidFill>
            </a:endParaRPr>
          </a:p>
        </p:txBody>
      </p:sp>
      <p:grpSp>
        <p:nvGrpSpPr>
          <p:cNvPr id="196" name="Google Shape;196;p21"/>
          <p:cNvGrpSpPr/>
          <p:nvPr/>
        </p:nvGrpSpPr>
        <p:grpSpPr>
          <a:xfrm>
            <a:off x="2918113" y="1746605"/>
            <a:ext cx="4160100" cy="531900"/>
            <a:chOff x="2918113" y="1746605"/>
            <a:chExt cx="4160100" cy="531900"/>
          </a:xfrm>
        </p:grpSpPr>
        <p:cxnSp>
          <p:nvCxnSpPr>
            <p:cNvPr id="197" name="Google Shape;197;p21"/>
            <p:cNvCxnSpPr>
              <a:stCxn id="192" idx="2"/>
              <a:endCxn id="198"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sm" len="sm"/>
              <a:tailEnd type="none" w="sm" len="sm"/>
            </a:ln>
          </p:spPr>
        </p:cxnSp>
        <p:cxnSp>
          <p:nvCxnSpPr>
            <p:cNvPr id="199" name="Google Shape;199;p21"/>
            <p:cNvCxnSpPr>
              <a:stCxn id="192" idx="2"/>
              <a:endCxn id="200"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sm" len="sm"/>
              <a:tailEnd type="none" w="sm" len="sm"/>
            </a:ln>
          </p:spPr>
        </p:cxnSp>
      </p:grpSp>
      <p:sp>
        <p:nvSpPr>
          <p:cNvPr id="201" name="Google Shape;201;p21"/>
          <p:cNvSpPr/>
          <p:nvPr/>
        </p:nvSpPr>
        <p:spPr>
          <a:xfrm>
            <a:off x="2194905" y="2278501"/>
            <a:ext cx="1449300" cy="69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98" name="Google Shape;198;p21"/>
          <p:cNvSpPr/>
          <p:nvPr/>
        </p:nvSpPr>
        <p:spPr>
          <a:xfrm>
            <a:off x="2193500" y="227849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txBox="1">
            <a:spLocks noGrp="1"/>
          </p:cNvSpPr>
          <p:nvPr>
            <p:ph type="body" idx="4294967295"/>
          </p:nvPr>
        </p:nvSpPr>
        <p:spPr>
          <a:xfrm>
            <a:off x="2193650" y="233775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Training</a:t>
            </a:r>
            <a:endParaRPr sz="1100">
              <a:solidFill>
                <a:schemeClr val="lt1"/>
              </a:solidFill>
            </a:endParaRPr>
          </a:p>
        </p:txBody>
      </p:sp>
      <p:sp>
        <p:nvSpPr>
          <p:cNvPr id="203" name="Google Shape;203;p21"/>
          <p:cNvSpPr txBox="1">
            <a:spLocks noGrp="1"/>
          </p:cNvSpPr>
          <p:nvPr>
            <p:ph type="body" idx="4294967295"/>
          </p:nvPr>
        </p:nvSpPr>
        <p:spPr>
          <a:xfrm>
            <a:off x="2193638" y="2686588"/>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2011-01-01 to 2014-12-31</a:t>
            </a:r>
            <a:endParaRPr sz="1300">
              <a:solidFill>
                <a:schemeClr val="dk1"/>
              </a:solidFill>
            </a:endParaRPr>
          </a:p>
        </p:txBody>
      </p:sp>
      <p:sp>
        <p:nvSpPr>
          <p:cNvPr id="204" name="Google Shape;204;p21"/>
          <p:cNvSpPr/>
          <p:nvPr/>
        </p:nvSpPr>
        <p:spPr>
          <a:xfrm>
            <a:off x="1256025" y="3736680"/>
            <a:ext cx="3327300" cy="1199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05" name="Google Shape;205;p21"/>
          <p:cNvSpPr/>
          <p:nvPr/>
        </p:nvSpPr>
        <p:spPr>
          <a:xfrm>
            <a:off x="1256058" y="3507725"/>
            <a:ext cx="3327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Building the Model</a:t>
            </a:r>
            <a:endParaRPr/>
          </a:p>
        </p:txBody>
      </p:sp>
      <p:grpSp>
        <p:nvGrpSpPr>
          <p:cNvPr id="206" name="Google Shape;206;p21"/>
          <p:cNvGrpSpPr/>
          <p:nvPr/>
        </p:nvGrpSpPr>
        <p:grpSpPr>
          <a:xfrm>
            <a:off x="1256055" y="2975701"/>
            <a:ext cx="3327300" cy="531900"/>
            <a:chOff x="1256055" y="2975701"/>
            <a:chExt cx="3327300" cy="531900"/>
          </a:xfrm>
        </p:grpSpPr>
        <p:cxnSp>
          <p:nvCxnSpPr>
            <p:cNvPr id="207" name="Google Shape;207;p21"/>
            <p:cNvCxnSpPr>
              <a:stCxn id="201" idx="2"/>
              <a:endCxn id="205" idx="0"/>
            </p:cNvCxnSpPr>
            <p:nvPr/>
          </p:nvCxnSpPr>
          <p:spPr>
            <a:xfrm>
              <a:off x="2919555" y="2975701"/>
              <a:ext cx="300" cy="531900"/>
            </a:xfrm>
            <a:prstGeom prst="straightConnector1">
              <a:avLst/>
            </a:prstGeom>
            <a:noFill/>
            <a:ln w="9525" cap="flat" cmpd="sng">
              <a:solidFill>
                <a:schemeClr val="lt2"/>
              </a:solidFill>
              <a:prstDash val="solid"/>
              <a:round/>
              <a:headEnd type="none" w="sm" len="sm"/>
              <a:tailEnd type="none" w="sm" len="sm"/>
            </a:ln>
          </p:spPr>
        </p:cxnSp>
        <p:cxnSp>
          <p:nvCxnSpPr>
            <p:cNvPr id="208" name="Google Shape;208;p21"/>
            <p:cNvCxnSpPr>
              <a:stCxn id="201" idx="2"/>
              <a:endCxn id="209" idx="0"/>
            </p:cNvCxnSpPr>
            <p:nvPr/>
          </p:nvCxnSpPr>
          <p:spPr>
            <a:xfrm rot="5400000">
              <a:off x="1821855" y="2409901"/>
              <a:ext cx="531900" cy="1663500"/>
            </a:xfrm>
            <a:prstGeom prst="bentConnector2">
              <a:avLst/>
            </a:prstGeom>
            <a:noFill/>
            <a:ln w="9525" cap="flat" cmpd="sng">
              <a:solidFill>
                <a:schemeClr val="lt2"/>
              </a:solidFill>
              <a:prstDash val="solid"/>
              <a:round/>
              <a:headEnd type="none" w="sm" len="sm"/>
              <a:tailEnd type="none" w="sm" len="sm"/>
            </a:ln>
          </p:spPr>
        </p:cxnSp>
        <p:cxnSp>
          <p:nvCxnSpPr>
            <p:cNvPr id="210" name="Google Shape;210;p21"/>
            <p:cNvCxnSpPr>
              <a:stCxn id="201" idx="2"/>
              <a:endCxn id="211" idx="0"/>
            </p:cNvCxnSpPr>
            <p:nvPr/>
          </p:nvCxnSpPr>
          <p:spPr>
            <a:xfrm rot="-5400000" flipH="1">
              <a:off x="3485505" y="2409751"/>
              <a:ext cx="531900" cy="1663800"/>
            </a:xfrm>
            <a:prstGeom prst="bentConnector2">
              <a:avLst/>
            </a:prstGeom>
            <a:noFill/>
            <a:ln w="9525" cap="flat" cmpd="sng">
              <a:solidFill>
                <a:schemeClr val="lt2"/>
              </a:solidFill>
              <a:prstDash val="solid"/>
              <a:round/>
              <a:headEnd type="none" w="sm" len="sm"/>
              <a:tailEnd type="none" w="sm" len="sm"/>
            </a:ln>
          </p:spPr>
        </p:cxnSp>
      </p:grpSp>
      <p:sp>
        <p:nvSpPr>
          <p:cNvPr id="212" name="Google Shape;212;p21"/>
          <p:cNvSpPr txBox="1">
            <a:spLocks noGrp="1"/>
          </p:cNvSpPr>
          <p:nvPr>
            <p:ph type="body" idx="4294967295"/>
          </p:nvPr>
        </p:nvSpPr>
        <p:spPr>
          <a:xfrm>
            <a:off x="1256400" y="3917766"/>
            <a:ext cx="3326400" cy="1018200"/>
          </a:xfrm>
          <a:prstGeom prst="rect">
            <a:avLst/>
          </a:prstGeom>
        </p:spPr>
        <p:txBody>
          <a:bodyPr spcFirstLastPara="1" wrap="square" lIns="91425" tIns="91425" rIns="91425" bIns="91425" anchor="ctr" anchorCtr="0">
            <a:noAutofit/>
          </a:bodyPr>
          <a:lstStyle/>
          <a:p>
            <a:pPr marL="457200" lvl="0" indent="-292100" algn="l" rtl="0">
              <a:lnSpc>
                <a:spcPct val="100000"/>
              </a:lnSpc>
              <a:spcBef>
                <a:spcPts val="0"/>
              </a:spcBef>
              <a:spcAft>
                <a:spcPts val="0"/>
              </a:spcAft>
              <a:buClr>
                <a:schemeClr val="dk1"/>
              </a:buClr>
              <a:buSzPts val="1000"/>
              <a:buChar char="●"/>
            </a:pPr>
            <a:r>
              <a:rPr lang="en" sz="1000">
                <a:solidFill>
                  <a:schemeClr val="dk1"/>
                </a:solidFill>
              </a:rPr>
              <a:t>Linear Regression model is trained by identifying patterns and learning the relationships between the independent variables and the target variable</a:t>
            </a:r>
            <a:endParaRPr sz="1000">
              <a:solidFill>
                <a:schemeClr val="dk1"/>
              </a:solidFill>
            </a:endParaRPr>
          </a:p>
        </p:txBody>
      </p:sp>
      <p:sp>
        <p:nvSpPr>
          <p:cNvPr id="213" name="Google Shape;213;p21"/>
          <p:cNvSpPr/>
          <p:nvPr/>
        </p:nvSpPr>
        <p:spPr>
          <a:xfrm>
            <a:off x="6353691" y="2278501"/>
            <a:ext cx="1449300" cy="69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00" name="Google Shape;200;p21"/>
          <p:cNvSpPr/>
          <p:nvPr/>
        </p:nvSpPr>
        <p:spPr>
          <a:xfrm>
            <a:off x="6353700" y="227849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txBox="1">
            <a:spLocks noGrp="1"/>
          </p:cNvSpPr>
          <p:nvPr>
            <p:ph type="body" idx="4294967295"/>
          </p:nvPr>
        </p:nvSpPr>
        <p:spPr>
          <a:xfrm>
            <a:off x="6353925" y="233775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Testing</a:t>
            </a:r>
            <a:endParaRPr sz="1100">
              <a:solidFill>
                <a:schemeClr val="lt1"/>
              </a:solidFill>
            </a:endParaRPr>
          </a:p>
        </p:txBody>
      </p:sp>
      <p:sp>
        <p:nvSpPr>
          <p:cNvPr id="215" name="Google Shape;215;p21"/>
          <p:cNvSpPr txBox="1">
            <a:spLocks noGrp="1"/>
          </p:cNvSpPr>
          <p:nvPr>
            <p:ph type="body" idx="4294967295"/>
          </p:nvPr>
        </p:nvSpPr>
        <p:spPr>
          <a:xfrm>
            <a:off x="6352413" y="2686588"/>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2015-01-01 to 2019-12-31</a:t>
            </a:r>
            <a:endParaRPr sz="1300">
              <a:solidFill>
                <a:schemeClr val="dk1"/>
              </a:solidFill>
            </a:endParaRPr>
          </a:p>
        </p:txBody>
      </p:sp>
      <p:grpSp>
        <p:nvGrpSpPr>
          <p:cNvPr id="216" name="Google Shape;216;p21"/>
          <p:cNvGrpSpPr/>
          <p:nvPr/>
        </p:nvGrpSpPr>
        <p:grpSpPr>
          <a:xfrm>
            <a:off x="7078341" y="2975701"/>
            <a:ext cx="831900" cy="531900"/>
            <a:chOff x="7078341" y="2975701"/>
            <a:chExt cx="831900" cy="531900"/>
          </a:xfrm>
        </p:grpSpPr>
        <p:cxnSp>
          <p:nvCxnSpPr>
            <p:cNvPr id="217" name="Google Shape;217;p21"/>
            <p:cNvCxnSpPr>
              <a:stCxn id="213" idx="2"/>
              <a:endCxn id="218" idx="0"/>
            </p:cNvCxnSpPr>
            <p:nvPr/>
          </p:nvCxnSpPr>
          <p:spPr>
            <a:xfrm rot="-5400000" flipH="1">
              <a:off x="6817491" y="3236551"/>
              <a:ext cx="531900" cy="10200"/>
            </a:xfrm>
            <a:prstGeom prst="bentConnector3">
              <a:avLst>
                <a:gd name="adj1" fmla="val 50012"/>
              </a:avLst>
            </a:prstGeom>
            <a:noFill/>
            <a:ln w="9525" cap="flat" cmpd="sng">
              <a:solidFill>
                <a:schemeClr val="lt2"/>
              </a:solidFill>
              <a:prstDash val="solid"/>
              <a:round/>
              <a:headEnd type="none" w="sm" len="sm"/>
              <a:tailEnd type="none" w="sm" len="sm"/>
            </a:ln>
          </p:spPr>
        </p:cxnSp>
        <p:cxnSp>
          <p:nvCxnSpPr>
            <p:cNvPr id="219" name="Google Shape;219;p21"/>
            <p:cNvCxnSpPr>
              <a:stCxn id="213" idx="2"/>
              <a:endCxn id="220" idx="0"/>
            </p:cNvCxnSpPr>
            <p:nvPr/>
          </p:nvCxnSpPr>
          <p:spPr>
            <a:xfrm rot="-5400000" flipH="1">
              <a:off x="7228341" y="2825701"/>
              <a:ext cx="531900" cy="831900"/>
            </a:xfrm>
            <a:prstGeom prst="bentConnector2">
              <a:avLst/>
            </a:prstGeom>
            <a:noFill/>
            <a:ln w="9525" cap="flat" cmpd="sng">
              <a:solidFill>
                <a:schemeClr val="lt2"/>
              </a:solidFill>
              <a:prstDash val="solid"/>
              <a:round/>
              <a:headEnd type="none" w="sm" len="sm"/>
              <a:tailEnd type="none" w="sm" len="sm"/>
            </a:ln>
          </p:spPr>
        </p:cxnSp>
      </p:grpSp>
      <p:sp>
        <p:nvSpPr>
          <p:cNvPr id="221" name="Google Shape;221;p21"/>
          <p:cNvSpPr/>
          <p:nvPr/>
        </p:nvSpPr>
        <p:spPr>
          <a:xfrm>
            <a:off x="5522243" y="3507908"/>
            <a:ext cx="3132000" cy="1346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18" name="Google Shape;218;p21"/>
          <p:cNvSpPr/>
          <p:nvPr/>
        </p:nvSpPr>
        <p:spPr>
          <a:xfrm>
            <a:off x="5522175" y="3507725"/>
            <a:ext cx="31326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txBox="1">
            <a:spLocks noGrp="1"/>
          </p:cNvSpPr>
          <p:nvPr>
            <p:ph type="body" idx="4294967295"/>
          </p:nvPr>
        </p:nvSpPr>
        <p:spPr>
          <a:xfrm>
            <a:off x="5668868" y="3454241"/>
            <a:ext cx="2839200" cy="3666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Key Assumptions</a:t>
            </a:r>
            <a:endParaRPr sz="1100">
              <a:solidFill>
                <a:schemeClr val="lt1"/>
              </a:solidFill>
            </a:endParaRPr>
          </a:p>
        </p:txBody>
      </p:sp>
      <p:sp>
        <p:nvSpPr>
          <p:cNvPr id="223" name="Google Shape;223;p21"/>
          <p:cNvSpPr txBox="1">
            <a:spLocks noGrp="1"/>
          </p:cNvSpPr>
          <p:nvPr>
            <p:ph type="body" idx="4294967295"/>
          </p:nvPr>
        </p:nvSpPr>
        <p:spPr>
          <a:xfrm>
            <a:off x="5522375" y="3820850"/>
            <a:ext cx="3132000" cy="1018200"/>
          </a:xfrm>
          <a:prstGeom prst="rect">
            <a:avLst/>
          </a:prstGeom>
        </p:spPr>
        <p:txBody>
          <a:bodyPr spcFirstLastPara="1" wrap="square" lIns="91425" tIns="91425" rIns="91425" bIns="91425" anchor="ctr" anchorCtr="0">
            <a:noAutofit/>
          </a:bodyPr>
          <a:lstStyle/>
          <a:p>
            <a:pPr marL="457200" lvl="0" indent="-292100" algn="l" rtl="0">
              <a:lnSpc>
                <a:spcPct val="100000"/>
              </a:lnSpc>
              <a:spcBef>
                <a:spcPts val="0"/>
              </a:spcBef>
              <a:spcAft>
                <a:spcPts val="0"/>
              </a:spcAft>
              <a:buClr>
                <a:schemeClr val="dk1"/>
              </a:buClr>
              <a:buSzPts val="1000"/>
              <a:buChar char="●"/>
            </a:pPr>
            <a:r>
              <a:rPr lang="en" sz="1000">
                <a:solidFill>
                  <a:schemeClr val="dk1"/>
                </a:solidFill>
              </a:rPr>
              <a:t>Stationarity: Relationships learned during the training period are valid for the testing period.</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No Structural Breaks: Assumes no major economic or market regime changes occurred</a:t>
            </a:r>
            <a:endParaRPr sz="1000">
              <a:solidFill>
                <a:schemeClr val="dk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1841</Words>
  <Application>Microsoft Macintosh PowerPoint</Application>
  <PresentationFormat>On-screen Show (16:9)</PresentationFormat>
  <Paragraphs>210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Roboto</vt:lpstr>
      <vt:lpstr>Arial</vt:lpstr>
      <vt:lpstr>Geometric</vt:lpstr>
      <vt:lpstr>Stock Price Prediction and Trading Strategy Analysis</vt:lpstr>
      <vt:lpstr>Overview</vt:lpstr>
      <vt:lpstr>Assumptions</vt:lpstr>
      <vt:lpstr>Data Overview</vt:lpstr>
      <vt:lpstr>PowerPoint Presentation</vt:lpstr>
      <vt:lpstr>Cleaning</vt:lpstr>
      <vt:lpstr>Variables</vt:lpstr>
      <vt:lpstr>Variables</vt:lpstr>
      <vt:lpstr>Methodology </vt:lpstr>
      <vt:lpstr>Model Development</vt:lpstr>
      <vt:lpstr>Regression</vt:lpstr>
      <vt:lpstr>Results</vt:lpstr>
      <vt:lpstr>Prediction Results</vt:lpstr>
      <vt:lpstr>Trading Strategy</vt:lpstr>
      <vt:lpstr>Risk vs. return</vt:lpstr>
      <vt:lpstr>Cumulative Returns Chart for Strategy vs. SPY</vt:lpstr>
      <vt:lpstr>Buy and Hold</vt:lpstr>
      <vt:lpstr>Compared to SPY</vt:lpstr>
      <vt:lpstr>Key Takeaways</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Jason Wang</cp:lastModifiedBy>
  <cp:revision>7</cp:revision>
  <dcterms:modified xsi:type="dcterms:W3CDTF">2024-12-06T19:49:19Z</dcterms:modified>
</cp:coreProperties>
</file>