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7"/>
  </p:notesMasterIdLst>
  <p:sldIdLst>
    <p:sldId id="256" r:id="rId2"/>
    <p:sldId id="300" r:id="rId3"/>
    <p:sldId id="294" r:id="rId4"/>
    <p:sldId id="257" r:id="rId5"/>
    <p:sldId id="275" r:id="rId6"/>
    <p:sldId id="258" r:id="rId7"/>
    <p:sldId id="276" r:id="rId8"/>
    <p:sldId id="277" r:id="rId9"/>
    <p:sldId id="259" r:id="rId10"/>
    <p:sldId id="260" r:id="rId11"/>
    <p:sldId id="296" r:id="rId12"/>
    <p:sldId id="295" r:id="rId13"/>
    <p:sldId id="278" r:id="rId14"/>
    <p:sldId id="297" r:id="rId15"/>
    <p:sldId id="279" r:id="rId16"/>
    <p:sldId id="298" r:id="rId17"/>
    <p:sldId id="299" r:id="rId18"/>
    <p:sldId id="261" r:id="rId19"/>
    <p:sldId id="280" r:id="rId20"/>
    <p:sldId id="262" r:id="rId21"/>
    <p:sldId id="281" r:id="rId22"/>
    <p:sldId id="263" r:id="rId23"/>
    <p:sldId id="282" r:id="rId24"/>
    <p:sldId id="283" r:id="rId25"/>
    <p:sldId id="264" r:id="rId26"/>
    <p:sldId id="284" r:id="rId27"/>
    <p:sldId id="265" r:id="rId28"/>
    <p:sldId id="285" r:id="rId29"/>
    <p:sldId id="266" r:id="rId30"/>
    <p:sldId id="267" r:id="rId31"/>
    <p:sldId id="286" r:id="rId32"/>
    <p:sldId id="287" r:id="rId33"/>
    <p:sldId id="268" r:id="rId34"/>
    <p:sldId id="288" r:id="rId35"/>
    <p:sldId id="269" r:id="rId36"/>
    <p:sldId id="289" r:id="rId37"/>
    <p:sldId id="270" r:id="rId38"/>
    <p:sldId id="271" r:id="rId39"/>
    <p:sldId id="272" r:id="rId40"/>
    <p:sldId id="290" r:id="rId41"/>
    <p:sldId id="291" r:id="rId42"/>
    <p:sldId id="273" r:id="rId43"/>
    <p:sldId id="292" r:id="rId44"/>
    <p:sldId id="274" r:id="rId45"/>
    <p:sldId id="293" r:id="rId46"/>
  </p:sldIdLst>
  <p:sldSz cx="18288000" cy="10287000"/>
  <p:notesSz cx="6858000" cy="9144000"/>
  <p:embeddedFontLst>
    <p:embeddedFont>
      <p:font typeface="Consolas" panose="020B0609020204030204" pitchFamily="49" charset="0"/>
      <p:regular r:id="rId48"/>
      <p:bold r:id="rId49"/>
      <p:italic r:id="rId50"/>
      <p:boldItalic r:id="rId51"/>
    </p:embeddedFont>
    <p:embeddedFont>
      <p:font typeface="Google Sans" panose="020B0604020202020204" charset="0"/>
      <p:regular r:id="rId52"/>
      <p:bold r:id="rId53"/>
      <p:italic r:id="rId54"/>
      <p:boldItalic r:id="rId55"/>
    </p:embeddedFont>
    <p:embeddedFont>
      <p:font typeface="Impact" panose="020B0806030902050204" pitchFamily="34" charset="0"/>
      <p:regular r:id="rId56"/>
    </p:embeddedFont>
    <p:embeddedFont>
      <p:font typeface="Open Sans" panose="020B0606030504020204" pitchFamily="34" charset="0"/>
      <p:regular r:id="rId57"/>
      <p:bold r:id="rId58"/>
      <p:italic r:id="rId59"/>
      <p:boldItalic r:id="rId60"/>
    </p:embeddedFont>
    <p:embeddedFont>
      <p:font typeface="Roboto" panose="020000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7C6BEFC-BFB8-EB4B-B3E0-5FD5732D8087}">
          <p14:sldIdLst>
            <p14:sldId id="256"/>
            <p14:sldId id="300"/>
            <p14:sldId id="294"/>
          </p14:sldIdLst>
        </p14:section>
        <p14:section name="Activity 1" id="{53E3C3BF-F59A-614E-A272-D3C8A584DF0F}">
          <p14:sldIdLst>
            <p14:sldId id="257"/>
            <p14:sldId id="275"/>
            <p14:sldId id="258"/>
            <p14:sldId id="276"/>
            <p14:sldId id="277"/>
          </p14:sldIdLst>
        </p14:section>
        <p14:section name="Activity 2" id="{96ED0545-204D-554C-BFA8-8CE919E08E09}">
          <p14:sldIdLst>
            <p14:sldId id="259"/>
            <p14:sldId id="260"/>
            <p14:sldId id="296"/>
            <p14:sldId id="295"/>
            <p14:sldId id="278"/>
            <p14:sldId id="297"/>
            <p14:sldId id="279"/>
            <p14:sldId id="298"/>
            <p14:sldId id="299"/>
          </p14:sldIdLst>
        </p14:section>
        <p14:section name="Activity 3" id="{6B35324E-F1AD-4D42-87C1-81C3F6AAEE40}">
          <p14:sldIdLst>
            <p14:sldId id="261"/>
            <p14:sldId id="280"/>
          </p14:sldIdLst>
        </p14:section>
        <p14:section name="Activity 4" id="{C6148C59-CAA2-BD40-8626-BE0A773D1134}">
          <p14:sldIdLst>
            <p14:sldId id="262"/>
            <p14:sldId id="281"/>
            <p14:sldId id="263"/>
            <p14:sldId id="282"/>
            <p14:sldId id="283"/>
            <p14:sldId id="264"/>
            <p14:sldId id="284"/>
            <p14:sldId id="265"/>
            <p14:sldId id="285"/>
            <p14:sldId id="266"/>
            <p14:sldId id="267"/>
            <p14:sldId id="286"/>
            <p14:sldId id="287"/>
            <p14:sldId id="268"/>
            <p14:sldId id="288"/>
            <p14:sldId id="269"/>
            <p14:sldId id="289"/>
            <p14:sldId id="270"/>
            <p14:sldId id="271"/>
            <p14:sldId id="272"/>
            <p14:sldId id="290"/>
            <p14:sldId id="291"/>
            <p14:sldId id="273"/>
            <p14:sldId id="292"/>
            <p14:sldId id="274"/>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E55B6-3BB9-4EC6-9987-6D80EA1FD514}">
  <a:tblStyle styleId="{8FAE55B6-3BB9-4EC6-9987-6D80EA1FD5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94647"/>
  </p:normalViewPr>
  <p:slideViewPr>
    <p:cSldViewPr snapToGrid="0" snapToObjects="1">
      <p:cViewPr varScale="1">
        <p:scale>
          <a:sx n="35" d="100"/>
          <a:sy n="35" d="100"/>
        </p:scale>
        <p:origin x="797" y="29"/>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Wong" userId="1489575d681a5a9b" providerId="LiveId" clId="{7AA8B125-6474-49E4-8E79-5DCCF7EA94C9}"/>
    <pc:docChg chg="modSld">
      <pc:chgData name="Jason Wong" userId="1489575d681a5a9b" providerId="LiveId" clId="{7AA8B125-6474-49E4-8E79-5DCCF7EA94C9}" dt="2021-05-20T04:15:02.968" v="4" actId="113"/>
      <pc:docMkLst>
        <pc:docMk/>
      </pc:docMkLst>
      <pc:sldChg chg="modSp mod">
        <pc:chgData name="Jason Wong" userId="1489575d681a5a9b" providerId="LiveId" clId="{7AA8B125-6474-49E4-8E79-5DCCF7EA94C9}" dt="2021-05-20T04:15:02.968" v="4" actId="113"/>
        <pc:sldMkLst>
          <pc:docMk/>
          <pc:sldMk cId="643784291" sldId="280"/>
        </pc:sldMkLst>
        <pc:graphicFrameChg chg="modGraphic">
          <ac:chgData name="Jason Wong" userId="1489575d681a5a9b" providerId="LiveId" clId="{7AA8B125-6474-49E4-8E79-5DCCF7EA94C9}" dt="2021-05-20T04:15:02.968" v="4" actId="113"/>
          <ac:graphicFrameMkLst>
            <pc:docMk/>
            <pc:sldMk cId="643784291" sldId="280"/>
            <ac:graphicFrameMk id="112"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01058448e_0_7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01058448e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01058448e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01058448e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927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01058448e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01058448e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MY" sz="1100" i="1" dirty="0">
                <a:solidFill>
                  <a:srgbClr val="737373"/>
                </a:solidFill>
                <a:latin typeface="Open Sans"/>
                <a:ea typeface="Open Sans"/>
                <a:cs typeface="Open Sans"/>
                <a:sym typeface="Open Sans"/>
              </a:rPr>
              <a:t>Alongside the product, I want the system to give me promotions, cashback and other cool stuff</a:t>
            </a:r>
            <a:endParaRPr dirty="0"/>
          </a:p>
        </p:txBody>
      </p:sp>
    </p:spTree>
    <p:extLst>
      <p:ext uri="{BB962C8B-B14F-4D97-AF65-F5344CB8AC3E}">
        <p14:creationId xmlns:p14="http://schemas.microsoft.com/office/powerpoint/2010/main" val="413663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01058448e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01058448e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55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01058448e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01058448e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066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1058448e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1058448e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260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1058448e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1058448e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546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1058448e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1058448e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975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01058448e_0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01058448e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01058448e_0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01058448e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873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01058448e_0_8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01058448e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bdf755f7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bdf755f7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1727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01058448e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01058448e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734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01058448e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01058448e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 methods are not referring to APIs action</a:t>
            </a:r>
          </a:p>
          <a:p>
            <a:pPr marL="0" lvl="0" indent="0" algn="l" rtl="0">
              <a:spcBef>
                <a:spcPts val="0"/>
              </a:spcBef>
              <a:spcAft>
                <a:spcPts val="0"/>
              </a:spcAft>
              <a:buNone/>
            </a:pPr>
            <a:r>
              <a:rPr lang="en-US" dirty="0"/>
              <a:t>Its simply what actions we can carry out onto those services</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01058448e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01058448e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04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01058448e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01058448e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01058448e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01058448e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1906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01058448e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01058448e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01058448e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01058448e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718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01058448e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01058448e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1058448e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1058448e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01058448e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01058448e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061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01058448e_0_7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01058448e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01058448e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01058448e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496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01058448e_0_9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01058448e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01058448e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01058448e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193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01058448e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01058448e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701058448e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701058448e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6485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701058448e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701058448e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01058448e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701058448e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701058448e_0_1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701058448e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01058448e_0_10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701058448e_0_10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8698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701058448e_0_1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701058448e_0_1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6951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01058448e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01058448e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80360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01058448e_0_10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01058448e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01058448e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701058448e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1931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01058448e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01058448e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01058448e_0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01058448e_0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01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01058448e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01058448e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01058448e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01058448e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67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01058448e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01058448e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110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01058448e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01058448e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1058448e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01058448e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ue Video Info">
  <p:cSld name="Blank_1_1">
    <p:bg>
      <p:bgPr>
        <a:noFill/>
        <a:effectLst/>
      </p:bgPr>
    </p:bg>
    <p:spTree>
      <p:nvGrpSpPr>
        <p:cNvPr id="1" name="Shape 43"/>
        <p:cNvGrpSpPr/>
        <p:nvPr/>
      </p:nvGrpSpPr>
      <p:grpSpPr>
        <a:xfrm>
          <a:off x="0" y="0"/>
          <a:ext cx="0" cy="0"/>
          <a:chOff x="0" y="0"/>
          <a:chExt cx="0" cy="0"/>
        </a:xfrm>
      </p:grpSpPr>
      <p:sp>
        <p:nvSpPr>
          <p:cNvPr id="44" name="Google Shape;44;p14"/>
          <p:cNvSpPr/>
          <p:nvPr/>
        </p:nvSpPr>
        <p:spPr>
          <a:xfrm>
            <a:off x="-18300" y="-95250"/>
            <a:ext cx="18400800" cy="104964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45" name="Google Shape;45;p14"/>
          <p:cNvSpPr txBox="1">
            <a:spLocks noGrp="1"/>
          </p:cNvSpPr>
          <p:nvPr>
            <p:ph type="title"/>
          </p:nvPr>
        </p:nvSpPr>
        <p:spPr>
          <a:xfrm>
            <a:off x="958500" y="2729700"/>
            <a:ext cx="16447200" cy="482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hite Background">
  <p:cSld name="CUSTOM_1">
    <p:spTree>
      <p:nvGrpSpPr>
        <p:cNvPr id="1" name="Shape 72"/>
        <p:cNvGrpSpPr/>
        <p:nvPr/>
      </p:nvGrpSpPr>
      <p:grpSpPr>
        <a:xfrm>
          <a:off x="0" y="0"/>
          <a:ext cx="0" cy="0"/>
          <a:chOff x="0" y="0"/>
          <a:chExt cx="0" cy="0"/>
        </a:xfrm>
      </p:grpSpPr>
      <p:sp>
        <p:nvSpPr>
          <p:cNvPr id="73" name="Google Shape;73;p23"/>
          <p:cNvSpPr/>
          <p:nvPr/>
        </p:nvSpPr>
        <p:spPr>
          <a:xfrm>
            <a:off x="125" y="-125"/>
            <a:ext cx="18288000" cy="102870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4" name="Google Shape;74;p23"/>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pic>
        <p:nvPicPr>
          <p:cNvPr id="75" name="Google Shape;75;p23"/>
          <p:cNvPicPr preferRelativeResize="0"/>
          <p:nvPr/>
        </p:nvPicPr>
        <p:blipFill rotWithShape="1">
          <a:blip r:embed="rId2">
            <a:alphaModFix/>
          </a:blip>
          <a:srcRect r="-21669"/>
          <a:stretch/>
        </p:blipFill>
        <p:spPr>
          <a:xfrm>
            <a:off x="1010600" y="9256050"/>
            <a:ext cx="3223152" cy="5070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fe Zone Blank">
  <p:cSld name="Image Slide">
    <p:spTree>
      <p:nvGrpSpPr>
        <p:cNvPr id="1" name="Shape 4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de snippet">
  <p:cSld name="Image Slide_4_2">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51" name="Google Shape;51;p17"/>
          <p:cNvSpPr txBox="1">
            <a:spLocks noGrp="1"/>
          </p:cNvSpPr>
          <p:nvPr>
            <p:ph type="subTitle" idx="1"/>
          </p:nvPr>
        </p:nvSpPr>
        <p:spPr>
          <a:xfrm>
            <a:off x="1969575" y="2332725"/>
            <a:ext cx="7073400" cy="668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None/>
              <a:defRPr>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17"/>
          <p:cNvSpPr txBox="1">
            <a:spLocks noGrp="1"/>
          </p:cNvSpPr>
          <p:nvPr>
            <p:ph type="subTitle" idx="2"/>
          </p:nvPr>
        </p:nvSpPr>
        <p:spPr>
          <a:xfrm>
            <a:off x="9690325" y="2739250"/>
            <a:ext cx="6381300" cy="2807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b="1">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fe Zone with title &amp; bullets">
  <p:cSld name="Image Slide_4_1">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55" name="Google Shape;55;p18"/>
          <p:cNvSpPr txBox="1">
            <a:spLocks noGrp="1"/>
          </p:cNvSpPr>
          <p:nvPr>
            <p:ph type="body" idx="1"/>
          </p:nvPr>
        </p:nvSpPr>
        <p:spPr>
          <a:xfrm>
            <a:off x="1847500" y="2267675"/>
            <a:ext cx="11950200" cy="57063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marL="914400" lvl="1"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marL="1371600" lvl="2"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marL="1828800" lvl="3"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marL="2286000" lvl="4"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marL="2743200" lvl="5"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marL="3200400" lvl="6"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marL="3657600" lvl="7" indent="-457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marL="4114800" lvl="8" indent="-4572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56"/>
        <p:cNvGrpSpPr/>
        <p:nvPr/>
      </p:nvGrpSpPr>
      <p:grpSpPr>
        <a:xfrm>
          <a:off x="0" y="0"/>
          <a:ext cx="0" cy="0"/>
          <a:chOff x="0" y="0"/>
          <a:chExt cx="0" cy="0"/>
        </a:xfrm>
      </p:grpSpPr>
      <p:sp>
        <p:nvSpPr>
          <p:cNvPr id="57" name="Google Shape;57;p19"/>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58" name="Google Shape;58;p19"/>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Image Slide_2">
    <p:spTree>
      <p:nvGrpSpPr>
        <p:cNvPr id="1" name="Shape 59"/>
        <p:cNvGrpSpPr/>
        <p:nvPr/>
      </p:nvGrpSpPr>
      <p:grpSpPr>
        <a:xfrm>
          <a:off x="0" y="0"/>
          <a:ext cx="0" cy="0"/>
          <a:chOff x="0" y="0"/>
          <a:chExt cx="0" cy="0"/>
        </a:xfrm>
      </p:grpSpPr>
      <p:pic>
        <p:nvPicPr>
          <p:cNvPr id="60" name="Google Shape;60;p20"/>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61" name="Google Shape;61;p20"/>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62" name="Google Shape;62;p20"/>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20"/>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64"/>
        <p:cNvGrpSpPr/>
        <p:nvPr/>
      </p:nvGrpSpPr>
      <p:grpSpPr>
        <a:xfrm>
          <a:off x="0" y="0"/>
          <a:ext cx="0" cy="0"/>
          <a:chOff x="0" y="0"/>
          <a:chExt cx="0" cy="0"/>
        </a:xfrm>
      </p:grpSpPr>
      <p:cxnSp>
        <p:nvCxnSpPr>
          <p:cNvPr id="65" name="Google Shape;65;p21"/>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66" name="Google Shape;66;p21"/>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7" name="Google Shape;67;p21"/>
          <p:cNvSpPr txBox="1">
            <a:spLocks noGrp="1"/>
          </p:cNvSpPr>
          <p:nvPr>
            <p:ph type="title"/>
          </p:nvPr>
        </p:nvSpPr>
        <p:spPr>
          <a:xfrm>
            <a:off x="18592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8" name="Google Shape;68;p21"/>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nstructions Only - Green ILT-only slide">
  <p:cSld name="CUSTOM">
    <p:spTree>
      <p:nvGrpSpPr>
        <p:cNvPr id="1" name="Shape 69"/>
        <p:cNvGrpSpPr/>
        <p:nvPr/>
      </p:nvGrpSpPr>
      <p:grpSpPr>
        <a:xfrm>
          <a:off x="0" y="0"/>
          <a:ext cx="0" cy="0"/>
          <a:chOff x="0" y="0"/>
          <a:chExt cx="0" cy="0"/>
        </a:xfrm>
      </p:grpSpPr>
      <p:sp>
        <p:nvSpPr>
          <p:cNvPr id="70" name="Google Shape;70;p22"/>
          <p:cNvSpPr/>
          <p:nvPr/>
        </p:nvSpPr>
        <p:spPr>
          <a:xfrm>
            <a:off x="-18300" y="-95250"/>
            <a:ext cx="18400800" cy="10496400"/>
          </a:xfrm>
          <a:prstGeom prst="rect">
            <a:avLst/>
          </a:prstGeom>
          <a:solidFill>
            <a:schemeClr val="dk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71" name="Google Shape;71;p22"/>
          <p:cNvSpPr txBox="1">
            <a:spLocks noGrp="1"/>
          </p:cNvSpPr>
          <p:nvPr>
            <p:ph type="title"/>
          </p:nvPr>
        </p:nvSpPr>
        <p:spPr>
          <a:xfrm>
            <a:off x="1607700" y="4199550"/>
            <a:ext cx="15148800" cy="1887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8000">
                <a:solidFill>
                  <a:schemeClr val="accent1"/>
                </a:solidFill>
                <a:latin typeface="Google Sans"/>
                <a:ea typeface="Google Sans"/>
                <a:cs typeface="Google Sans"/>
                <a:sym typeface="Google Sans"/>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oogle">
    <p:bg>
      <p:bgPr>
        <a:noFill/>
        <a:effectLst/>
      </p:bgPr>
    </p:bg>
    <p:spTree>
      <p:nvGrpSpPr>
        <p:cNvPr id="1" name="Shape 41"/>
        <p:cNvGrpSpPr/>
        <p:nvPr/>
      </p:nvGrpSpPr>
      <p:grpSpPr>
        <a:xfrm>
          <a:off x="0" y="0"/>
          <a:ext cx="0" cy="0"/>
          <a:chOff x="0" y="0"/>
          <a:chExt cx="0" cy="0"/>
        </a:xfrm>
      </p:grpSpPr>
      <p:pic>
        <p:nvPicPr>
          <p:cNvPr id="42" name="Google Shape;42;p13"/>
          <p:cNvPicPr preferRelativeResize="0"/>
          <p:nvPr/>
        </p:nvPicPr>
        <p:blipFill rotWithShape="1">
          <a:blip r:embed="rId12">
            <a:alphaModFix/>
          </a:blip>
          <a:srcRect r="-21669"/>
          <a:stretch/>
        </p:blipFill>
        <p:spPr>
          <a:xfrm>
            <a:off x="1010600" y="9256050"/>
            <a:ext cx="3223152" cy="5070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8.png"/><Relationship Id="rId3" Type="http://schemas.openxmlformats.org/officeDocument/2006/relationships/image" Target="../media/image4.jpeg"/><Relationship Id="rId7" Type="http://schemas.openxmlformats.org/officeDocument/2006/relationships/image" Target="../media/image6.png"/><Relationship Id="rId12" Type="http://schemas.openxmlformats.org/officeDocument/2006/relationships/slide" Target="slide9.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slide" Target="slide1.xml"/><Relationship Id="rId11" Type="http://schemas.openxmlformats.org/officeDocument/2006/relationships/image" Target="../media/image8.png"/><Relationship Id="rId5" Type="http://schemas.openxmlformats.org/officeDocument/2006/relationships/image" Target="../media/image6.png"/><Relationship Id="rId10" Type="http://schemas.openxmlformats.org/officeDocument/2006/relationships/image" Target="../media/image7.png"/><Relationship Id="rId4" Type="http://schemas.openxmlformats.org/officeDocument/2006/relationships/image" Target="../media/image5.jpeg"/><Relationship Id="rId9"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hyperlink" Target="https://cloud.google.com/products/calculator/" TargetMode="External"/><Relationship Id="rId2" Type="http://schemas.openxmlformats.org/officeDocument/2006/relationships/notesSlide" Target="../notesSlides/notesSlide42.xml"/><Relationship Id="rId1" Type="http://schemas.openxmlformats.org/officeDocument/2006/relationships/slideLayout" Target="../slideLayouts/slideLayout10.xml"/><Relationship Id="rId4" Type="http://schemas.openxmlformats.org/officeDocument/2006/relationships/hyperlink" Target="https://cloud.google.com/products/calculator/#id=f3ea8f9c-42b1-464e-9629-389258030d1b"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24"/>
          <p:cNvPicPr preferRelativeResize="0"/>
          <p:nvPr/>
        </p:nvPicPr>
        <p:blipFill>
          <a:blip r:embed="rId3">
            <a:alphaModFix/>
          </a:blip>
          <a:stretch>
            <a:fillRect/>
          </a:stretch>
        </p:blipFill>
        <p:spPr>
          <a:xfrm>
            <a:off x="991050" y="1828800"/>
            <a:ext cx="8680651" cy="2215375"/>
          </a:xfrm>
          <a:prstGeom prst="rect">
            <a:avLst/>
          </a:prstGeom>
          <a:noFill/>
          <a:ln>
            <a:noFill/>
          </a:ln>
        </p:spPr>
      </p:pic>
      <p:cxnSp>
        <p:nvCxnSpPr>
          <p:cNvPr id="81" name="Google Shape;81;p24"/>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82" name="Google Shape;82;p24"/>
          <p:cNvSpPr txBox="1">
            <a:spLocks noGrp="1"/>
          </p:cNvSpPr>
          <p:nvPr>
            <p:ph type="subTitle" idx="1"/>
          </p:nvPr>
        </p:nvSpPr>
        <p:spPr>
          <a:xfrm>
            <a:off x="1901950" y="3735575"/>
            <a:ext cx="11772900" cy="18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 and Process Workbook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8"/>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2b. Writing User Stories</a:t>
            </a:r>
            <a:endParaRPr/>
          </a:p>
        </p:txBody>
      </p:sp>
      <p:sp>
        <p:nvSpPr>
          <p:cNvPr id="106" name="Google Shape;106;p28"/>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dirty="0">
                <a:solidFill>
                  <a:srgbClr val="737373"/>
                </a:solidFill>
                <a:latin typeface="Roboto"/>
                <a:ea typeface="Roboto"/>
                <a:cs typeface="Roboto"/>
                <a:sym typeface="Roboto"/>
              </a:rPr>
              <a:t>Create three user stories for the roles you defined earlier.</a:t>
            </a:r>
            <a:endParaRPr sz="40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4000" dirty="0">
                <a:solidFill>
                  <a:srgbClr val="737373"/>
                </a:solidFill>
                <a:latin typeface="Roboto"/>
                <a:ea typeface="Roboto"/>
                <a:cs typeface="Roboto"/>
                <a:sym typeface="Roboto"/>
              </a:rPr>
              <a:t>Create a new slide for each user story.</a:t>
            </a:r>
            <a:endParaRPr sz="40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4000" dirty="0">
                <a:solidFill>
                  <a:srgbClr val="737373"/>
                </a:solidFill>
                <a:latin typeface="Roboto"/>
                <a:ea typeface="Roboto"/>
                <a:cs typeface="Roboto"/>
                <a:sym typeface="Roboto"/>
              </a:rPr>
              <a:t>Example user story:</a:t>
            </a:r>
            <a:endParaRPr sz="40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4000" i="1" dirty="0">
                <a:solidFill>
                  <a:srgbClr val="737373"/>
                </a:solidFill>
                <a:latin typeface="Open Sans"/>
                <a:ea typeface="Open Sans"/>
                <a:cs typeface="Open Sans"/>
                <a:sym typeface="Open Sans"/>
              </a:rPr>
              <a:t>Balance Inquiry</a:t>
            </a:r>
            <a:endParaRPr sz="4000" i="1" dirty="0">
              <a:solidFill>
                <a:srgbClr val="737373"/>
              </a:solidFill>
              <a:latin typeface="Open Sans"/>
              <a:ea typeface="Open Sans"/>
              <a:cs typeface="Open Sans"/>
              <a:sym typeface="Open Sans"/>
            </a:endParaRPr>
          </a:p>
          <a:p>
            <a:pPr marL="0" lvl="0" indent="0" algn="l" rtl="0">
              <a:lnSpc>
                <a:spcPct val="115000"/>
              </a:lnSpc>
              <a:spcBef>
                <a:spcPts val="1600"/>
              </a:spcBef>
              <a:spcAft>
                <a:spcPts val="1600"/>
              </a:spcAft>
              <a:buNone/>
            </a:pPr>
            <a:r>
              <a:rPr lang="en" sz="4000" b="1" i="1" dirty="0">
                <a:solidFill>
                  <a:srgbClr val="737373"/>
                </a:solidFill>
                <a:latin typeface="Open Sans"/>
                <a:ea typeface="Open Sans"/>
                <a:cs typeface="Open Sans"/>
                <a:sym typeface="Open Sans"/>
              </a:rPr>
              <a:t>As a</a:t>
            </a:r>
            <a:r>
              <a:rPr lang="en" sz="4000" i="1" dirty="0">
                <a:solidFill>
                  <a:srgbClr val="737373"/>
                </a:solidFill>
                <a:latin typeface="Open Sans"/>
                <a:ea typeface="Open Sans"/>
                <a:cs typeface="Open Sans"/>
                <a:sym typeface="Open Sans"/>
              </a:rPr>
              <a:t> checking account holder, </a:t>
            </a:r>
            <a:r>
              <a:rPr lang="en" sz="4000" b="1" i="1" dirty="0">
                <a:solidFill>
                  <a:srgbClr val="737373"/>
                </a:solidFill>
                <a:latin typeface="Open Sans"/>
                <a:ea typeface="Open Sans"/>
                <a:cs typeface="Open Sans"/>
                <a:sym typeface="Open Sans"/>
              </a:rPr>
              <a:t>I want to</a:t>
            </a:r>
            <a:r>
              <a:rPr lang="en" sz="4000" i="1" dirty="0">
                <a:solidFill>
                  <a:srgbClr val="737373"/>
                </a:solidFill>
                <a:latin typeface="Open Sans"/>
                <a:ea typeface="Open Sans"/>
                <a:cs typeface="Open Sans"/>
                <a:sym typeface="Open Sans"/>
              </a:rPr>
              <a:t> check my available balance at any time of day, </a:t>
            </a:r>
            <a:r>
              <a:rPr lang="en" sz="4000" b="1" i="1" dirty="0">
                <a:solidFill>
                  <a:srgbClr val="737373"/>
                </a:solidFill>
                <a:latin typeface="Open Sans"/>
                <a:ea typeface="Open Sans"/>
                <a:cs typeface="Open Sans"/>
                <a:sym typeface="Open Sans"/>
              </a:rPr>
              <a:t>so that</a:t>
            </a:r>
            <a:r>
              <a:rPr lang="en" sz="4000" i="1" dirty="0">
                <a:solidFill>
                  <a:srgbClr val="737373"/>
                </a:solidFill>
                <a:latin typeface="Open Sans"/>
                <a:ea typeface="Open Sans"/>
                <a:cs typeface="Open Sans"/>
                <a:sym typeface="Open Sans"/>
              </a:rPr>
              <a:t> I am sure not to overdraw my account.</a:t>
            </a:r>
            <a:endParaRPr sz="4000" i="1" dirty="0">
              <a:solidFill>
                <a:srgbClr val="737373"/>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lvl="0"/>
            <a:r>
              <a:rPr lang="en" dirty="0"/>
              <a:t>2a. Another User Personas</a:t>
            </a:r>
            <a:endParaRPr dirty="0"/>
          </a:p>
        </p:txBody>
      </p:sp>
      <p:sp>
        <p:nvSpPr>
          <p:cNvPr id="100" name="Google Shape;100;p27"/>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 sz="3600" i="1" dirty="0">
                <a:solidFill>
                  <a:srgbClr val="737373"/>
                </a:solidFill>
                <a:latin typeface="Open Sans"/>
                <a:ea typeface="Open Sans"/>
                <a:cs typeface="Open Sans"/>
                <a:sym typeface="Open Sans"/>
              </a:rPr>
              <a:t>Another Persona:</a:t>
            </a:r>
          </a:p>
          <a:p>
            <a:pPr marL="0" lvl="0" indent="0" algn="l" rtl="0">
              <a:lnSpc>
                <a:spcPct val="115000"/>
              </a:lnSpc>
              <a:spcBef>
                <a:spcPts val="1600"/>
              </a:spcBef>
              <a:spcAft>
                <a:spcPts val="1600"/>
              </a:spcAft>
              <a:buNone/>
            </a:pPr>
            <a:r>
              <a:rPr lang="en" sz="3600" i="1" dirty="0">
                <a:solidFill>
                  <a:srgbClr val="737373"/>
                </a:solidFill>
                <a:latin typeface="Open Sans"/>
                <a:ea typeface="Open Sans"/>
                <a:cs typeface="Open Sans"/>
                <a:sym typeface="Open Sans"/>
              </a:rPr>
              <a:t>P</a:t>
            </a:r>
            <a:r>
              <a:rPr lang="en-MY" sz="3600" i="1" dirty="0">
                <a:solidFill>
                  <a:srgbClr val="737373"/>
                </a:solidFill>
                <a:latin typeface="Open Sans"/>
                <a:ea typeface="Open Sans"/>
                <a:cs typeface="Open Sans"/>
                <a:sym typeface="Open Sans"/>
              </a:rPr>
              <a:t>e</a:t>
            </a:r>
            <a:r>
              <a:rPr lang="en" sz="3600" i="1" dirty="0" err="1">
                <a:solidFill>
                  <a:srgbClr val="737373"/>
                </a:solidFill>
                <a:latin typeface="Open Sans"/>
                <a:ea typeface="Open Sans"/>
                <a:cs typeface="Open Sans"/>
                <a:sym typeface="Open Sans"/>
              </a:rPr>
              <a:t>ter</a:t>
            </a:r>
            <a:r>
              <a:rPr lang="en" sz="3600" i="1" dirty="0">
                <a:solidFill>
                  <a:srgbClr val="737373"/>
                </a:solidFill>
                <a:latin typeface="Open Sans"/>
                <a:ea typeface="Open Sans"/>
                <a:cs typeface="Open Sans"/>
                <a:sym typeface="Open Sans"/>
              </a:rPr>
              <a:t> is an online shopper. He loves shopping online from the comfort his chair at home. He has list of items to buy . At the same will always keep an eye on promotions, cashbacks, and other benefits alongside with the products he wants to buy. Such as 10% cashback, by 10 get 2 items free and so on.</a:t>
            </a:r>
            <a:endParaRPr sz="3600" i="1" dirty="0">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145936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lvl="0"/>
            <a:r>
              <a:rPr lang="en" dirty="0"/>
              <a:t>2a. Another User Stories </a:t>
            </a:r>
            <a:endParaRPr dirty="0"/>
          </a:p>
        </p:txBody>
      </p:sp>
      <p:sp>
        <p:nvSpPr>
          <p:cNvPr id="100" name="Google Shape;100;p27"/>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lvl="0">
              <a:lnSpc>
                <a:spcPct val="115000"/>
              </a:lnSpc>
              <a:spcBef>
                <a:spcPts val="1600"/>
              </a:spcBef>
            </a:pPr>
            <a:r>
              <a:rPr lang="en-MY" sz="3600" dirty="0">
                <a:solidFill>
                  <a:srgbClr val="737373"/>
                </a:solidFill>
                <a:latin typeface="Roboto"/>
                <a:ea typeface="Roboto"/>
                <a:cs typeface="Roboto"/>
                <a:sym typeface="Roboto"/>
              </a:rPr>
              <a:t>Example Peter story:</a:t>
            </a:r>
          </a:p>
          <a:p>
            <a:pPr lvl="0">
              <a:lnSpc>
                <a:spcPct val="115000"/>
              </a:lnSpc>
              <a:spcBef>
                <a:spcPts val="1600"/>
              </a:spcBef>
            </a:pPr>
            <a:r>
              <a:rPr lang="en-MY" sz="3600" i="1" dirty="0">
                <a:solidFill>
                  <a:srgbClr val="737373"/>
                </a:solidFill>
                <a:latin typeface="Open Sans"/>
                <a:ea typeface="Open Sans"/>
                <a:cs typeface="Open Sans"/>
                <a:sym typeface="Open Sans"/>
              </a:rPr>
              <a:t>Searching for gimmicks, promotion</a:t>
            </a:r>
          </a:p>
          <a:p>
            <a:pPr lvl="0">
              <a:lnSpc>
                <a:spcPct val="115000"/>
              </a:lnSpc>
              <a:spcBef>
                <a:spcPts val="1600"/>
              </a:spcBef>
            </a:pPr>
            <a:r>
              <a:rPr lang="en-MY" sz="3600" b="1" i="1" dirty="0">
                <a:solidFill>
                  <a:srgbClr val="737373"/>
                </a:solidFill>
                <a:latin typeface="Open Sans"/>
                <a:ea typeface="Open Sans"/>
                <a:cs typeface="Open Sans"/>
                <a:sym typeface="Open Sans"/>
              </a:rPr>
              <a:t>As a </a:t>
            </a:r>
            <a:r>
              <a:rPr lang="en-MY" sz="3600" i="1" dirty="0">
                <a:solidFill>
                  <a:srgbClr val="737373"/>
                </a:solidFill>
                <a:latin typeface="Open Sans"/>
                <a:ea typeface="Open Sans"/>
                <a:cs typeface="Open Sans"/>
                <a:sym typeface="Open Sans"/>
              </a:rPr>
              <a:t>online</a:t>
            </a:r>
            <a:r>
              <a:rPr lang="en-MY" sz="3600" b="1" i="1" dirty="0">
                <a:solidFill>
                  <a:srgbClr val="737373"/>
                </a:solidFill>
                <a:latin typeface="Open Sans"/>
                <a:ea typeface="Open Sans"/>
                <a:cs typeface="Open Sans"/>
                <a:sym typeface="Open Sans"/>
              </a:rPr>
              <a:t> </a:t>
            </a:r>
            <a:r>
              <a:rPr lang="en-MY" sz="3600" i="1" dirty="0">
                <a:solidFill>
                  <a:srgbClr val="737373"/>
                </a:solidFill>
                <a:latin typeface="Open Sans"/>
                <a:ea typeface="Open Sans"/>
                <a:cs typeface="Open Sans"/>
                <a:sym typeface="Open Sans"/>
              </a:rPr>
              <a:t>shopper, </a:t>
            </a:r>
            <a:r>
              <a:rPr lang="en-MY" sz="3600" b="1" i="1" dirty="0">
                <a:solidFill>
                  <a:srgbClr val="737373"/>
                </a:solidFill>
                <a:latin typeface="Open Sans"/>
                <a:ea typeface="Open Sans"/>
                <a:cs typeface="Open Sans"/>
                <a:sym typeface="Open Sans"/>
              </a:rPr>
              <a:t>I want to</a:t>
            </a:r>
            <a:r>
              <a:rPr lang="en-MY" sz="3600" i="1" dirty="0">
                <a:solidFill>
                  <a:srgbClr val="737373"/>
                </a:solidFill>
                <a:latin typeface="Open Sans"/>
                <a:ea typeface="Open Sans"/>
                <a:cs typeface="Open Sans"/>
                <a:sym typeface="Open Sans"/>
              </a:rPr>
              <a:t> able to quickly search for products by name keyword or category </a:t>
            </a:r>
            <a:r>
              <a:rPr lang="en-MY" sz="3600" b="1" i="1" dirty="0">
                <a:solidFill>
                  <a:srgbClr val="737373"/>
                </a:solidFill>
                <a:latin typeface="Open Sans"/>
                <a:ea typeface="Open Sans"/>
                <a:cs typeface="Open Sans"/>
                <a:sym typeface="Open Sans"/>
              </a:rPr>
              <a:t>so that </a:t>
            </a:r>
            <a:r>
              <a:rPr lang="en-MY" sz="3600" i="1" dirty="0">
                <a:solidFill>
                  <a:srgbClr val="737373"/>
                </a:solidFill>
                <a:latin typeface="Open Sans"/>
                <a:ea typeface="Open Sans"/>
                <a:cs typeface="Open Sans"/>
                <a:sym typeface="Open Sans"/>
              </a:rPr>
              <a:t>I can quickly find information about products I want to purchase. </a:t>
            </a:r>
          </a:p>
          <a:p>
            <a:pPr lvl="0">
              <a:lnSpc>
                <a:spcPct val="115000"/>
              </a:lnSpc>
              <a:spcBef>
                <a:spcPts val="1600"/>
              </a:spcBef>
            </a:pPr>
            <a:r>
              <a:rPr lang="en-MY" sz="3600" b="1" i="1" dirty="0">
                <a:solidFill>
                  <a:srgbClr val="737373"/>
                </a:solidFill>
                <a:latin typeface="Open Sans"/>
                <a:ea typeface="Open Sans"/>
                <a:cs typeface="Open Sans"/>
                <a:sym typeface="Open Sans"/>
              </a:rPr>
              <a:t>As a </a:t>
            </a:r>
            <a:r>
              <a:rPr lang="en-MY" sz="3600" i="1" dirty="0">
                <a:solidFill>
                  <a:srgbClr val="737373"/>
                </a:solidFill>
                <a:latin typeface="Open Sans"/>
                <a:ea typeface="Open Sans"/>
                <a:cs typeface="Open Sans"/>
                <a:sym typeface="Open Sans"/>
              </a:rPr>
              <a:t>smart shopper</a:t>
            </a:r>
            <a:r>
              <a:rPr lang="en-MY" sz="3600" b="1" i="1" dirty="0">
                <a:solidFill>
                  <a:srgbClr val="737373"/>
                </a:solidFill>
                <a:latin typeface="Open Sans"/>
                <a:ea typeface="Open Sans"/>
                <a:cs typeface="Open Sans"/>
                <a:sym typeface="Open Sans"/>
              </a:rPr>
              <a:t>, I want </a:t>
            </a:r>
            <a:r>
              <a:rPr lang="en-MY" sz="3600" i="1" dirty="0">
                <a:solidFill>
                  <a:srgbClr val="737373"/>
                </a:solidFill>
                <a:latin typeface="Open Sans"/>
                <a:ea typeface="Open Sans"/>
                <a:cs typeface="Open Sans"/>
                <a:sym typeface="Open Sans"/>
              </a:rPr>
              <a:t>to get free gift or cashback or vouchers alongside items </a:t>
            </a:r>
            <a:r>
              <a:rPr lang="en-MY" sz="3600" b="1" i="1" dirty="0">
                <a:solidFill>
                  <a:srgbClr val="737373"/>
                </a:solidFill>
                <a:latin typeface="Open Sans"/>
                <a:ea typeface="Open Sans"/>
                <a:cs typeface="Open Sans"/>
                <a:sym typeface="Open Sans"/>
              </a:rPr>
              <a:t>so that </a:t>
            </a:r>
            <a:r>
              <a:rPr lang="en-MY" sz="3600" i="1" dirty="0">
                <a:solidFill>
                  <a:srgbClr val="737373"/>
                </a:solidFill>
                <a:latin typeface="Open Sans"/>
                <a:ea typeface="Open Sans"/>
                <a:cs typeface="Open Sans"/>
                <a:sym typeface="Open Sans"/>
              </a:rPr>
              <a:t>I want to buy so that I can save more money in the long run.</a:t>
            </a:r>
          </a:p>
        </p:txBody>
      </p:sp>
    </p:spTree>
    <p:extLst>
      <p:ext uri="{BB962C8B-B14F-4D97-AF65-F5344CB8AC3E}">
        <p14:creationId xmlns:p14="http://schemas.microsoft.com/office/powerpoint/2010/main" val="268924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1847500" y="1075775"/>
            <a:ext cx="14616300" cy="1075800"/>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2a. Writing User Personas 1 – Sample solution</a:t>
            </a:r>
            <a:endParaRPr dirty="0">
              <a:solidFill>
                <a:schemeClr val="accent1"/>
              </a:solidFill>
              <a:latin typeface="Impact" panose="020B0806030902050204" pitchFamily="34" charset="0"/>
              <a:cs typeface="Arial"/>
            </a:endParaRPr>
          </a:p>
        </p:txBody>
      </p:sp>
      <p:sp>
        <p:nvSpPr>
          <p:cNvPr id="100" name="Google Shape;100;p27"/>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4000" b="1" i="1" dirty="0">
                <a:solidFill>
                  <a:srgbClr val="737373"/>
                </a:solidFill>
                <a:latin typeface="Open Sans"/>
                <a:ea typeface="Open Sans"/>
                <a:cs typeface="Open Sans"/>
                <a:sym typeface="Open Sans"/>
              </a:rPr>
              <a:t>Karen</a:t>
            </a:r>
            <a:r>
              <a:rPr lang="en-US" sz="4000" i="1" dirty="0">
                <a:solidFill>
                  <a:srgbClr val="737373"/>
                </a:solidFill>
                <a:latin typeface="Open Sans"/>
                <a:ea typeface="Open Sans"/>
                <a:cs typeface="Open Sans"/>
                <a:sym typeface="Open Sans"/>
              </a:rPr>
              <a:t>:</a:t>
            </a:r>
          </a:p>
          <a:p>
            <a:pPr marL="0" lvl="0" indent="0" algn="l" rtl="0">
              <a:lnSpc>
                <a:spcPct val="115000"/>
              </a:lnSpc>
              <a:spcBef>
                <a:spcPts val="0"/>
              </a:spcBef>
              <a:spcAft>
                <a:spcPts val="0"/>
              </a:spcAft>
              <a:buNone/>
            </a:pPr>
            <a:r>
              <a:rPr lang="en-US" sz="4000" i="1" dirty="0">
                <a:solidFill>
                  <a:srgbClr val="737373"/>
                </a:solidFill>
                <a:latin typeface="Open Sans"/>
                <a:ea typeface="Open Sans"/>
                <a:cs typeface="Open Sans"/>
                <a:sym typeface="Open Sans"/>
              </a:rPr>
              <a:t>Karen is a busy businesswoman who likes to take luxury weekend breaks, often booked at last minute. A typical booking comprises a hotel and flight. Recommendations play a major role in the choice Karen makes, as does customer feedback. Karen likes to perform all operation from her phone.</a:t>
            </a:r>
          </a:p>
          <a:p>
            <a:pPr marL="0" lvl="0" indent="0" algn="l" rtl="0">
              <a:lnSpc>
                <a:spcPct val="115000"/>
              </a:lnSpc>
              <a:spcBef>
                <a:spcPts val="0"/>
              </a:spcBef>
              <a:spcAft>
                <a:spcPts val="0"/>
              </a:spcAft>
              <a:buNone/>
            </a:pPr>
            <a:endParaRPr lang="en-US" sz="4000" i="1" dirty="0">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3389806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1847500" y="1075775"/>
            <a:ext cx="14616300" cy="1075800"/>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2a. Writing User Personas 2 – Sample solution</a:t>
            </a:r>
            <a:endParaRPr dirty="0">
              <a:solidFill>
                <a:schemeClr val="accent1"/>
              </a:solidFill>
              <a:latin typeface="Impact" panose="020B0806030902050204" pitchFamily="34" charset="0"/>
              <a:cs typeface="Arial"/>
            </a:endParaRPr>
          </a:p>
        </p:txBody>
      </p:sp>
      <p:sp>
        <p:nvSpPr>
          <p:cNvPr id="100" name="Google Shape;100;p27"/>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4000" b="1" i="1" dirty="0">
                <a:solidFill>
                  <a:srgbClr val="737373"/>
                </a:solidFill>
                <a:latin typeface="Open Sans"/>
                <a:ea typeface="Open Sans"/>
                <a:cs typeface="Open Sans"/>
                <a:sym typeface="Open Sans"/>
              </a:rPr>
              <a:t>Andrew</a:t>
            </a:r>
            <a:r>
              <a:rPr lang="en-US" sz="4000" i="1" dirty="0">
                <a:solidFill>
                  <a:srgbClr val="737373"/>
                </a:solidFill>
                <a:latin typeface="Open Sans"/>
                <a:ea typeface="Open Sans"/>
                <a:cs typeface="Open Sans"/>
                <a:sym typeface="Open Sans"/>
              </a:rPr>
              <a:t>:</a:t>
            </a:r>
          </a:p>
          <a:p>
            <a:pPr marL="0" lvl="0" indent="0" algn="l" rtl="0">
              <a:lnSpc>
                <a:spcPct val="115000"/>
              </a:lnSpc>
              <a:spcBef>
                <a:spcPts val="0"/>
              </a:spcBef>
              <a:spcAft>
                <a:spcPts val="0"/>
              </a:spcAft>
              <a:buNone/>
            </a:pPr>
            <a:r>
              <a:rPr lang="en-US" sz="4000" i="1" dirty="0">
                <a:solidFill>
                  <a:srgbClr val="737373"/>
                </a:solidFill>
                <a:latin typeface="Open Sans"/>
                <a:ea typeface="Open Sans"/>
                <a:cs typeface="Open Sans"/>
                <a:sym typeface="Open Sans"/>
              </a:rPr>
              <a:t>Andrew is a student who likes to travel home to visit parents and also takes vacations twice yearly. His primary concern is cost, and he will always book the lowest price travel regardless of convenience. Andrew has no loyalty and will use whichever retailer can provide the best deal.</a:t>
            </a:r>
            <a:endParaRPr sz="4000" i="1" dirty="0">
              <a:solidFill>
                <a:srgbClr val="737373"/>
              </a:solidFill>
              <a:latin typeface="Open Sans"/>
              <a:ea typeface="Open Sans"/>
              <a:cs typeface="Open Sans"/>
              <a:sym typeface="Open Sans"/>
            </a:endParaRPr>
          </a:p>
        </p:txBody>
      </p:sp>
    </p:spTree>
    <p:extLst>
      <p:ext uri="{BB962C8B-B14F-4D97-AF65-F5344CB8AC3E}">
        <p14:creationId xmlns:p14="http://schemas.microsoft.com/office/powerpoint/2010/main" val="395918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8"/>
          <p:cNvSpPr txBox="1">
            <a:spLocks noGrp="1"/>
          </p:cNvSpPr>
          <p:nvPr>
            <p:ph type="title"/>
          </p:nvPr>
        </p:nvSpPr>
        <p:spPr>
          <a:xfrm>
            <a:off x="1847500" y="1075775"/>
            <a:ext cx="14616300" cy="1075800"/>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2b. Writing User Story 1 – Sample solutions</a:t>
            </a:r>
            <a:endParaRPr dirty="0">
              <a:solidFill>
                <a:schemeClr val="accent1"/>
              </a:solidFill>
              <a:latin typeface="Impact" panose="020B0806030902050204" pitchFamily="34" charset="0"/>
              <a:cs typeface="Arial"/>
            </a:endParaRPr>
          </a:p>
        </p:txBody>
      </p:sp>
      <p:sp>
        <p:nvSpPr>
          <p:cNvPr id="106" name="Google Shape;106;p28"/>
          <p:cNvSpPr txBox="1"/>
          <p:nvPr/>
        </p:nvSpPr>
        <p:spPr>
          <a:xfrm>
            <a:off x="1847500" y="2397025"/>
            <a:ext cx="14491200" cy="6814200"/>
          </a:xfrm>
          <a:prstGeom prst="rect">
            <a:avLst/>
          </a:prstGeom>
          <a:noFill/>
          <a:ln>
            <a:noFill/>
          </a:ln>
        </p:spPr>
        <p:txBody>
          <a:bodyPr spcFirstLastPara="1" wrap="square" lIns="91425" tIns="91425" rIns="91425" bIns="91425" anchor="t" anchorCtr="0">
            <a:noAutofit/>
          </a:bodyPr>
          <a:lstStyle/>
          <a:p>
            <a:r>
              <a:rPr lang="en-MY" sz="4000" b="1" dirty="0">
                <a:solidFill>
                  <a:srgbClr val="737373"/>
                </a:solidFill>
                <a:latin typeface="Open Sans"/>
                <a:ea typeface="Open Sans"/>
                <a:cs typeface="Open Sans"/>
              </a:rPr>
              <a:t>Search for Flight and Hotel </a:t>
            </a:r>
          </a:p>
          <a:p>
            <a:r>
              <a:rPr lang="en-MY" sz="4000" b="1" i="1" dirty="0">
                <a:solidFill>
                  <a:srgbClr val="737373"/>
                </a:solidFill>
                <a:latin typeface="Open Sans"/>
                <a:ea typeface="Open Sans"/>
                <a:cs typeface="Open Sans"/>
              </a:rPr>
              <a:t>As a</a:t>
            </a:r>
            <a:r>
              <a:rPr lang="en-MY" sz="4000" i="1" dirty="0">
                <a:solidFill>
                  <a:srgbClr val="737373"/>
                </a:solidFill>
                <a:latin typeface="Open Sans"/>
                <a:ea typeface="Open Sans"/>
                <a:cs typeface="Open Sans"/>
              </a:rPr>
              <a:t> traveller, </a:t>
            </a:r>
            <a:r>
              <a:rPr lang="en-MY" sz="4000" b="1" i="1" dirty="0">
                <a:solidFill>
                  <a:srgbClr val="737373"/>
                </a:solidFill>
                <a:latin typeface="Open Sans"/>
                <a:ea typeface="Open Sans"/>
                <a:cs typeface="Open Sans"/>
              </a:rPr>
              <a:t>I want to </a:t>
            </a:r>
            <a:r>
              <a:rPr lang="en-MY" sz="4000" i="1" dirty="0">
                <a:solidFill>
                  <a:srgbClr val="737373"/>
                </a:solidFill>
                <a:latin typeface="Open Sans"/>
                <a:ea typeface="Open Sans"/>
                <a:cs typeface="Open Sans"/>
              </a:rPr>
              <a:t>search for a flight-hotel combination to a destination on dates of my choice </a:t>
            </a:r>
            <a:r>
              <a:rPr lang="en-MY" sz="4000" b="1" i="1" dirty="0">
                <a:solidFill>
                  <a:srgbClr val="737373"/>
                </a:solidFill>
                <a:latin typeface="Open Sans"/>
                <a:ea typeface="Open Sans"/>
                <a:cs typeface="Open Sans"/>
              </a:rPr>
              <a:t>so that </a:t>
            </a:r>
            <a:r>
              <a:rPr lang="en-MY" sz="4000" i="1" dirty="0">
                <a:solidFill>
                  <a:srgbClr val="737373"/>
                </a:solidFill>
                <a:latin typeface="Open Sans"/>
                <a:ea typeface="Open Sans"/>
                <a:cs typeface="Open Sans"/>
              </a:rPr>
              <a:t>I can find the best price.</a:t>
            </a:r>
          </a:p>
          <a:p>
            <a:r>
              <a:rPr lang="en-MY" sz="4000" i="1" dirty="0">
                <a:solidFill>
                  <a:srgbClr val="737373"/>
                </a:solidFill>
                <a:latin typeface="Open Sans"/>
                <a:ea typeface="Open Sans"/>
                <a:cs typeface="Open Sans"/>
              </a:rPr>
              <a:t> </a:t>
            </a:r>
          </a:p>
        </p:txBody>
      </p:sp>
    </p:spTree>
    <p:extLst>
      <p:ext uri="{BB962C8B-B14F-4D97-AF65-F5344CB8AC3E}">
        <p14:creationId xmlns:p14="http://schemas.microsoft.com/office/powerpoint/2010/main" val="2240082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8"/>
          <p:cNvSpPr txBox="1">
            <a:spLocks noGrp="1"/>
          </p:cNvSpPr>
          <p:nvPr>
            <p:ph type="title"/>
          </p:nvPr>
        </p:nvSpPr>
        <p:spPr>
          <a:xfrm>
            <a:off x="1847500" y="1075775"/>
            <a:ext cx="14616300" cy="1075800"/>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2b. Writing User Story 2 – Sample solutions</a:t>
            </a:r>
            <a:endParaRPr dirty="0">
              <a:solidFill>
                <a:schemeClr val="accent1"/>
              </a:solidFill>
              <a:latin typeface="Impact" panose="020B0806030902050204" pitchFamily="34" charset="0"/>
              <a:cs typeface="Arial"/>
            </a:endParaRPr>
          </a:p>
        </p:txBody>
      </p:sp>
      <p:sp>
        <p:nvSpPr>
          <p:cNvPr id="106" name="Google Shape;106;p28"/>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r>
              <a:rPr lang="en-MY" sz="4000" b="1" dirty="0">
                <a:solidFill>
                  <a:srgbClr val="737373"/>
                </a:solidFill>
                <a:latin typeface="Open Sans"/>
                <a:ea typeface="Open Sans"/>
                <a:cs typeface="Open Sans"/>
              </a:rPr>
              <a:t>Supply Hotel Inventory</a:t>
            </a:r>
            <a:r>
              <a:rPr lang="en-MY" sz="4000" i="1" dirty="0">
                <a:solidFill>
                  <a:srgbClr val="737373"/>
                </a:solidFill>
                <a:latin typeface="Open Sans"/>
                <a:ea typeface="Open Sans"/>
                <a:cs typeface="Open Sans"/>
              </a:rPr>
              <a:t> </a:t>
            </a:r>
          </a:p>
          <a:p>
            <a:r>
              <a:rPr lang="en-MY" sz="4000" b="1" i="1" dirty="0">
                <a:solidFill>
                  <a:srgbClr val="737373"/>
                </a:solidFill>
                <a:latin typeface="Open Sans"/>
                <a:ea typeface="Open Sans"/>
                <a:cs typeface="Open Sans"/>
              </a:rPr>
              <a:t>As a</a:t>
            </a:r>
            <a:r>
              <a:rPr lang="en-MY" sz="4000" i="1" dirty="0">
                <a:solidFill>
                  <a:srgbClr val="737373"/>
                </a:solidFill>
                <a:latin typeface="Open Sans"/>
                <a:ea typeface="Open Sans"/>
                <a:cs typeface="Open Sans"/>
              </a:rPr>
              <a:t> hotel operator,</a:t>
            </a:r>
            <a:r>
              <a:rPr lang="en-MY" sz="4000" b="1" i="1" dirty="0">
                <a:solidFill>
                  <a:srgbClr val="737373"/>
                </a:solidFill>
                <a:latin typeface="Open Sans"/>
                <a:ea typeface="Open Sans"/>
                <a:cs typeface="Open Sans"/>
              </a:rPr>
              <a:t> I want to</a:t>
            </a:r>
            <a:r>
              <a:rPr lang="en-MY" sz="4000" i="1" dirty="0">
                <a:solidFill>
                  <a:srgbClr val="737373"/>
                </a:solidFill>
                <a:latin typeface="Open Sans"/>
                <a:ea typeface="Open Sans"/>
                <a:cs typeface="Open Sans"/>
              </a:rPr>
              <a:t> bulk supply hotel inventory </a:t>
            </a:r>
            <a:r>
              <a:rPr lang="en-MY" sz="4000" b="1" i="1" dirty="0">
                <a:solidFill>
                  <a:srgbClr val="737373"/>
                </a:solidFill>
                <a:latin typeface="Open Sans"/>
                <a:ea typeface="Open Sans"/>
                <a:cs typeface="Open Sans"/>
              </a:rPr>
              <a:t>so that </a:t>
            </a:r>
            <a:r>
              <a:rPr lang="en-MY" sz="4000" i="1" dirty="0">
                <a:solidFill>
                  <a:srgbClr val="737373"/>
                </a:solidFill>
                <a:latin typeface="Open Sans"/>
                <a:ea typeface="Open Sans"/>
                <a:cs typeface="Open Sans"/>
              </a:rPr>
              <a:t>ClickTravel can sell it on my behalf. </a:t>
            </a:r>
          </a:p>
        </p:txBody>
      </p:sp>
    </p:spTree>
    <p:extLst>
      <p:ext uri="{BB962C8B-B14F-4D97-AF65-F5344CB8AC3E}">
        <p14:creationId xmlns:p14="http://schemas.microsoft.com/office/powerpoint/2010/main" val="28807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8"/>
          <p:cNvSpPr txBox="1">
            <a:spLocks noGrp="1"/>
          </p:cNvSpPr>
          <p:nvPr>
            <p:ph type="title"/>
          </p:nvPr>
        </p:nvSpPr>
        <p:spPr>
          <a:xfrm>
            <a:off x="1847500" y="1075775"/>
            <a:ext cx="14616300" cy="1075800"/>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2b. Writing User Story 3 – Sample solutions</a:t>
            </a:r>
            <a:endParaRPr dirty="0">
              <a:solidFill>
                <a:schemeClr val="accent1"/>
              </a:solidFill>
              <a:latin typeface="Impact" panose="020B0806030902050204" pitchFamily="34" charset="0"/>
              <a:cs typeface="Arial"/>
            </a:endParaRPr>
          </a:p>
        </p:txBody>
      </p:sp>
      <p:sp>
        <p:nvSpPr>
          <p:cNvPr id="106" name="Google Shape;106;p28"/>
          <p:cNvSpPr txBox="1"/>
          <p:nvPr/>
        </p:nvSpPr>
        <p:spPr>
          <a:xfrm>
            <a:off x="1847500" y="2367375"/>
            <a:ext cx="14366100" cy="6814200"/>
          </a:xfrm>
          <a:prstGeom prst="rect">
            <a:avLst/>
          </a:prstGeom>
          <a:noFill/>
          <a:ln>
            <a:noFill/>
          </a:ln>
        </p:spPr>
        <p:txBody>
          <a:bodyPr spcFirstLastPara="1" wrap="square" lIns="91425" tIns="91425" rIns="91425" bIns="91425" anchor="t" anchorCtr="0">
            <a:noAutofit/>
          </a:bodyPr>
          <a:lstStyle/>
          <a:p>
            <a:r>
              <a:rPr lang="en-MY" sz="4000" b="1" dirty="0">
                <a:solidFill>
                  <a:srgbClr val="737373"/>
                </a:solidFill>
                <a:latin typeface="Open Sans"/>
                <a:ea typeface="Open Sans"/>
                <a:cs typeface="Open Sans"/>
              </a:rPr>
              <a:t>Analyze Sales Performance</a:t>
            </a:r>
          </a:p>
          <a:p>
            <a:r>
              <a:rPr lang="en-MY" sz="4000" b="1" i="1" dirty="0">
                <a:solidFill>
                  <a:srgbClr val="737373"/>
                </a:solidFill>
                <a:latin typeface="Open Sans"/>
                <a:ea typeface="Open Sans"/>
                <a:cs typeface="Open Sans"/>
              </a:rPr>
              <a:t>As a </a:t>
            </a:r>
            <a:r>
              <a:rPr lang="en-MY" sz="4000" i="1" dirty="0">
                <a:solidFill>
                  <a:srgbClr val="737373"/>
                </a:solidFill>
                <a:latin typeface="Open Sans"/>
                <a:ea typeface="Open Sans"/>
                <a:cs typeface="Open Sans"/>
              </a:rPr>
              <a:t>ClickTravel manager, </a:t>
            </a:r>
            <a:r>
              <a:rPr lang="en-MY" sz="4000" b="1" i="1" dirty="0">
                <a:solidFill>
                  <a:srgbClr val="737373"/>
                </a:solidFill>
                <a:latin typeface="Open Sans"/>
                <a:ea typeface="Open Sans"/>
                <a:cs typeface="Open Sans"/>
              </a:rPr>
              <a:t>I want to </a:t>
            </a:r>
            <a:r>
              <a:rPr lang="en-MY" sz="4000" i="1" dirty="0" err="1">
                <a:solidFill>
                  <a:srgbClr val="737373"/>
                </a:solidFill>
                <a:latin typeface="Open Sans"/>
                <a:ea typeface="Open Sans"/>
                <a:cs typeface="Open Sans"/>
              </a:rPr>
              <a:t>analyze</a:t>
            </a:r>
            <a:r>
              <a:rPr lang="en-MY" sz="4000" i="1" dirty="0">
                <a:solidFill>
                  <a:srgbClr val="737373"/>
                </a:solidFill>
                <a:latin typeface="Open Sans"/>
                <a:ea typeface="Open Sans"/>
                <a:cs typeface="Open Sans"/>
              </a:rPr>
              <a:t> the sales performance data of all of our suppliers </a:t>
            </a:r>
            <a:r>
              <a:rPr lang="en-MY" sz="4000" b="1" i="1" dirty="0">
                <a:solidFill>
                  <a:srgbClr val="737373"/>
                </a:solidFill>
                <a:latin typeface="Open Sans"/>
                <a:ea typeface="Open Sans"/>
                <a:cs typeface="Open Sans"/>
              </a:rPr>
              <a:t>so that </a:t>
            </a:r>
            <a:r>
              <a:rPr lang="en-MY" sz="4000" i="1" dirty="0">
                <a:solidFill>
                  <a:srgbClr val="737373"/>
                </a:solidFill>
                <a:latin typeface="Open Sans"/>
                <a:ea typeface="Open Sans"/>
                <a:cs typeface="Open Sans"/>
              </a:rPr>
              <a:t>I can identify poor performers and help them improve.</a:t>
            </a:r>
          </a:p>
        </p:txBody>
      </p:sp>
    </p:spTree>
    <p:extLst>
      <p:ext uri="{BB962C8B-B14F-4D97-AF65-F5344CB8AC3E}">
        <p14:creationId xmlns:p14="http://schemas.microsoft.com/office/powerpoint/2010/main" val="26221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Defining SLIs and SLOs</a:t>
            </a:r>
            <a:endParaRPr/>
          </a:p>
        </p:txBody>
      </p:sp>
      <p:graphicFrame>
        <p:nvGraphicFramePr>
          <p:cNvPr id="112" name="Google Shape;112;p29"/>
          <p:cNvGraphicFramePr/>
          <p:nvPr/>
        </p:nvGraphicFramePr>
        <p:xfrm>
          <a:off x="1847500" y="3163850"/>
          <a:ext cx="15751800" cy="6034800"/>
        </p:xfrm>
        <a:graphic>
          <a:graphicData uri="http://schemas.openxmlformats.org/drawingml/2006/table">
            <a:tbl>
              <a:tblPr>
                <a:noFill/>
                <a:tableStyleId>{8FAE55B6-3BB9-4EC6-9987-6D80EA1FD514}</a:tableStyleId>
              </a:tblPr>
              <a:tblGrid>
                <a:gridCol w="2578125">
                  <a:extLst>
                    <a:ext uri="{9D8B030D-6E8A-4147-A177-3AD203B41FA5}">
                      <a16:colId xmlns:a16="http://schemas.microsoft.com/office/drawing/2014/main" val="20000"/>
                    </a:ext>
                  </a:extLst>
                </a:gridCol>
                <a:gridCol w="4873425">
                  <a:extLst>
                    <a:ext uri="{9D8B030D-6E8A-4147-A177-3AD203B41FA5}">
                      <a16:colId xmlns:a16="http://schemas.microsoft.com/office/drawing/2014/main" val="20001"/>
                    </a:ext>
                  </a:extLst>
                </a:gridCol>
                <a:gridCol w="83002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User Story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SLO</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SLI</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3000" i="1">
                          <a:latin typeface="Google Sans"/>
                          <a:ea typeface="Google Sans"/>
                          <a:cs typeface="Google Sans"/>
                          <a:sym typeface="Google Sans"/>
                        </a:rPr>
                        <a:t>Balance Inquiry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Available 99.95%</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Fraction of 200 vs 500 HTTP responses from API endpoint measured per day</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3000" i="1">
                          <a:latin typeface="Google Sans"/>
                          <a:ea typeface="Google Sans"/>
                          <a:cs typeface="Google Sans"/>
                          <a:sym typeface="Google Sans"/>
                        </a:rPr>
                        <a:t>Balance Inquiry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95% of requests will complete in under 300 </a:t>
                      </a:r>
                      <a:r>
                        <a:rPr lang="en" sz="3000" i="1" dirty="0" err="1">
                          <a:latin typeface="Google Sans"/>
                          <a:ea typeface="Google Sans"/>
                          <a:cs typeface="Google Sans"/>
                          <a:sym typeface="Google Sans"/>
                        </a:rPr>
                        <a:t>ms.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Time to last byte GET requests measured every 10 seconds aggregated per minute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113" name="Google Shape;113;p29"/>
          <p:cNvSpPr txBox="1"/>
          <p:nvPr/>
        </p:nvSpPr>
        <p:spPr>
          <a:xfrm>
            <a:off x="1847500" y="2152138"/>
            <a:ext cx="15624900" cy="67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Based on requirements of your case study, fill in the table below with SLOs and SLIs.</a:t>
            </a:r>
            <a:endParaRPr sz="3000">
              <a:solidFill>
                <a:srgbClr val="737373"/>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9"/>
          <p:cNvSpPr txBox="1">
            <a:spLocks noGrp="1"/>
          </p:cNvSpPr>
          <p:nvPr>
            <p:ph type="title"/>
          </p:nvPr>
        </p:nvSpPr>
        <p:spPr>
          <a:xfrm>
            <a:off x="1847500" y="1075775"/>
            <a:ext cx="15751800" cy="923299"/>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3. Defining SLIs and SLOs – Sample solutions</a:t>
            </a:r>
            <a:endParaRPr dirty="0">
              <a:solidFill>
                <a:schemeClr val="accent1"/>
              </a:solidFill>
              <a:latin typeface="Impact" panose="020B0806030902050204" pitchFamily="34" charset="0"/>
              <a:cs typeface="Arial"/>
            </a:endParaRPr>
          </a:p>
        </p:txBody>
      </p:sp>
      <p:graphicFrame>
        <p:nvGraphicFramePr>
          <p:cNvPr id="112" name="Google Shape;112;p29"/>
          <p:cNvGraphicFramePr/>
          <p:nvPr>
            <p:extLst>
              <p:ext uri="{D42A27DB-BD31-4B8C-83A1-F6EECF244321}">
                <p14:modId xmlns:p14="http://schemas.microsoft.com/office/powerpoint/2010/main" val="1626173269"/>
              </p:ext>
            </p:extLst>
          </p:nvPr>
        </p:nvGraphicFramePr>
        <p:xfrm>
          <a:off x="1847500" y="2188490"/>
          <a:ext cx="15751800" cy="6126300"/>
        </p:xfrm>
        <a:graphic>
          <a:graphicData uri="http://schemas.openxmlformats.org/drawingml/2006/table">
            <a:tbl>
              <a:tblPr>
                <a:noFill/>
                <a:tableStyleId>{8FAE55B6-3BB9-4EC6-9987-6D80EA1FD514}</a:tableStyleId>
              </a:tblPr>
              <a:tblGrid>
                <a:gridCol w="2578125">
                  <a:extLst>
                    <a:ext uri="{9D8B030D-6E8A-4147-A177-3AD203B41FA5}">
                      <a16:colId xmlns:a16="http://schemas.microsoft.com/office/drawing/2014/main" val="20000"/>
                    </a:ext>
                  </a:extLst>
                </a:gridCol>
                <a:gridCol w="4873425">
                  <a:extLst>
                    <a:ext uri="{9D8B030D-6E8A-4147-A177-3AD203B41FA5}">
                      <a16:colId xmlns:a16="http://schemas.microsoft.com/office/drawing/2014/main" val="20001"/>
                    </a:ext>
                  </a:extLst>
                </a:gridCol>
                <a:gridCol w="83002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User Story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SLO</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SLI</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3000" i="1" dirty="0">
                          <a:latin typeface="Google Sans"/>
                          <a:ea typeface="Google Sans"/>
                          <a:cs typeface="Google Sans"/>
                          <a:sym typeface="Google Sans"/>
                        </a:rPr>
                        <a:t>Search Hotel and Flight</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Available 99.95%</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Fraction of 200 vs 500 HTTP responses from API endpoint </a:t>
                      </a:r>
                      <a:r>
                        <a:rPr lang="en" sz="3000" b="1" i="1" dirty="0">
                          <a:latin typeface="Google Sans"/>
                          <a:ea typeface="Google Sans"/>
                          <a:cs typeface="Google Sans"/>
                          <a:sym typeface="Google Sans"/>
                        </a:rPr>
                        <a:t>measured</a:t>
                      </a:r>
                      <a:r>
                        <a:rPr lang="en" sz="3000" i="1" dirty="0">
                          <a:latin typeface="Google Sans"/>
                          <a:ea typeface="Google Sans"/>
                          <a:cs typeface="Google Sans"/>
                          <a:sym typeface="Google Sans"/>
                        </a:rPr>
                        <a:t> per month</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MY" sz="3000" i="1" dirty="0">
                          <a:latin typeface="Google Sans"/>
                          <a:ea typeface="Google Sans"/>
                          <a:cs typeface="Google Sans"/>
                          <a:sym typeface="Google Sans"/>
                        </a:rPr>
                        <a:t>Search Hotel and Flight</a:t>
                      </a: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95% of requests will complete in under 200 </a:t>
                      </a:r>
                      <a:r>
                        <a:rPr lang="en" sz="3000" i="1" dirty="0" err="1">
                          <a:latin typeface="Google Sans"/>
                          <a:ea typeface="Google Sans"/>
                          <a:cs typeface="Google Sans"/>
                          <a:sym typeface="Google Sans"/>
                        </a:rPr>
                        <a:t>ms.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Time to last byte GET requests </a:t>
                      </a:r>
                      <a:r>
                        <a:rPr lang="en" sz="3000" b="1" i="1" dirty="0">
                          <a:latin typeface="Google Sans"/>
                          <a:ea typeface="Google Sans"/>
                          <a:cs typeface="Google Sans"/>
                          <a:sym typeface="Google Sans"/>
                        </a:rPr>
                        <a:t>measured</a:t>
                      </a:r>
                      <a:r>
                        <a:rPr lang="en" sz="3000" i="1" dirty="0">
                          <a:latin typeface="Google Sans"/>
                          <a:ea typeface="Google Sans"/>
                          <a:cs typeface="Google Sans"/>
                          <a:sym typeface="Google Sans"/>
                        </a:rPr>
                        <a:t> every 15 seconds aggregated 5 minute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Supply Hotel Inventory</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sz="3000" i="1" dirty="0">
                          <a:latin typeface="Google Sans"/>
                          <a:ea typeface="Google Sans"/>
                          <a:cs typeface="Google Sans"/>
                          <a:sym typeface="Google Sans"/>
                        </a:rPr>
                        <a:t>Available 99.9%</a:t>
                      </a:r>
                    </a:p>
                    <a:p>
                      <a:pPr marL="0" lvl="0" indent="0" algn="l" rtl="0">
                        <a:spcBef>
                          <a:spcPts val="0"/>
                        </a:spcBef>
                        <a:spcAft>
                          <a:spcPts val="0"/>
                        </a:spcAft>
                        <a:buNone/>
                      </a:pPr>
                      <a:endParaRPr sz="30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sz="3000" i="1" dirty="0">
                          <a:latin typeface="Google Sans"/>
                          <a:ea typeface="Google Sans"/>
                          <a:cs typeface="Google Sans"/>
                          <a:sym typeface="Google Sans"/>
                        </a:rPr>
                        <a:t>Fraction of 200 vs 500 HTTP responses from API endpoint </a:t>
                      </a:r>
                      <a:r>
                        <a:rPr lang="en-MY" sz="3000" b="1" i="1" dirty="0">
                          <a:latin typeface="Google Sans"/>
                          <a:ea typeface="Google Sans"/>
                          <a:cs typeface="Google Sans"/>
                          <a:sym typeface="Google Sans"/>
                        </a:rPr>
                        <a:t>measured</a:t>
                      </a:r>
                      <a:r>
                        <a:rPr lang="en-MY" sz="3000" i="1" dirty="0">
                          <a:latin typeface="Google Sans"/>
                          <a:ea typeface="Google Sans"/>
                          <a:cs typeface="Google Sans"/>
                          <a:sym typeface="Google Sans"/>
                        </a:rPr>
                        <a:t> per month</a:t>
                      </a: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000" i="1" dirty="0">
                          <a:latin typeface="Google Sans"/>
                          <a:ea typeface="Google Sans"/>
                          <a:cs typeface="Google Sans"/>
                          <a:sym typeface="Google Sans"/>
                        </a:rPr>
                        <a:t>Supply Hotel Inventory</a:t>
                      </a: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E</a:t>
                      </a:r>
                      <a:r>
                        <a:rPr lang="en-US" sz="3000" b="0" i="1" dirty="0">
                          <a:latin typeface="Google Sans"/>
                          <a:ea typeface="Google Sans"/>
                          <a:cs typeface="Google Sans"/>
                          <a:sym typeface="Google Sans"/>
                        </a:rPr>
                        <a:t>rror rate of &lt; 0.00001%</a:t>
                      </a:r>
                      <a:endParaRPr sz="30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Upload errors </a:t>
                      </a:r>
                      <a:r>
                        <a:rPr lang="en-US" sz="3000" b="1" i="1" dirty="0">
                          <a:latin typeface="Google Sans"/>
                          <a:ea typeface="Google Sans"/>
                          <a:cs typeface="Google Sans"/>
                          <a:sym typeface="Google Sans"/>
                        </a:rPr>
                        <a:t>measured</a:t>
                      </a:r>
                      <a:r>
                        <a:rPr lang="en-US" sz="3000" i="1" dirty="0">
                          <a:latin typeface="Google Sans"/>
                          <a:ea typeface="Google Sans"/>
                          <a:cs typeface="Google Sans"/>
                          <a:sym typeface="Google Sans"/>
                        </a:rPr>
                        <a:t> as a percentage of bulk uploads per day by custom metrics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Analyze sales performance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95% of queries will complete in under 10s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Time to last byte GET requests </a:t>
                      </a:r>
                      <a:r>
                        <a:rPr lang="en-US" sz="3000" b="1" i="1" dirty="0">
                          <a:latin typeface="Google Sans"/>
                          <a:ea typeface="Google Sans"/>
                          <a:cs typeface="Google Sans"/>
                          <a:sym typeface="Google Sans"/>
                        </a:rPr>
                        <a:t>measured</a:t>
                      </a:r>
                      <a:r>
                        <a:rPr lang="en-US" sz="3000" i="1" dirty="0">
                          <a:latin typeface="Google Sans"/>
                          <a:ea typeface="Google Sans"/>
                          <a:cs typeface="Google Sans"/>
                          <a:sym typeface="Google Sans"/>
                        </a:rPr>
                        <a:t> every 60 seconds aggregated per 10 minutes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4378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t="-19000" b="-19000"/>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E02E859-009C-2D41-961B-936D37E89398}"/>
              </a:ext>
            </a:extLst>
          </p:cNvPr>
          <p:cNvPicPr>
            <a:picLocks noChangeAspect="1"/>
          </p:cNvPicPr>
          <p:nvPr/>
        </p:nvPicPr>
        <p:blipFill rotWithShape="1">
          <a:blip r:embed="rId3"/>
          <a:srcRect/>
          <a:stretch/>
        </p:blipFill>
        <p:spPr>
          <a:xfrm rot="21040328">
            <a:off x="411118" y="85660"/>
            <a:ext cx="4121150" cy="5523191"/>
          </a:xfrm>
          <a:prstGeom prst="rect">
            <a:avLst/>
          </a:prstGeom>
        </p:spPr>
      </p:pic>
      <p:pic>
        <p:nvPicPr>
          <p:cNvPr id="15" name="Picture 14">
            <a:extLst>
              <a:ext uri="{FF2B5EF4-FFF2-40B4-BE49-F238E27FC236}">
                <a16:creationId xmlns:a16="http://schemas.microsoft.com/office/drawing/2014/main" id="{3AAC70E0-B9C6-534C-8F3E-A792E415DEC1}"/>
              </a:ext>
            </a:extLst>
          </p:cNvPr>
          <p:cNvPicPr>
            <a:picLocks noChangeAspect="1"/>
          </p:cNvPicPr>
          <p:nvPr/>
        </p:nvPicPr>
        <p:blipFill>
          <a:blip r:embed="rId4"/>
          <a:stretch>
            <a:fillRect/>
          </a:stretch>
        </p:blipFill>
        <p:spPr>
          <a:xfrm>
            <a:off x="4175245" y="2662323"/>
            <a:ext cx="5267960" cy="5267960"/>
          </a:xfrm>
          <a:prstGeom prst="rect">
            <a:avLst/>
          </a:prstGeom>
        </p:spPr>
      </p:pic>
      <p:pic>
        <p:nvPicPr>
          <p:cNvPr id="16" name="Picture 15">
            <a:extLst>
              <a:ext uri="{FF2B5EF4-FFF2-40B4-BE49-F238E27FC236}">
                <a16:creationId xmlns:a16="http://schemas.microsoft.com/office/drawing/2014/main" id="{37D55DAD-E838-7D4B-AC56-D64587C6D65F}"/>
              </a:ext>
            </a:extLst>
          </p:cNvPr>
          <p:cNvPicPr>
            <a:picLocks noChangeAspect="1"/>
          </p:cNvPicPr>
          <p:nvPr/>
        </p:nvPicPr>
        <p:blipFill>
          <a:blip r:embed="rId3"/>
          <a:stretch>
            <a:fillRect/>
          </a:stretch>
        </p:blipFill>
        <p:spPr>
          <a:xfrm rot="999999">
            <a:off x="14333164" y="278821"/>
            <a:ext cx="4121150" cy="5523191"/>
          </a:xfrm>
          <a:prstGeom prst="rect">
            <a:avLst/>
          </a:prstGeom>
        </p:spPr>
      </p:pic>
      <mc:AlternateContent xmlns:mc="http://schemas.openxmlformats.org/markup-compatibility/2006" xmlns:psez="http://schemas.microsoft.com/office/powerpoint/2016/sectionzoom">
        <mc:Choice Requires="psez">
          <p:graphicFrame>
            <p:nvGraphicFramePr>
              <p:cNvPr id="25" name="Section Zoom 24">
                <a:extLst>
                  <a:ext uri="{FF2B5EF4-FFF2-40B4-BE49-F238E27FC236}">
                    <a16:creationId xmlns:a16="http://schemas.microsoft.com/office/drawing/2014/main" id="{51BD9104-ECDE-2941-BB74-E12BED25CEBB}"/>
                  </a:ext>
                </a:extLst>
              </p:cNvPr>
              <p:cNvGraphicFramePr>
                <a:graphicFrameLocks noChangeAspect="1"/>
              </p:cNvGraphicFramePr>
              <p:nvPr>
                <p:extLst>
                  <p:ext uri="{D42A27DB-BD31-4B8C-83A1-F6EECF244321}">
                    <p14:modId xmlns:p14="http://schemas.microsoft.com/office/powerpoint/2010/main" val="1336637031"/>
                  </p:ext>
                </p:extLst>
              </p:nvPr>
            </p:nvGraphicFramePr>
            <p:xfrm>
              <a:off x="4633600" y="4340898"/>
              <a:ext cx="4572000" cy="2571750"/>
            </p:xfrm>
            <a:graphic>
              <a:graphicData uri="http://schemas.microsoft.com/office/powerpoint/2016/sectionzoom">
                <psez:sectionZm>
                  <psez:sectionZmObj sectionId="{87C6BEFC-BFB8-EB4B-B3E0-5FD5732D8087}">
                    <psez:zmPr id="{90328520-7C0F-0A48-B329-88C0B6B0D99A}" transitionDur="1000">
                      <p166:blipFill xmlns:p166="http://schemas.microsoft.com/office/powerpoint/2016/6/main">
                        <a:blip r:embed="rId5"/>
                        <a:stretch>
                          <a:fillRect/>
                        </a:stretch>
                      </p166:blipFill>
                      <p166:spPr xmlns:p166="http://schemas.microsoft.com/office/powerpoint/2016/6/main">
                        <a:xfrm>
                          <a:off x="0" y="0"/>
                          <a:ext cx="4572000" cy="2571750"/>
                        </a:xfrm>
                        <a:prstGeom prst="rect">
                          <a:avLst/>
                        </a:prstGeom>
                      </p166:spPr>
                    </psez:zmPr>
                  </psez:sectionZmObj>
                </psez:sectionZm>
              </a:graphicData>
            </a:graphic>
          </p:graphicFrame>
        </mc:Choice>
        <mc:Fallback xmlns="">
          <p:pic>
            <p:nvPicPr>
              <p:cNvPr id="25" name="Section Zoom 24">
                <a:hlinkClick r:id="rId6" action="ppaction://hlinksldjump"/>
                <a:extLst>
                  <a:ext uri="{FF2B5EF4-FFF2-40B4-BE49-F238E27FC236}">
                    <a16:creationId xmlns:a16="http://schemas.microsoft.com/office/drawing/2014/main" id="{51BD9104-ECDE-2941-BB74-E12BED25CEBB}"/>
                  </a:ext>
                </a:extLst>
              </p:cNvPr>
              <p:cNvPicPr>
                <a:picLocks noGrp="1" noRot="1" noChangeAspect="1" noMove="1" noResize="1" noEditPoints="1" noAdjustHandles="1" noChangeArrowheads="1" noChangeShapeType="1"/>
              </p:cNvPicPr>
              <p:nvPr/>
            </p:nvPicPr>
            <p:blipFill>
              <a:blip r:embed="rId7"/>
              <a:stretch>
                <a:fillRect/>
              </a:stretch>
            </p:blipFill>
            <p:spPr>
              <a:xfrm>
                <a:off x="4633600" y="4340898"/>
                <a:ext cx="4572000" cy="257175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7" name="Section Zoom 26">
                <a:extLst>
                  <a:ext uri="{FF2B5EF4-FFF2-40B4-BE49-F238E27FC236}">
                    <a16:creationId xmlns:a16="http://schemas.microsoft.com/office/drawing/2014/main" id="{A7531A91-7EDB-6D4C-A3DA-F24F8F37DCD3}"/>
                  </a:ext>
                </a:extLst>
              </p:cNvPr>
              <p:cNvGraphicFramePr>
                <a:graphicFrameLocks noChangeAspect="1"/>
              </p:cNvGraphicFramePr>
              <p:nvPr>
                <p:extLst>
                  <p:ext uri="{D42A27DB-BD31-4B8C-83A1-F6EECF244321}">
                    <p14:modId xmlns:p14="http://schemas.microsoft.com/office/powerpoint/2010/main" val="3141527099"/>
                  </p:ext>
                </p:extLst>
              </p:nvPr>
            </p:nvGraphicFramePr>
            <p:xfrm rot="20996447">
              <a:off x="993986" y="778669"/>
              <a:ext cx="3894047" cy="2571750"/>
            </p:xfrm>
            <a:graphic>
              <a:graphicData uri="http://schemas.microsoft.com/office/powerpoint/2016/sectionzoom">
                <psez:sectionZm>
                  <psez:sectionZmObj sectionId="{53E3C3BF-F59A-614E-A272-D3C8A584DF0F}">
                    <psez:zmPr id="{F746C9A9-1F24-C548-BA25-85D283E04B09}" transitionDur="1000" showBg="0">
                      <p166:blipFill xmlns:p166="http://schemas.microsoft.com/office/powerpoint/2016/6/main">
                        <a:blip r:embed="rId8"/>
                        <a:stretch>
                          <a:fillRect/>
                        </a:stretch>
                      </p166:blipFill>
                      <p166:spPr xmlns:p166="http://schemas.microsoft.com/office/powerpoint/2016/6/main">
                        <a:xfrm rot="20996447">
                          <a:off x="0" y="0"/>
                          <a:ext cx="3894047" cy="2571750"/>
                        </a:xfrm>
                        <a:prstGeom prst="rect">
                          <a:avLst/>
                        </a:prstGeom>
                        <a:ln>
                          <a:noFill/>
                        </a:ln>
                      </p166:spPr>
                    </psez:zmPr>
                  </psez:sectionZmObj>
                </psez:sectionZm>
              </a:graphicData>
            </a:graphic>
          </p:graphicFrame>
        </mc:Choice>
        <mc:Fallback xmlns="">
          <p:pic>
            <p:nvPicPr>
              <p:cNvPr id="27" name="Section Zoom 26">
                <a:hlinkClick r:id="rId9" action="ppaction://hlinksldjump"/>
                <a:extLst>
                  <a:ext uri="{FF2B5EF4-FFF2-40B4-BE49-F238E27FC236}">
                    <a16:creationId xmlns:a16="http://schemas.microsoft.com/office/drawing/2014/main" id="{A7531A91-7EDB-6D4C-A3DA-F24F8F37DCD3}"/>
                  </a:ext>
                </a:extLst>
              </p:cNvPr>
              <p:cNvPicPr>
                <a:picLocks noGrp="1" noRot="1" noChangeAspect="1" noMove="1" noResize="1" noEditPoints="1" noAdjustHandles="1" noChangeArrowheads="1" noChangeShapeType="1"/>
              </p:cNvPicPr>
              <p:nvPr/>
            </p:nvPicPr>
            <p:blipFill>
              <a:blip r:embed="rId10"/>
              <a:stretch>
                <a:fillRect/>
              </a:stretch>
            </p:blipFill>
            <p:spPr>
              <a:xfrm rot="20996447">
                <a:off x="993986" y="778669"/>
                <a:ext cx="3894047" cy="2571750"/>
              </a:xfrm>
              <a:prstGeom prst="rect">
                <a:avLst/>
              </a:prstGeom>
              <a:ln>
                <a:noFill/>
              </a:ln>
            </p:spPr>
          </p:pic>
        </mc:Fallback>
      </mc:AlternateContent>
      <mc:AlternateContent xmlns:mc="http://schemas.openxmlformats.org/markup-compatibility/2006" xmlns:psez="http://schemas.microsoft.com/office/powerpoint/2016/sectionzoom">
        <mc:Choice Requires="psez">
          <p:graphicFrame>
            <p:nvGraphicFramePr>
              <p:cNvPr id="29" name="Section Zoom 28">
                <a:extLst>
                  <a:ext uri="{FF2B5EF4-FFF2-40B4-BE49-F238E27FC236}">
                    <a16:creationId xmlns:a16="http://schemas.microsoft.com/office/drawing/2014/main" id="{4C58CF9B-2966-7847-817D-07AFFAD401E2}"/>
                  </a:ext>
                </a:extLst>
              </p:cNvPr>
              <p:cNvGraphicFramePr>
                <a:graphicFrameLocks noChangeAspect="1"/>
              </p:cNvGraphicFramePr>
              <p:nvPr>
                <p:extLst>
                  <p:ext uri="{D42A27DB-BD31-4B8C-83A1-F6EECF244321}">
                    <p14:modId xmlns:p14="http://schemas.microsoft.com/office/powerpoint/2010/main" val="748809100"/>
                  </p:ext>
                </p:extLst>
              </p:nvPr>
            </p:nvGraphicFramePr>
            <p:xfrm rot="984462">
              <a:off x="14900241" y="1376447"/>
              <a:ext cx="4572000" cy="2571750"/>
            </p:xfrm>
            <a:graphic>
              <a:graphicData uri="http://schemas.microsoft.com/office/powerpoint/2016/sectionzoom">
                <psez:sectionZm>
                  <psez:sectionZmObj sectionId="{96ED0545-204D-554C-BFA8-8CE919E08E09}">
                    <psez:zmPr id="{2A530BE5-81A6-5747-9AAF-56EDC5E21EED}" transitionDur="1000" showBg="0">
                      <p166:blipFill xmlns:p166="http://schemas.microsoft.com/office/powerpoint/2016/6/main">
                        <a:blip r:embed="rId11"/>
                        <a:stretch>
                          <a:fillRect/>
                        </a:stretch>
                      </p166:blipFill>
                      <p166:spPr xmlns:p166="http://schemas.microsoft.com/office/powerpoint/2016/6/main">
                        <a:xfrm rot="984462">
                          <a:off x="0" y="0"/>
                          <a:ext cx="4572000" cy="2571750"/>
                        </a:xfrm>
                        <a:prstGeom prst="rect">
                          <a:avLst/>
                        </a:prstGeom>
                        <a:ln>
                          <a:noFill/>
                        </a:ln>
                      </p166:spPr>
                    </psez:zmPr>
                  </psez:sectionZmObj>
                </psez:sectionZm>
              </a:graphicData>
            </a:graphic>
          </p:graphicFrame>
        </mc:Choice>
        <mc:Fallback xmlns="">
          <p:pic>
            <p:nvPicPr>
              <p:cNvPr id="29" name="Section Zoom 28">
                <a:hlinkClick r:id="rId12" action="ppaction://hlinksldjump"/>
                <a:extLst>
                  <a:ext uri="{FF2B5EF4-FFF2-40B4-BE49-F238E27FC236}">
                    <a16:creationId xmlns:a16="http://schemas.microsoft.com/office/drawing/2014/main" id="{4C58CF9B-2966-7847-817D-07AFFAD401E2}"/>
                  </a:ext>
                </a:extLst>
              </p:cNvPr>
              <p:cNvPicPr>
                <a:picLocks noGrp="1" noRot="1" noChangeAspect="1" noMove="1" noResize="1" noEditPoints="1" noAdjustHandles="1" noChangeArrowheads="1" noChangeShapeType="1"/>
              </p:cNvPicPr>
              <p:nvPr/>
            </p:nvPicPr>
            <p:blipFill>
              <a:blip r:embed="rId13"/>
              <a:stretch>
                <a:fillRect/>
              </a:stretch>
            </p:blipFill>
            <p:spPr>
              <a:xfrm rot="984462">
                <a:off x="14900241" y="1376447"/>
                <a:ext cx="4572000" cy="2571750"/>
              </a:xfrm>
              <a:prstGeom prst="rect">
                <a:avLst/>
              </a:prstGeom>
              <a:ln>
                <a:noFill/>
              </a:ln>
            </p:spPr>
          </p:pic>
        </mc:Fallback>
      </mc:AlternateContent>
    </p:spTree>
    <p:extLst>
      <p:ext uri="{BB962C8B-B14F-4D97-AF65-F5344CB8AC3E}">
        <p14:creationId xmlns:p14="http://schemas.microsoft.com/office/powerpoint/2010/main" val="161093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0"/>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Design Microservices for Your Application</a:t>
            </a:r>
            <a:endParaRPr dirty="0"/>
          </a:p>
        </p:txBody>
      </p:sp>
      <p:sp>
        <p:nvSpPr>
          <p:cNvPr id="119" name="Google Shape;119;p30"/>
          <p:cNvSpPr txBox="1"/>
          <p:nvPr/>
        </p:nvSpPr>
        <p:spPr>
          <a:xfrm>
            <a:off x="1847500" y="2002525"/>
            <a:ext cx="15840000" cy="74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Draw a diagram showing your application's microservices and their connections.</a:t>
            </a:r>
            <a:endParaRPr sz="3000">
              <a:solidFill>
                <a:srgbClr val="737373"/>
              </a:solidFill>
              <a:latin typeface="Roboto"/>
              <a:ea typeface="Roboto"/>
              <a:cs typeface="Roboto"/>
              <a:sym typeface="Roboto"/>
            </a:endParaRPr>
          </a:p>
        </p:txBody>
      </p:sp>
      <p:grpSp>
        <p:nvGrpSpPr>
          <p:cNvPr id="120" name="Google Shape;120;p30"/>
          <p:cNvGrpSpPr/>
          <p:nvPr/>
        </p:nvGrpSpPr>
        <p:grpSpPr>
          <a:xfrm>
            <a:off x="2539903" y="4571865"/>
            <a:ext cx="2253822" cy="1535154"/>
            <a:chOff x="9791700" y="4000500"/>
            <a:chExt cx="2628977" cy="1790685"/>
          </a:xfrm>
        </p:grpSpPr>
        <p:sp>
          <p:nvSpPr>
            <p:cNvPr id="121" name="Google Shape;121;p30"/>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0"/>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30"/>
          <p:cNvSpPr/>
          <p:nvPr/>
        </p:nvSpPr>
        <p:spPr>
          <a:xfrm>
            <a:off x="2712926" y="4768248"/>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FFFFFF"/>
                </a:solidFill>
                <a:latin typeface="Roboto"/>
                <a:ea typeface="Roboto"/>
                <a:cs typeface="Roboto"/>
                <a:sym typeface="Roboto"/>
              </a:rPr>
              <a:t>Web</a:t>
            </a:r>
            <a:endParaRPr sz="2800" dirty="0">
              <a:solidFill>
                <a:srgbClr val="FFFFFF"/>
              </a:solidFill>
              <a:latin typeface="Roboto"/>
              <a:ea typeface="Roboto"/>
              <a:cs typeface="Roboto"/>
              <a:sym typeface="Roboto"/>
            </a:endParaRPr>
          </a:p>
          <a:p>
            <a:pPr marL="0" lvl="0" indent="0" algn="ctr" rtl="0">
              <a:spcBef>
                <a:spcPts val="0"/>
              </a:spcBef>
              <a:spcAft>
                <a:spcPts val="0"/>
              </a:spcAft>
              <a:buNone/>
            </a:pPr>
            <a:r>
              <a:rPr lang="en" sz="2800" dirty="0">
                <a:solidFill>
                  <a:srgbClr val="FFFFFF"/>
                </a:solidFill>
                <a:latin typeface="Roboto"/>
                <a:ea typeface="Roboto"/>
                <a:cs typeface="Roboto"/>
                <a:sym typeface="Roboto"/>
              </a:rPr>
              <a:t>UI</a:t>
            </a:r>
            <a:endParaRPr sz="2800" dirty="0">
              <a:solidFill>
                <a:srgbClr val="FFFFFF"/>
              </a:solidFill>
              <a:latin typeface="Roboto"/>
              <a:ea typeface="Roboto"/>
              <a:cs typeface="Roboto"/>
              <a:sym typeface="Roboto"/>
            </a:endParaRPr>
          </a:p>
        </p:txBody>
      </p:sp>
      <p:grpSp>
        <p:nvGrpSpPr>
          <p:cNvPr id="124" name="Google Shape;124;p30"/>
          <p:cNvGrpSpPr/>
          <p:nvPr/>
        </p:nvGrpSpPr>
        <p:grpSpPr>
          <a:xfrm>
            <a:off x="2552315" y="6597554"/>
            <a:ext cx="2253822" cy="1535154"/>
            <a:chOff x="9791700" y="4000500"/>
            <a:chExt cx="2628977" cy="1790685"/>
          </a:xfrm>
        </p:grpSpPr>
        <p:sp>
          <p:nvSpPr>
            <p:cNvPr id="125" name="Google Shape;125;p30"/>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0"/>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30"/>
          <p:cNvSpPr/>
          <p:nvPr/>
        </p:nvSpPr>
        <p:spPr>
          <a:xfrm>
            <a:off x="2725339" y="6793938"/>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FFFFFF"/>
                </a:solidFill>
                <a:latin typeface="Roboto"/>
                <a:ea typeface="Roboto"/>
                <a:cs typeface="Roboto"/>
                <a:sym typeface="Roboto"/>
              </a:rPr>
              <a:t>Mobile</a:t>
            </a:r>
            <a:endParaRPr sz="2800" dirty="0">
              <a:solidFill>
                <a:srgbClr val="FFFFFF"/>
              </a:solidFill>
              <a:latin typeface="Roboto"/>
              <a:ea typeface="Roboto"/>
              <a:cs typeface="Roboto"/>
              <a:sym typeface="Roboto"/>
            </a:endParaRPr>
          </a:p>
          <a:p>
            <a:pPr marL="0" lvl="0" indent="0" algn="ctr" rtl="0">
              <a:spcBef>
                <a:spcPts val="0"/>
              </a:spcBef>
              <a:spcAft>
                <a:spcPts val="0"/>
              </a:spcAft>
              <a:buNone/>
            </a:pPr>
            <a:r>
              <a:rPr lang="en" sz="2800" dirty="0">
                <a:solidFill>
                  <a:srgbClr val="FFFFFF"/>
                </a:solidFill>
                <a:latin typeface="Roboto"/>
                <a:ea typeface="Roboto"/>
                <a:cs typeface="Roboto"/>
                <a:sym typeface="Roboto"/>
              </a:rPr>
              <a:t>UI</a:t>
            </a:r>
            <a:endParaRPr sz="2800" dirty="0">
              <a:solidFill>
                <a:srgbClr val="FFFFFF"/>
              </a:solidFill>
              <a:latin typeface="Roboto"/>
              <a:ea typeface="Roboto"/>
              <a:cs typeface="Roboto"/>
              <a:sym typeface="Roboto"/>
            </a:endParaRPr>
          </a:p>
        </p:txBody>
      </p:sp>
      <p:grpSp>
        <p:nvGrpSpPr>
          <p:cNvPr id="128" name="Google Shape;128;p30"/>
          <p:cNvGrpSpPr/>
          <p:nvPr/>
        </p:nvGrpSpPr>
        <p:grpSpPr>
          <a:xfrm>
            <a:off x="5171065" y="8017181"/>
            <a:ext cx="2253822" cy="1535154"/>
            <a:chOff x="9791700" y="4000500"/>
            <a:chExt cx="2628977" cy="1790685"/>
          </a:xfrm>
        </p:grpSpPr>
        <p:sp>
          <p:nvSpPr>
            <p:cNvPr id="129" name="Google Shape;129;p30"/>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0"/>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30"/>
          <p:cNvSpPr/>
          <p:nvPr/>
        </p:nvSpPr>
        <p:spPr>
          <a:xfrm>
            <a:off x="5344089" y="8213565"/>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FFFFFF"/>
                </a:solidFill>
                <a:latin typeface="Roboto"/>
                <a:ea typeface="Roboto"/>
                <a:cs typeface="Roboto"/>
                <a:sym typeface="Roboto"/>
              </a:rPr>
              <a:t>Auth</a:t>
            </a:r>
            <a:endParaRPr sz="2800" dirty="0">
              <a:solidFill>
                <a:srgbClr val="FFFFFF"/>
              </a:solidFill>
              <a:latin typeface="Roboto"/>
              <a:ea typeface="Roboto"/>
              <a:cs typeface="Roboto"/>
              <a:sym typeface="Roboto"/>
            </a:endParaRPr>
          </a:p>
          <a:p>
            <a:pPr marL="0" lvl="0" indent="0" algn="ctr" rtl="0">
              <a:spcBef>
                <a:spcPts val="0"/>
              </a:spcBef>
              <a:spcAft>
                <a:spcPts val="0"/>
              </a:spcAft>
              <a:buNone/>
            </a:pPr>
            <a:r>
              <a:rPr lang="en" sz="2800" dirty="0">
                <a:solidFill>
                  <a:srgbClr val="FFFFFF"/>
                </a:solidFill>
                <a:latin typeface="Roboto"/>
                <a:ea typeface="Roboto"/>
                <a:cs typeface="Roboto"/>
                <a:sym typeface="Roboto"/>
              </a:rPr>
              <a:t>Service</a:t>
            </a:r>
            <a:endParaRPr sz="2800" dirty="0">
              <a:solidFill>
                <a:srgbClr val="FFFFFF"/>
              </a:solidFill>
              <a:latin typeface="Roboto"/>
              <a:ea typeface="Roboto"/>
              <a:cs typeface="Roboto"/>
              <a:sym typeface="Roboto"/>
            </a:endParaRPr>
          </a:p>
        </p:txBody>
      </p:sp>
      <p:sp>
        <p:nvSpPr>
          <p:cNvPr id="132" name="Google Shape;132;p30"/>
          <p:cNvSpPr/>
          <p:nvPr/>
        </p:nvSpPr>
        <p:spPr>
          <a:xfrm>
            <a:off x="8359825" y="3748200"/>
            <a:ext cx="2610900" cy="16320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0"/>
          <p:cNvSpPr/>
          <p:nvPr/>
        </p:nvSpPr>
        <p:spPr>
          <a:xfrm>
            <a:off x="8346225" y="3782725"/>
            <a:ext cx="2483100" cy="14700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0"/>
          <p:cNvSpPr/>
          <p:nvPr/>
        </p:nvSpPr>
        <p:spPr>
          <a:xfrm>
            <a:off x="8548211" y="3979088"/>
            <a:ext cx="20787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Products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35" name="Google Shape;135;p30"/>
          <p:cNvSpPr/>
          <p:nvPr/>
        </p:nvSpPr>
        <p:spPr>
          <a:xfrm>
            <a:off x="12627376" y="3140368"/>
            <a:ext cx="23424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0"/>
          <p:cNvSpPr/>
          <p:nvPr/>
        </p:nvSpPr>
        <p:spPr>
          <a:xfrm>
            <a:off x="12486773" y="2998775"/>
            <a:ext cx="23424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0"/>
          <p:cNvSpPr/>
          <p:nvPr/>
        </p:nvSpPr>
        <p:spPr>
          <a:xfrm>
            <a:off x="12677311" y="3195139"/>
            <a:ext cx="19611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Accounts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38" name="Google Shape;138;p30"/>
          <p:cNvSpPr/>
          <p:nvPr/>
        </p:nvSpPr>
        <p:spPr>
          <a:xfrm>
            <a:off x="12782299" y="4379813"/>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Accounts</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Database</a:t>
            </a:r>
            <a:endParaRPr sz="2400">
              <a:solidFill>
                <a:srgbClr val="FFFFFF"/>
              </a:solidFill>
              <a:latin typeface="Roboto"/>
              <a:ea typeface="Roboto"/>
              <a:cs typeface="Roboto"/>
              <a:sym typeface="Roboto"/>
            </a:endParaRPr>
          </a:p>
        </p:txBody>
      </p:sp>
      <p:sp>
        <p:nvSpPr>
          <p:cNvPr id="139" name="Google Shape;139;p30"/>
          <p:cNvSpPr/>
          <p:nvPr/>
        </p:nvSpPr>
        <p:spPr>
          <a:xfrm>
            <a:off x="12550469" y="6585518"/>
            <a:ext cx="21264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0"/>
          <p:cNvSpPr/>
          <p:nvPr/>
        </p:nvSpPr>
        <p:spPr>
          <a:xfrm>
            <a:off x="12422837" y="6443926"/>
            <a:ext cx="21264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0"/>
          <p:cNvSpPr/>
          <p:nvPr/>
        </p:nvSpPr>
        <p:spPr>
          <a:xfrm>
            <a:off x="12595798" y="6640289"/>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Analytics</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42" name="Google Shape;142;p30"/>
          <p:cNvSpPr/>
          <p:nvPr/>
        </p:nvSpPr>
        <p:spPr>
          <a:xfrm>
            <a:off x="12718350" y="7824975"/>
            <a:ext cx="1657650" cy="1469875"/>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rgbClr val="FFFFFF"/>
                </a:solidFill>
                <a:latin typeface="Roboto"/>
                <a:ea typeface="Roboto"/>
                <a:cs typeface="Roboto"/>
                <a:sym typeface="Roboto"/>
              </a:rPr>
              <a:t>Data Warehouse</a:t>
            </a:r>
            <a:endParaRPr sz="2200" dirty="0">
              <a:solidFill>
                <a:srgbClr val="FFFFFF"/>
              </a:solidFill>
              <a:latin typeface="Roboto"/>
              <a:ea typeface="Roboto"/>
              <a:cs typeface="Roboto"/>
              <a:sym typeface="Roboto"/>
            </a:endParaRPr>
          </a:p>
        </p:txBody>
      </p:sp>
      <p:sp>
        <p:nvSpPr>
          <p:cNvPr id="143" name="Google Shape;143;p30"/>
          <p:cNvSpPr/>
          <p:nvPr/>
        </p:nvSpPr>
        <p:spPr>
          <a:xfrm>
            <a:off x="8487475" y="5876375"/>
            <a:ext cx="24831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0"/>
          <p:cNvSpPr/>
          <p:nvPr/>
        </p:nvSpPr>
        <p:spPr>
          <a:xfrm>
            <a:off x="8359823" y="5734775"/>
            <a:ext cx="24831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0"/>
          <p:cNvSpPr/>
          <p:nvPr/>
        </p:nvSpPr>
        <p:spPr>
          <a:xfrm>
            <a:off x="8532800" y="5931150"/>
            <a:ext cx="19614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Customer</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Service</a:t>
            </a:r>
            <a:endParaRPr sz="2800">
              <a:solidFill>
                <a:srgbClr val="FFFFFF"/>
              </a:solidFill>
              <a:latin typeface="Roboto"/>
              <a:ea typeface="Roboto"/>
              <a:cs typeface="Roboto"/>
              <a:sym typeface="Roboto"/>
            </a:endParaRPr>
          </a:p>
        </p:txBody>
      </p:sp>
      <p:sp>
        <p:nvSpPr>
          <p:cNvPr id="146" name="Google Shape;146;p30"/>
          <p:cNvSpPr/>
          <p:nvPr/>
        </p:nvSpPr>
        <p:spPr>
          <a:xfrm>
            <a:off x="8731549" y="7115813"/>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Customer</a:t>
            </a:r>
            <a:endParaRPr sz="2400">
              <a:solidFill>
                <a:srgbClr val="FFFFFF"/>
              </a:solidFill>
              <a:latin typeface="Roboto"/>
              <a:ea typeface="Roboto"/>
              <a:cs typeface="Roboto"/>
              <a:sym typeface="Roboto"/>
            </a:endParaRPr>
          </a:p>
          <a:p>
            <a:pPr marL="0" lvl="0" indent="0" algn="ctr" rtl="0">
              <a:spcBef>
                <a:spcPts val="0"/>
              </a:spcBef>
              <a:spcAft>
                <a:spcPts val="0"/>
              </a:spcAft>
              <a:buNone/>
            </a:pPr>
            <a:r>
              <a:rPr lang="en" sz="2400">
                <a:solidFill>
                  <a:srgbClr val="FFFFFF"/>
                </a:solidFill>
                <a:latin typeface="Roboto"/>
                <a:ea typeface="Roboto"/>
                <a:cs typeface="Roboto"/>
                <a:sym typeface="Roboto"/>
              </a:rPr>
              <a:t>Database</a:t>
            </a:r>
            <a:endParaRPr sz="2400">
              <a:solidFill>
                <a:srgbClr val="FFFFFF"/>
              </a:solidFill>
              <a:latin typeface="Roboto"/>
              <a:ea typeface="Roboto"/>
              <a:cs typeface="Roboto"/>
              <a:sym typeface="Roboto"/>
            </a:endParaRPr>
          </a:p>
        </p:txBody>
      </p:sp>
      <p:cxnSp>
        <p:nvCxnSpPr>
          <p:cNvPr id="147" name="Google Shape;147;p30"/>
          <p:cNvCxnSpPr>
            <a:stCxn id="122" idx="3"/>
            <a:endCxn id="130" idx="0"/>
          </p:cNvCxnSpPr>
          <p:nvPr/>
        </p:nvCxnSpPr>
        <p:spPr>
          <a:xfrm>
            <a:off x="4666093" y="5282738"/>
            <a:ext cx="1568100" cy="2734500"/>
          </a:xfrm>
          <a:prstGeom prst="straightConnector1">
            <a:avLst/>
          </a:prstGeom>
          <a:noFill/>
          <a:ln w="28575" cap="flat" cmpd="sng">
            <a:solidFill>
              <a:srgbClr val="000000"/>
            </a:solidFill>
            <a:prstDash val="solid"/>
            <a:round/>
            <a:headEnd type="none" w="med" len="med"/>
            <a:tailEnd type="triangle" w="med" len="med"/>
          </a:ln>
        </p:spPr>
      </p:cxnSp>
      <p:cxnSp>
        <p:nvCxnSpPr>
          <p:cNvPr id="148" name="Google Shape;148;p30"/>
          <p:cNvCxnSpPr>
            <a:stCxn id="126" idx="3"/>
            <a:endCxn id="130" idx="0"/>
          </p:cNvCxnSpPr>
          <p:nvPr/>
        </p:nvCxnSpPr>
        <p:spPr>
          <a:xfrm>
            <a:off x="4678505" y="7308428"/>
            <a:ext cx="1555800" cy="708900"/>
          </a:xfrm>
          <a:prstGeom prst="straightConnector1">
            <a:avLst/>
          </a:prstGeom>
          <a:noFill/>
          <a:ln w="28575" cap="flat" cmpd="sng">
            <a:solidFill>
              <a:srgbClr val="000000"/>
            </a:solidFill>
            <a:prstDash val="solid"/>
            <a:round/>
            <a:headEnd type="none" w="med" len="med"/>
            <a:tailEnd type="triangle" w="med" len="med"/>
          </a:ln>
        </p:spPr>
      </p:cxnSp>
      <p:cxnSp>
        <p:nvCxnSpPr>
          <p:cNvPr id="149" name="Google Shape;149;p30"/>
          <p:cNvCxnSpPr>
            <a:stCxn id="122" idx="3"/>
            <a:endCxn id="133" idx="1"/>
          </p:cNvCxnSpPr>
          <p:nvPr/>
        </p:nvCxnSpPr>
        <p:spPr>
          <a:xfrm rot="10800000" flipH="1">
            <a:off x="4666093" y="4517738"/>
            <a:ext cx="3680100" cy="765000"/>
          </a:xfrm>
          <a:prstGeom prst="straightConnector1">
            <a:avLst/>
          </a:prstGeom>
          <a:noFill/>
          <a:ln w="28575" cap="flat" cmpd="sng">
            <a:solidFill>
              <a:srgbClr val="000000"/>
            </a:solidFill>
            <a:prstDash val="solid"/>
            <a:round/>
            <a:headEnd type="none" w="med" len="med"/>
            <a:tailEnd type="triangle" w="med" len="med"/>
          </a:ln>
        </p:spPr>
      </p:cxnSp>
      <p:cxnSp>
        <p:nvCxnSpPr>
          <p:cNvPr id="150" name="Google Shape;150;p30"/>
          <p:cNvCxnSpPr>
            <a:endCxn id="144" idx="1"/>
          </p:cNvCxnSpPr>
          <p:nvPr/>
        </p:nvCxnSpPr>
        <p:spPr>
          <a:xfrm rot="10800000" flipH="1">
            <a:off x="4806023" y="7217225"/>
            <a:ext cx="3553800" cy="204600"/>
          </a:xfrm>
          <a:prstGeom prst="straightConnector1">
            <a:avLst/>
          </a:prstGeom>
          <a:noFill/>
          <a:ln w="28575" cap="flat" cmpd="sng">
            <a:solidFill>
              <a:srgbClr val="000000"/>
            </a:solidFill>
            <a:prstDash val="solid"/>
            <a:round/>
            <a:headEnd type="none" w="med" len="med"/>
            <a:tailEnd type="triangle" w="med" len="med"/>
          </a:ln>
        </p:spPr>
      </p:cxnSp>
      <p:cxnSp>
        <p:nvCxnSpPr>
          <p:cNvPr id="151" name="Google Shape;151;p30"/>
          <p:cNvCxnSpPr>
            <a:stCxn id="133" idx="3"/>
            <a:endCxn id="136" idx="1"/>
          </p:cNvCxnSpPr>
          <p:nvPr/>
        </p:nvCxnSpPr>
        <p:spPr>
          <a:xfrm rot="10800000" flipH="1">
            <a:off x="10829325" y="4481125"/>
            <a:ext cx="1657500" cy="36600"/>
          </a:xfrm>
          <a:prstGeom prst="straightConnector1">
            <a:avLst/>
          </a:prstGeom>
          <a:noFill/>
          <a:ln w="28575" cap="flat" cmpd="sng">
            <a:solidFill>
              <a:srgbClr val="000000"/>
            </a:solidFill>
            <a:prstDash val="solid"/>
            <a:round/>
            <a:headEnd type="none" w="med" len="med"/>
            <a:tailEnd type="stealth" w="med" len="med"/>
          </a:ln>
        </p:spPr>
      </p:cxnSp>
      <p:cxnSp>
        <p:nvCxnSpPr>
          <p:cNvPr id="152" name="Google Shape;152;p30"/>
          <p:cNvCxnSpPr>
            <a:stCxn id="144" idx="3"/>
            <a:endCxn id="136" idx="1"/>
          </p:cNvCxnSpPr>
          <p:nvPr/>
        </p:nvCxnSpPr>
        <p:spPr>
          <a:xfrm rot="10800000" flipH="1">
            <a:off x="10842923" y="4481225"/>
            <a:ext cx="1643700" cy="2736000"/>
          </a:xfrm>
          <a:prstGeom prst="straightConnector1">
            <a:avLst/>
          </a:prstGeom>
          <a:noFill/>
          <a:ln w="28575" cap="flat" cmpd="sng">
            <a:solidFill>
              <a:srgbClr val="000000"/>
            </a:solidFill>
            <a:prstDash val="solid"/>
            <a:round/>
            <a:headEnd type="none" w="med" len="med"/>
            <a:tailEnd type="stealth" w="med" len="med"/>
          </a:ln>
        </p:spPr>
      </p:cxnSp>
      <p:grpSp>
        <p:nvGrpSpPr>
          <p:cNvPr id="153" name="Google Shape;153;p30"/>
          <p:cNvGrpSpPr/>
          <p:nvPr/>
        </p:nvGrpSpPr>
        <p:grpSpPr>
          <a:xfrm>
            <a:off x="15517572" y="5963685"/>
            <a:ext cx="2483069" cy="1535154"/>
            <a:chOff x="9791700" y="4000500"/>
            <a:chExt cx="2628977" cy="1790685"/>
          </a:xfrm>
        </p:grpSpPr>
        <p:sp>
          <p:nvSpPr>
            <p:cNvPr id="154" name="Google Shape;154;p30"/>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0"/>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30"/>
          <p:cNvSpPr/>
          <p:nvPr/>
        </p:nvSpPr>
        <p:spPr>
          <a:xfrm>
            <a:off x="15708504" y="6160058"/>
            <a:ext cx="19614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Reporting Service</a:t>
            </a:r>
            <a:endParaRPr sz="2800">
              <a:solidFill>
                <a:srgbClr val="FFFFFF"/>
              </a:solidFill>
              <a:latin typeface="Roboto"/>
              <a:ea typeface="Roboto"/>
              <a:cs typeface="Roboto"/>
              <a:sym typeface="Roboto"/>
            </a:endParaRPr>
          </a:p>
        </p:txBody>
      </p:sp>
      <p:cxnSp>
        <p:nvCxnSpPr>
          <p:cNvPr id="157" name="Google Shape;157;p30"/>
          <p:cNvCxnSpPr>
            <a:stCxn id="155" idx="1"/>
            <a:endCxn id="140" idx="3"/>
          </p:cNvCxnSpPr>
          <p:nvPr/>
        </p:nvCxnSpPr>
        <p:spPr>
          <a:xfrm flipH="1">
            <a:off x="14549172" y="6674558"/>
            <a:ext cx="968400" cy="1251900"/>
          </a:xfrm>
          <a:prstGeom prst="straightConnector1">
            <a:avLst/>
          </a:prstGeom>
          <a:noFill/>
          <a:ln w="28575" cap="flat" cmpd="sng">
            <a:solidFill>
              <a:srgbClr val="000000"/>
            </a:solidFill>
            <a:prstDash val="solid"/>
            <a:round/>
            <a:headEnd type="none" w="med" len="med"/>
            <a:tailEnd type="stealth"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0"/>
          <p:cNvSpPr txBox="1">
            <a:spLocks noGrp="1"/>
          </p:cNvSpPr>
          <p:nvPr>
            <p:ph type="title"/>
          </p:nvPr>
        </p:nvSpPr>
        <p:spPr>
          <a:xfrm>
            <a:off x="1847500" y="1075775"/>
            <a:ext cx="14616300" cy="1075800"/>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4. Design Microservices for Your Application</a:t>
            </a:r>
            <a:endParaRPr dirty="0">
              <a:solidFill>
                <a:schemeClr val="accent1"/>
              </a:solidFill>
              <a:latin typeface="Impact" panose="020B0806030902050204" pitchFamily="34" charset="0"/>
              <a:cs typeface="Arial"/>
            </a:endParaRPr>
          </a:p>
        </p:txBody>
      </p:sp>
      <p:sp>
        <p:nvSpPr>
          <p:cNvPr id="119" name="Google Shape;119;p30"/>
          <p:cNvSpPr txBox="1"/>
          <p:nvPr/>
        </p:nvSpPr>
        <p:spPr>
          <a:xfrm>
            <a:off x="1847500" y="2002525"/>
            <a:ext cx="15840000" cy="74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dirty="0">
                <a:solidFill>
                  <a:srgbClr val="737373"/>
                </a:solidFill>
                <a:latin typeface="Roboto"/>
                <a:ea typeface="Roboto"/>
                <a:cs typeface="Roboto"/>
                <a:sym typeface="Roboto"/>
              </a:rPr>
              <a:t>Sample Solutions</a:t>
            </a:r>
            <a:endParaRPr sz="3000" dirty="0">
              <a:solidFill>
                <a:srgbClr val="737373"/>
              </a:solidFill>
              <a:latin typeface="Roboto"/>
              <a:ea typeface="Roboto"/>
              <a:cs typeface="Roboto"/>
              <a:sym typeface="Roboto"/>
            </a:endParaRPr>
          </a:p>
        </p:txBody>
      </p:sp>
      <p:grpSp>
        <p:nvGrpSpPr>
          <p:cNvPr id="9" name="Group 8">
            <a:extLst>
              <a:ext uri="{FF2B5EF4-FFF2-40B4-BE49-F238E27FC236}">
                <a16:creationId xmlns:a16="http://schemas.microsoft.com/office/drawing/2014/main" id="{0877B7E9-6BAB-B348-9DCB-EC1EE50E3AE1}"/>
              </a:ext>
            </a:extLst>
          </p:cNvPr>
          <p:cNvGrpSpPr/>
          <p:nvPr/>
        </p:nvGrpSpPr>
        <p:grpSpPr>
          <a:xfrm>
            <a:off x="1847500" y="3036744"/>
            <a:ext cx="2253822" cy="1535154"/>
            <a:chOff x="2539903" y="4571865"/>
            <a:chExt cx="2253822" cy="1535154"/>
          </a:xfrm>
        </p:grpSpPr>
        <p:grpSp>
          <p:nvGrpSpPr>
            <p:cNvPr id="120" name="Google Shape;120;p30"/>
            <p:cNvGrpSpPr/>
            <p:nvPr/>
          </p:nvGrpSpPr>
          <p:grpSpPr>
            <a:xfrm>
              <a:off x="2539903" y="4571865"/>
              <a:ext cx="2253822" cy="1535154"/>
              <a:chOff x="9791700" y="4000500"/>
              <a:chExt cx="2628977" cy="1790685"/>
            </a:xfrm>
          </p:grpSpPr>
          <p:sp>
            <p:nvSpPr>
              <p:cNvPr id="121" name="Google Shape;121;p30"/>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0"/>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30"/>
            <p:cNvSpPr/>
            <p:nvPr/>
          </p:nvSpPr>
          <p:spPr>
            <a:xfrm>
              <a:off x="2712926" y="4768248"/>
              <a:ext cx="1780200" cy="1028700"/>
            </a:xfrm>
            <a:prstGeom prst="roundRect">
              <a:avLst>
                <a:gd name="adj" fmla="val 16667"/>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Web</a:t>
              </a:r>
              <a:endParaRPr sz="2800">
                <a:solidFill>
                  <a:srgbClr val="FFFFFF"/>
                </a:solidFill>
                <a:latin typeface="Roboto"/>
                <a:ea typeface="Roboto"/>
                <a:cs typeface="Roboto"/>
                <a:sym typeface="Roboto"/>
              </a:endParaRPr>
            </a:p>
            <a:p>
              <a:pPr marL="0" lvl="0" indent="0" algn="ctr" rtl="0">
                <a:spcBef>
                  <a:spcPts val="0"/>
                </a:spcBef>
                <a:spcAft>
                  <a:spcPts val="0"/>
                </a:spcAft>
                <a:buNone/>
              </a:pPr>
              <a:r>
                <a:rPr lang="en" sz="2800">
                  <a:solidFill>
                    <a:srgbClr val="FFFFFF"/>
                  </a:solidFill>
                  <a:latin typeface="Roboto"/>
                  <a:ea typeface="Roboto"/>
                  <a:cs typeface="Roboto"/>
                  <a:sym typeface="Roboto"/>
                </a:rPr>
                <a:t>UI</a:t>
              </a:r>
              <a:endParaRPr sz="2800">
                <a:solidFill>
                  <a:srgbClr val="FFFFFF"/>
                </a:solidFill>
                <a:latin typeface="Roboto"/>
                <a:ea typeface="Roboto"/>
                <a:cs typeface="Roboto"/>
                <a:sym typeface="Roboto"/>
              </a:endParaRPr>
            </a:p>
          </p:txBody>
        </p:sp>
      </p:grpSp>
      <p:grpSp>
        <p:nvGrpSpPr>
          <p:cNvPr id="10" name="Group 9">
            <a:extLst>
              <a:ext uri="{FF2B5EF4-FFF2-40B4-BE49-F238E27FC236}">
                <a16:creationId xmlns:a16="http://schemas.microsoft.com/office/drawing/2014/main" id="{15BB7CBE-B833-B147-B36F-58E0AE71A7EF}"/>
              </a:ext>
            </a:extLst>
          </p:cNvPr>
          <p:cNvGrpSpPr/>
          <p:nvPr/>
        </p:nvGrpSpPr>
        <p:grpSpPr>
          <a:xfrm>
            <a:off x="1847500" y="7193134"/>
            <a:ext cx="2253822" cy="1535154"/>
            <a:chOff x="2552315" y="6597554"/>
            <a:chExt cx="2253822" cy="1535154"/>
          </a:xfrm>
        </p:grpSpPr>
        <p:grpSp>
          <p:nvGrpSpPr>
            <p:cNvPr id="124" name="Google Shape;124;p30"/>
            <p:cNvGrpSpPr/>
            <p:nvPr/>
          </p:nvGrpSpPr>
          <p:grpSpPr>
            <a:xfrm>
              <a:off x="2552315" y="6597554"/>
              <a:ext cx="2253822" cy="1535154"/>
              <a:chOff x="9791700" y="4000500"/>
              <a:chExt cx="2628977" cy="1790685"/>
            </a:xfrm>
          </p:grpSpPr>
          <p:sp>
            <p:nvSpPr>
              <p:cNvPr id="125" name="Google Shape;125;p30"/>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0"/>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30"/>
            <p:cNvSpPr/>
            <p:nvPr/>
          </p:nvSpPr>
          <p:spPr>
            <a:xfrm>
              <a:off x="2725339" y="6793938"/>
              <a:ext cx="1780200" cy="1028700"/>
            </a:xfrm>
            <a:prstGeom prst="roundRect">
              <a:avLst>
                <a:gd name="adj" fmla="val 16667"/>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FFFFFF"/>
                  </a:solidFill>
                  <a:latin typeface="Roboto"/>
                  <a:ea typeface="Roboto"/>
                  <a:cs typeface="Roboto"/>
                  <a:sym typeface="Roboto"/>
                </a:rPr>
                <a:t>Mobile</a:t>
              </a:r>
              <a:endParaRPr sz="2800" dirty="0">
                <a:solidFill>
                  <a:srgbClr val="FFFFFF"/>
                </a:solidFill>
                <a:latin typeface="Roboto"/>
                <a:ea typeface="Roboto"/>
                <a:cs typeface="Roboto"/>
                <a:sym typeface="Roboto"/>
              </a:endParaRPr>
            </a:p>
            <a:p>
              <a:pPr marL="0" lvl="0" indent="0" algn="ctr" rtl="0">
                <a:spcBef>
                  <a:spcPts val="0"/>
                </a:spcBef>
                <a:spcAft>
                  <a:spcPts val="0"/>
                </a:spcAft>
                <a:buNone/>
              </a:pPr>
              <a:r>
                <a:rPr lang="en" sz="2800" dirty="0">
                  <a:solidFill>
                    <a:srgbClr val="FFFFFF"/>
                  </a:solidFill>
                  <a:latin typeface="Roboto"/>
                  <a:ea typeface="Roboto"/>
                  <a:cs typeface="Roboto"/>
                  <a:sym typeface="Roboto"/>
                </a:rPr>
                <a:t>UI</a:t>
              </a:r>
              <a:endParaRPr sz="2800" dirty="0">
                <a:solidFill>
                  <a:srgbClr val="FFFFFF"/>
                </a:solidFill>
                <a:latin typeface="Roboto"/>
                <a:ea typeface="Roboto"/>
                <a:cs typeface="Roboto"/>
                <a:sym typeface="Roboto"/>
              </a:endParaRPr>
            </a:p>
          </p:txBody>
        </p:sp>
      </p:grpSp>
      <p:grpSp>
        <p:nvGrpSpPr>
          <p:cNvPr id="8" name="Group 7">
            <a:extLst>
              <a:ext uri="{FF2B5EF4-FFF2-40B4-BE49-F238E27FC236}">
                <a16:creationId xmlns:a16="http://schemas.microsoft.com/office/drawing/2014/main" id="{2484D3BB-97ED-4347-A663-D8D29765500D}"/>
              </a:ext>
            </a:extLst>
          </p:cNvPr>
          <p:cNvGrpSpPr/>
          <p:nvPr/>
        </p:nvGrpSpPr>
        <p:grpSpPr>
          <a:xfrm>
            <a:off x="1847500" y="5105135"/>
            <a:ext cx="2253823" cy="1535154"/>
            <a:chOff x="5228779" y="8015264"/>
            <a:chExt cx="2253823" cy="1535154"/>
          </a:xfrm>
        </p:grpSpPr>
        <p:grpSp>
          <p:nvGrpSpPr>
            <p:cNvPr id="128" name="Google Shape;128;p30"/>
            <p:cNvGrpSpPr/>
            <p:nvPr/>
          </p:nvGrpSpPr>
          <p:grpSpPr>
            <a:xfrm>
              <a:off x="5228779" y="8015264"/>
              <a:ext cx="2253823" cy="1535154"/>
              <a:chOff x="9791699" y="4000500"/>
              <a:chExt cx="2628978" cy="1790685"/>
            </a:xfrm>
          </p:grpSpPr>
          <p:sp>
            <p:nvSpPr>
              <p:cNvPr id="129" name="Google Shape;129;p30"/>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0"/>
              <p:cNvSpPr/>
              <p:nvPr/>
            </p:nvSpPr>
            <p:spPr>
              <a:xfrm>
                <a:off x="9791699"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30"/>
            <p:cNvSpPr/>
            <p:nvPr/>
          </p:nvSpPr>
          <p:spPr>
            <a:xfrm>
              <a:off x="5344089" y="8213565"/>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FFFFFF"/>
                  </a:solidFill>
                  <a:latin typeface="Roboto"/>
                  <a:ea typeface="Roboto"/>
                  <a:cs typeface="Roboto"/>
                  <a:sym typeface="Roboto"/>
                </a:rPr>
                <a:t>Auth</a:t>
              </a:r>
              <a:endParaRPr sz="2800" dirty="0">
                <a:solidFill>
                  <a:srgbClr val="FFFFFF"/>
                </a:solidFill>
                <a:latin typeface="Roboto"/>
                <a:ea typeface="Roboto"/>
                <a:cs typeface="Roboto"/>
                <a:sym typeface="Roboto"/>
              </a:endParaRPr>
            </a:p>
            <a:p>
              <a:pPr marL="0" lvl="0" indent="0" algn="ctr" rtl="0">
                <a:spcBef>
                  <a:spcPts val="0"/>
                </a:spcBef>
                <a:spcAft>
                  <a:spcPts val="0"/>
                </a:spcAft>
                <a:buNone/>
              </a:pPr>
              <a:r>
                <a:rPr lang="en" sz="2800" dirty="0">
                  <a:solidFill>
                    <a:srgbClr val="FFFFFF"/>
                  </a:solidFill>
                  <a:latin typeface="Roboto"/>
                  <a:ea typeface="Roboto"/>
                  <a:cs typeface="Roboto"/>
                  <a:sym typeface="Roboto"/>
                </a:rPr>
                <a:t>Service</a:t>
              </a:r>
              <a:endParaRPr sz="2800" dirty="0">
                <a:solidFill>
                  <a:srgbClr val="FFFFFF"/>
                </a:solidFill>
                <a:latin typeface="Roboto"/>
                <a:ea typeface="Roboto"/>
                <a:cs typeface="Roboto"/>
                <a:sym typeface="Roboto"/>
              </a:endParaRPr>
            </a:p>
          </p:txBody>
        </p:sp>
      </p:grpSp>
      <p:grpSp>
        <p:nvGrpSpPr>
          <p:cNvPr id="16" name="Group 15">
            <a:extLst>
              <a:ext uri="{FF2B5EF4-FFF2-40B4-BE49-F238E27FC236}">
                <a16:creationId xmlns:a16="http://schemas.microsoft.com/office/drawing/2014/main" id="{777126D0-F9D0-CA48-935C-E20274973494}"/>
              </a:ext>
            </a:extLst>
          </p:cNvPr>
          <p:cNvGrpSpPr/>
          <p:nvPr/>
        </p:nvGrpSpPr>
        <p:grpSpPr>
          <a:xfrm>
            <a:off x="5728449" y="2787118"/>
            <a:ext cx="2624500" cy="2327643"/>
            <a:chOff x="8346193" y="2697980"/>
            <a:chExt cx="2624500" cy="2327643"/>
          </a:xfrm>
        </p:grpSpPr>
        <p:sp>
          <p:nvSpPr>
            <p:cNvPr id="132" name="Google Shape;132;p30"/>
            <p:cNvSpPr/>
            <p:nvPr/>
          </p:nvSpPr>
          <p:spPr>
            <a:xfrm>
              <a:off x="8359793" y="2697980"/>
              <a:ext cx="2610900" cy="2327643"/>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0"/>
            <p:cNvSpPr/>
            <p:nvPr/>
          </p:nvSpPr>
          <p:spPr>
            <a:xfrm>
              <a:off x="8346193" y="2732506"/>
              <a:ext cx="2483100" cy="2035742"/>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0"/>
            <p:cNvSpPr/>
            <p:nvPr/>
          </p:nvSpPr>
          <p:spPr>
            <a:xfrm>
              <a:off x="8548179" y="2928869"/>
              <a:ext cx="2078700" cy="1642774"/>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FFFFFF"/>
                  </a:solidFill>
                  <a:latin typeface="Roboto"/>
                  <a:ea typeface="Roboto"/>
                  <a:cs typeface="Roboto"/>
                  <a:sym typeface="Roboto"/>
                </a:rPr>
                <a:t>Search for flights and hotel service</a:t>
              </a:r>
              <a:endParaRPr sz="2800" dirty="0">
                <a:solidFill>
                  <a:srgbClr val="FFFFFF"/>
                </a:solidFill>
                <a:latin typeface="Roboto"/>
                <a:ea typeface="Roboto"/>
                <a:cs typeface="Roboto"/>
                <a:sym typeface="Roboto"/>
              </a:endParaRPr>
            </a:p>
          </p:txBody>
        </p:sp>
      </p:grpSp>
      <p:grpSp>
        <p:nvGrpSpPr>
          <p:cNvPr id="33" name="Group 32">
            <a:extLst>
              <a:ext uri="{FF2B5EF4-FFF2-40B4-BE49-F238E27FC236}">
                <a16:creationId xmlns:a16="http://schemas.microsoft.com/office/drawing/2014/main" id="{F406676A-5DD5-DE4F-9011-CE724647C73A}"/>
              </a:ext>
            </a:extLst>
          </p:cNvPr>
          <p:cNvGrpSpPr/>
          <p:nvPr/>
        </p:nvGrpSpPr>
        <p:grpSpPr>
          <a:xfrm>
            <a:off x="9589728" y="4306362"/>
            <a:ext cx="2483003" cy="3106493"/>
            <a:chOff x="10134065" y="2801896"/>
            <a:chExt cx="2483003" cy="3106493"/>
          </a:xfrm>
        </p:grpSpPr>
        <p:sp>
          <p:nvSpPr>
            <p:cNvPr id="135" name="Google Shape;135;p30"/>
            <p:cNvSpPr/>
            <p:nvPr/>
          </p:nvSpPr>
          <p:spPr>
            <a:xfrm>
              <a:off x="10274668" y="2943489"/>
              <a:ext cx="23424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0"/>
            <p:cNvSpPr/>
            <p:nvPr/>
          </p:nvSpPr>
          <p:spPr>
            <a:xfrm>
              <a:off x="10134065" y="2801896"/>
              <a:ext cx="23424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0"/>
            <p:cNvSpPr/>
            <p:nvPr/>
          </p:nvSpPr>
          <p:spPr>
            <a:xfrm>
              <a:off x="10324603" y="2998260"/>
              <a:ext cx="19611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FFFFFF"/>
                  </a:solidFill>
                  <a:latin typeface="Roboto"/>
                  <a:ea typeface="Roboto"/>
                  <a:cs typeface="Roboto"/>
                  <a:sym typeface="Roboto"/>
                </a:rPr>
                <a:t>Inventory</a:t>
              </a:r>
              <a:endParaRPr sz="2800" dirty="0">
                <a:solidFill>
                  <a:srgbClr val="FFFFFF"/>
                </a:solidFill>
                <a:latin typeface="Roboto"/>
                <a:ea typeface="Roboto"/>
                <a:cs typeface="Roboto"/>
                <a:sym typeface="Roboto"/>
              </a:endParaRPr>
            </a:p>
            <a:p>
              <a:pPr marL="0" lvl="0" indent="0" algn="ctr" rtl="0">
                <a:spcBef>
                  <a:spcPts val="0"/>
                </a:spcBef>
                <a:spcAft>
                  <a:spcPts val="0"/>
                </a:spcAft>
                <a:buNone/>
              </a:pPr>
              <a:r>
                <a:rPr lang="en" sz="2800" dirty="0">
                  <a:solidFill>
                    <a:srgbClr val="FFFFFF"/>
                  </a:solidFill>
                  <a:latin typeface="Roboto"/>
                  <a:ea typeface="Roboto"/>
                  <a:cs typeface="Roboto"/>
                  <a:sym typeface="Roboto"/>
                </a:rPr>
                <a:t>Service</a:t>
              </a:r>
              <a:endParaRPr sz="2800" dirty="0">
                <a:solidFill>
                  <a:srgbClr val="FFFFFF"/>
                </a:solidFill>
                <a:latin typeface="Roboto"/>
                <a:ea typeface="Roboto"/>
                <a:cs typeface="Roboto"/>
                <a:sym typeface="Roboto"/>
              </a:endParaRPr>
            </a:p>
          </p:txBody>
        </p:sp>
        <p:sp>
          <p:nvSpPr>
            <p:cNvPr id="138" name="Google Shape;138;p30"/>
            <p:cNvSpPr/>
            <p:nvPr/>
          </p:nvSpPr>
          <p:spPr>
            <a:xfrm>
              <a:off x="10429591" y="4182934"/>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Roboto"/>
                  <a:ea typeface="Roboto"/>
                  <a:cs typeface="Roboto"/>
                  <a:sym typeface="Roboto"/>
                </a:rPr>
                <a:t>Inventory</a:t>
              </a:r>
              <a:endParaRPr sz="2400" dirty="0">
                <a:solidFill>
                  <a:srgbClr val="FFFFFF"/>
                </a:solidFill>
                <a:latin typeface="Roboto"/>
                <a:ea typeface="Roboto"/>
                <a:cs typeface="Roboto"/>
                <a:sym typeface="Roboto"/>
              </a:endParaRPr>
            </a:p>
            <a:p>
              <a:pPr marL="0" lvl="0" indent="0" algn="ctr" rtl="0">
                <a:spcBef>
                  <a:spcPts val="0"/>
                </a:spcBef>
                <a:spcAft>
                  <a:spcPts val="0"/>
                </a:spcAft>
                <a:buNone/>
              </a:pPr>
              <a:r>
                <a:rPr lang="en" sz="2400" dirty="0">
                  <a:solidFill>
                    <a:srgbClr val="FFFFFF"/>
                  </a:solidFill>
                  <a:latin typeface="Roboto"/>
                  <a:ea typeface="Roboto"/>
                  <a:cs typeface="Roboto"/>
                  <a:sym typeface="Roboto"/>
                </a:rPr>
                <a:t>Database</a:t>
              </a:r>
              <a:endParaRPr sz="2400" dirty="0">
                <a:solidFill>
                  <a:srgbClr val="FFFFFF"/>
                </a:solidFill>
                <a:latin typeface="Roboto"/>
                <a:ea typeface="Roboto"/>
                <a:cs typeface="Roboto"/>
                <a:sym typeface="Roboto"/>
              </a:endParaRPr>
            </a:p>
          </p:txBody>
        </p:sp>
      </p:grpSp>
      <p:grpSp>
        <p:nvGrpSpPr>
          <p:cNvPr id="30" name="Group 29">
            <a:extLst>
              <a:ext uri="{FF2B5EF4-FFF2-40B4-BE49-F238E27FC236}">
                <a16:creationId xmlns:a16="http://schemas.microsoft.com/office/drawing/2014/main" id="{CB957B72-E304-F242-934B-779D0DDE94D9}"/>
              </a:ext>
            </a:extLst>
          </p:cNvPr>
          <p:cNvGrpSpPr/>
          <p:nvPr/>
        </p:nvGrpSpPr>
        <p:grpSpPr>
          <a:xfrm>
            <a:off x="12719219" y="4329018"/>
            <a:ext cx="2286657" cy="3338725"/>
            <a:chOff x="10168527" y="6043693"/>
            <a:chExt cx="2286657" cy="3106504"/>
          </a:xfrm>
        </p:grpSpPr>
        <p:sp>
          <p:nvSpPr>
            <p:cNvPr id="139" name="Google Shape;139;p30"/>
            <p:cNvSpPr/>
            <p:nvPr/>
          </p:nvSpPr>
          <p:spPr>
            <a:xfrm>
              <a:off x="10328784" y="6185297"/>
              <a:ext cx="21264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0"/>
            <p:cNvSpPr/>
            <p:nvPr/>
          </p:nvSpPr>
          <p:spPr>
            <a:xfrm>
              <a:off x="10168527" y="6043693"/>
              <a:ext cx="21264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0"/>
            <p:cNvSpPr/>
            <p:nvPr/>
          </p:nvSpPr>
          <p:spPr>
            <a:xfrm>
              <a:off x="10374113" y="6240068"/>
              <a:ext cx="17802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FFFFFF"/>
                  </a:solidFill>
                  <a:latin typeface="Roboto"/>
                  <a:ea typeface="Roboto"/>
                  <a:cs typeface="Roboto"/>
                  <a:sym typeface="Roboto"/>
                </a:rPr>
                <a:t>Analytics</a:t>
              </a:r>
              <a:endParaRPr sz="2800" dirty="0">
                <a:solidFill>
                  <a:srgbClr val="FFFFFF"/>
                </a:solidFill>
                <a:latin typeface="Roboto"/>
                <a:ea typeface="Roboto"/>
                <a:cs typeface="Roboto"/>
                <a:sym typeface="Roboto"/>
              </a:endParaRPr>
            </a:p>
            <a:p>
              <a:pPr marL="0" lvl="0" indent="0" algn="ctr" rtl="0">
                <a:spcBef>
                  <a:spcPts val="0"/>
                </a:spcBef>
                <a:spcAft>
                  <a:spcPts val="0"/>
                </a:spcAft>
                <a:buNone/>
              </a:pPr>
              <a:r>
                <a:rPr lang="en" sz="2800" dirty="0">
                  <a:solidFill>
                    <a:srgbClr val="FFFFFF"/>
                  </a:solidFill>
                  <a:latin typeface="Roboto"/>
                  <a:ea typeface="Roboto"/>
                  <a:cs typeface="Roboto"/>
                  <a:sym typeface="Roboto"/>
                </a:rPr>
                <a:t>Service</a:t>
              </a:r>
              <a:endParaRPr sz="2800" dirty="0">
                <a:solidFill>
                  <a:srgbClr val="FFFFFF"/>
                </a:solidFill>
                <a:latin typeface="Roboto"/>
                <a:ea typeface="Roboto"/>
                <a:cs typeface="Roboto"/>
                <a:sym typeface="Roboto"/>
              </a:endParaRPr>
            </a:p>
          </p:txBody>
        </p:sp>
        <p:sp>
          <p:nvSpPr>
            <p:cNvPr id="142" name="Google Shape;142;p30"/>
            <p:cNvSpPr/>
            <p:nvPr/>
          </p:nvSpPr>
          <p:spPr>
            <a:xfrm>
              <a:off x="10496665" y="7424754"/>
              <a:ext cx="1657650" cy="1469875"/>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rgbClr val="FFFFFF"/>
                  </a:solidFill>
                  <a:latin typeface="Roboto"/>
                  <a:ea typeface="Roboto"/>
                  <a:cs typeface="Roboto"/>
                  <a:sym typeface="Roboto"/>
                </a:rPr>
                <a:t>Data Warehouse</a:t>
              </a:r>
              <a:endParaRPr sz="2200">
                <a:solidFill>
                  <a:srgbClr val="FFFFFF"/>
                </a:solidFill>
                <a:latin typeface="Roboto"/>
                <a:ea typeface="Roboto"/>
                <a:cs typeface="Roboto"/>
                <a:sym typeface="Roboto"/>
              </a:endParaRPr>
            </a:p>
          </p:txBody>
        </p:sp>
      </p:grpSp>
      <p:grpSp>
        <p:nvGrpSpPr>
          <p:cNvPr id="20" name="Group 19">
            <a:extLst>
              <a:ext uri="{FF2B5EF4-FFF2-40B4-BE49-F238E27FC236}">
                <a16:creationId xmlns:a16="http://schemas.microsoft.com/office/drawing/2014/main" id="{6DBAFDA0-A01B-9844-826B-684B3C412886}"/>
              </a:ext>
            </a:extLst>
          </p:cNvPr>
          <p:cNvGrpSpPr/>
          <p:nvPr/>
        </p:nvGrpSpPr>
        <p:grpSpPr>
          <a:xfrm>
            <a:off x="5660279" y="6043693"/>
            <a:ext cx="2610752" cy="3106500"/>
            <a:chOff x="8359823" y="5734775"/>
            <a:chExt cx="2610752" cy="3106500"/>
          </a:xfrm>
        </p:grpSpPr>
        <p:sp>
          <p:nvSpPr>
            <p:cNvPr id="143" name="Google Shape;143;p30"/>
            <p:cNvSpPr/>
            <p:nvPr/>
          </p:nvSpPr>
          <p:spPr>
            <a:xfrm>
              <a:off x="8487475" y="5876375"/>
              <a:ext cx="2483100" cy="29649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0"/>
            <p:cNvSpPr/>
            <p:nvPr/>
          </p:nvSpPr>
          <p:spPr>
            <a:xfrm>
              <a:off x="8359823" y="5734775"/>
              <a:ext cx="2483100" cy="29649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0"/>
            <p:cNvSpPr/>
            <p:nvPr/>
          </p:nvSpPr>
          <p:spPr>
            <a:xfrm>
              <a:off x="8532800" y="5931150"/>
              <a:ext cx="1961400" cy="10287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rgbClr val="FFFFFF"/>
                  </a:solidFill>
                  <a:latin typeface="Roboto"/>
                  <a:ea typeface="Roboto"/>
                  <a:cs typeface="Roboto"/>
                  <a:sym typeface="Roboto"/>
                </a:rPr>
                <a:t>Ordering Service</a:t>
              </a:r>
              <a:endParaRPr sz="2800" dirty="0">
                <a:solidFill>
                  <a:srgbClr val="FFFFFF"/>
                </a:solidFill>
                <a:latin typeface="Roboto"/>
                <a:ea typeface="Roboto"/>
                <a:cs typeface="Roboto"/>
                <a:sym typeface="Roboto"/>
              </a:endParaRPr>
            </a:p>
          </p:txBody>
        </p:sp>
        <p:sp>
          <p:nvSpPr>
            <p:cNvPr id="146" name="Google Shape;146;p30"/>
            <p:cNvSpPr/>
            <p:nvPr/>
          </p:nvSpPr>
          <p:spPr>
            <a:xfrm>
              <a:off x="8731549" y="7115813"/>
              <a:ext cx="1535167" cy="1469896"/>
            </a:xfrm>
            <a:prstGeom prst="flowChartMagneticDisk">
              <a:avLst/>
            </a:prstGeom>
            <a:solidFill>
              <a:srgbClr val="EA4335"/>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latin typeface="Roboto"/>
                  <a:ea typeface="Roboto"/>
                  <a:cs typeface="Roboto"/>
                  <a:sym typeface="Roboto"/>
                </a:rPr>
                <a:t>Orders</a:t>
              </a:r>
            </a:p>
            <a:p>
              <a:pPr marL="0" lvl="0" indent="0" algn="ctr" rtl="0">
                <a:spcBef>
                  <a:spcPts val="0"/>
                </a:spcBef>
                <a:spcAft>
                  <a:spcPts val="0"/>
                </a:spcAft>
                <a:buNone/>
              </a:pPr>
              <a:r>
                <a:rPr lang="en" sz="2400" dirty="0">
                  <a:solidFill>
                    <a:srgbClr val="FFFFFF"/>
                  </a:solidFill>
                  <a:latin typeface="Roboto"/>
                  <a:ea typeface="Roboto"/>
                  <a:cs typeface="Roboto"/>
                  <a:sym typeface="Roboto"/>
                </a:rPr>
                <a:t>Database</a:t>
              </a:r>
              <a:endParaRPr sz="2400" dirty="0">
                <a:solidFill>
                  <a:srgbClr val="FFFFFF"/>
                </a:solidFill>
                <a:latin typeface="Roboto"/>
                <a:ea typeface="Roboto"/>
                <a:cs typeface="Roboto"/>
                <a:sym typeface="Roboto"/>
              </a:endParaRPr>
            </a:p>
          </p:txBody>
        </p:sp>
      </p:grpSp>
      <p:cxnSp>
        <p:nvCxnSpPr>
          <p:cNvPr id="147" name="Google Shape;147;p30"/>
          <p:cNvCxnSpPr>
            <a:cxnSpLocks/>
            <a:stCxn id="122" idx="2"/>
            <a:endCxn id="130" idx="0"/>
          </p:cNvCxnSpPr>
          <p:nvPr/>
        </p:nvCxnSpPr>
        <p:spPr>
          <a:xfrm>
            <a:off x="2910595" y="4458490"/>
            <a:ext cx="0" cy="646645"/>
          </a:xfrm>
          <a:prstGeom prst="straightConnector1">
            <a:avLst/>
          </a:prstGeom>
          <a:noFill/>
          <a:ln w="57150" cap="flat" cmpd="sng">
            <a:solidFill>
              <a:srgbClr val="000000"/>
            </a:solidFill>
            <a:prstDash val="solid"/>
            <a:round/>
            <a:headEnd type="none" w="med" len="med"/>
            <a:tailEnd type="triangle" w="med" len="med"/>
          </a:ln>
        </p:spPr>
      </p:cxnSp>
      <p:cxnSp>
        <p:nvCxnSpPr>
          <p:cNvPr id="148" name="Google Shape;148;p30"/>
          <p:cNvCxnSpPr>
            <a:cxnSpLocks/>
            <a:stCxn id="126" idx="0"/>
            <a:endCxn id="130" idx="2"/>
          </p:cNvCxnSpPr>
          <p:nvPr/>
        </p:nvCxnSpPr>
        <p:spPr>
          <a:xfrm flipV="1">
            <a:off x="2910595" y="6526881"/>
            <a:ext cx="0" cy="666253"/>
          </a:xfrm>
          <a:prstGeom prst="straightConnector1">
            <a:avLst/>
          </a:prstGeom>
          <a:noFill/>
          <a:ln w="57150" cap="flat" cmpd="sng">
            <a:solidFill>
              <a:srgbClr val="000000"/>
            </a:solidFill>
            <a:prstDash val="solid"/>
            <a:round/>
            <a:headEnd type="none" w="med" len="med"/>
            <a:tailEnd type="triangle" w="med" len="med"/>
          </a:ln>
        </p:spPr>
      </p:cxnSp>
      <p:cxnSp>
        <p:nvCxnSpPr>
          <p:cNvPr id="150" name="Google Shape;150;p30"/>
          <p:cNvCxnSpPr>
            <a:cxnSpLocks/>
            <a:stCxn id="129" idx="3"/>
            <a:endCxn id="133" idx="1"/>
          </p:cNvCxnSpPr>
          <p:nvPr/>
        </p:nvCxnSpPr>
        <p:spPr>
          <a:xfrm flipV="1">
            <a:off x="4101323" y="3839515"/>
            <a:ext cx="1627126" cy="2089901"/>
          </a:xfrm>
          <a:prstGeom prst="straightConnector1">
            <a:avLst/>
          </a:prstGeom>
          <a:noFill/>
          <a:ln w="76200" cap="flat" cmpd="sng">
            <a:solidFill>
              <a:srgbClr val="000000"/>
            </a:solidFill>
            <a:prstDash val="solid"/>
            <a:round/>
            <a:headEnd type="none" w="med" len="med"/>
            <a:tailEnd type="triangle" w="med" len="med"/>
          </a:ln>
        </p:spPr>
      </p:cxnSp>
      <p:cxnSp>
        <p:nvCxnSpPr>
          <p:cNvPr id="151" name="Google Shape;151;p30"/>
          <p:cNvCxnSpPr>
            <a:cxnSpLocks/>
            <a:stCxn id="133" idx="3"/>
            <a:endCxn id="136" idx="1"/>
          </p:cNvCxnSpPr>
          <p:nvPr/>
        </p:nvCxnSpPr>
        <p:spPr>
          <a:xfrm>
            <a:off x="8211549" y="3839515"/>
            <a:ext cx="1378179" cy="1949297"/>
          </a:xfrm>
          <a:prstGeom prst="straightConnector1">
            <a:avLst/>
          </a:prstGeom>
          <a:ln w="76200">
            <a:solidFill>
              <a:srgbClr val="002060"/>
            </a:solidFill>
            <a:headEnd type="none" w="med" len="med"/>
            <a:tailEnd type="stealth" w="med" len="med"/>
          </a:ln>
        </p:spPr>
        <p:style>
          <a:lnRef idx="2">
            <a:schemeClr val="accent4"/>
          </a:lnRef>
          <a:fillRef idx="0">
            <a:schemeClr val="accent4"/>
          </a:fillRef>
          <a:effectRef idx="1">
            <a:schemeClr val="accent4"/>
          </a:effectRef>
          <a:fontRef idx="minor">
            <a:schemeClr val="tx1"/>
          </a:fontRef>
        </p:style>
      </p:cxnSp>
      <p:cxnSp>
        <p:nvCxnSpPr>
          <p:cNvPr id="152" name="Google Shape;152;p30"/>
          <p:cNvCxnSpPr>
            <a:stCxn id="144" idx="3"/>
            <a:endCxn id="136" idx="1"/>
          </p:cNvCxnSpPr>
          <p:nvPr/>
        </p:nvCxnSpPr>
        <p:spPr>
          <a:xfrm flipV="1">
            <a:off x="8143379" y="5788812"/>
            <a:ext cx="1446349" cy="1737331"/>
          </a:xfrm>
          <a:prstGeom prst="straightConnector1">
            <a:avLst/>
          </a:prstGeom>
          <a:noFill/>
          <a:ln w="76200" cap="flat" cmpd="sng">
            <a:solidFill>
              <a:srgbClr val="000000"/>
            </a:solidFill>
            <a:prstDash val="solid"/>
            <a:round/>
            <a:headEnd type="none" w="med" len="med"/>
            <a:tailEnd type="stealth" w="med" len="med"/>
          </a:ln>
        </p:spPr>
      </p:cxnSp>
      <p:grpSp>
        <p:nvGrpSpPr>
          <p:cNvPr id="153" name="Google Shape;153;p30"/>
          <p:cNvGrpSpPr/>
          <p:nvPr/>
        </p:nvGrpSpPr>
        <p:grpSpPr>
          <a:xfrm>
            <a:off x="15607128" y="5192625"/>
            <a:ext cx="2483069" cy="1535154"/>
            <a:chOff x="9791700" y="4000500"/>
            <a:chExt cx="2628977" cy="1790685"/>
          </a:xfrm>
        </p:grpSpPr>
        <p:sp>
          <p:nvSpPr>
            <p:cNvPr id="154" name="Google Shape;154;p30"/>
            <p:cNvSpPr/>
            <p:nvPr/>
          </p:nvSpPr>
          <p:spPr>
            <a:xfrm>
              <a:off x="9940577" y="4132785"/>
              <a:ext cx="2480100" cy="16584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0"/>
            <p:cNvSpPr/>
            <p:nvPr/>
          </p:nvSpPr>
          <p:spPr>
            <a:xfrm>
              <a:off x="9791700" y="4000500"/>
              <a:ext cx="2480100" cy="1658400"/>
            </a:xfrm>
            <a:prstGeom prst="rect">
              <a:avLst/>
            </a:prstGeom>
            <a:solidFill>
              <a:srgbClr val="FFFFFF"/>
            </a:solid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30"/>
          <p:cNvSpPr/>
          <p:nvPr/>
        </p:nvSpPr>
        <p:spPr>
          <a:xfrm>
            <a:off x="15705377" y="5389148"/>
            <a:ext cx="1961400" cy="1028700"/>
          </a:xfrm>
          <a:prstGeom prst="roundRect">
            <a:avLst>
              <a:gd name="adj" fmla="val 16667"/>
            </a:avLst>
          </a:prstGeom>
          <a:solidFill>
            <a:srgbClr val="92D0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rgbClr val="FFFFFF"/>
                </a:solidFill>
                <a:latin typeface="Roboto"/>
                <a:ea typeface="Roboto"/>
                <a:cs typeface="Roboto"/>
                <a:sym typeface="Roboto"/>
              </a:rPr>
              <a:t>Reporting Service</a:t>
            </a:r>
            <a:endParaRPr sz="2800" dirty="0">
              <a:solidFill>
                <a:srgbClr val="FFFFFF"/>
              </a:solidFill>
              <a:latin typeface="Roboto"/>
              <a:ea typeface="Roboto"/>
              <a:cs typeface="Roboto"/>
              <a:sym typeface="Roboto"/>
            </a:endParaRPr>
          </a:p>
        </p:txBody>
      </p:sp>
      <p:cxnSp>
        <p:nvCxnSpPr>
          <p:cNvPr id="61" name="Google Shape;150;p30">
            <a:extLst>
              <a:ext uri="{FF2B5EF4-FFF2-40B4-BE49-F238E27FC236}">
                <a16:creationId xmlns:a16="http://schemas.microsoft.com/office/drawing/2014/main" id="{E5D3B9D7-9916-304E-B154-D24CD9455F80}"/>
              </a:ext>
            </a:extLst>
          </p:cNvPr>
          <p:cNvCxnSpPr>
            <a:cxnSpLocks/>
            <a:stCxn id="129" idx="3"/>
            <a:endCxn id="144" idx="1"/>
          </p:cNvCxnSpPr>
          <p:nvPr/>
        </p:nvCxnSpPr>
        <p:spPr>
          <a:xfrm>
            <a:off x="4101323" y="5929416"/>
            <a:ext cx="1558956" cy="1596727"/>
          </a:xfrm>
          <a:prstGeom prst="straightConnector1">
            <a:avLst/>
          </a:prstGeom>
          <a:noFill/>
          <a:ln w="76200" cap="flat" cmpd="sng">
            <a:solidFill>
              <a:srgbClr val="000000"/>
            </a:solidFill>
            <a:prstDash val="solid"/>
            <a:round/>
            <a:headEnd type="none" w="med" len="med"/>
            <a:tailEnd type="triangle" w="med" len="med"/>
          </a:ln>
        </p:spPr>
      </p:cxnSp>
      <p:cxnSp>
        <p:nvCxnSpPr>
          <p:cNvPr id="75" name="Google Shape;152;p30">
            <a:extLst>
              <a:ext uri="{FF2B5EF4-FFF2-40B4-BE49-F238E27FC236}">
                <a16:creationId xmlns:a16="http://schemas.microsoft.com/office/drawing/2014/main" id="{EEA8CE6B-7A13-384B-B60F-D9F2ED4FC425}"/>
              </a:ext>
            </a:extLst>
          </p:cNvPr>
          <p:cNvCxnSpPr>
            <a:cxnSpLocks/>
            <a:stCxn id="135" idx="3"/>
            <a:endCxn id="140" idx="1"/>
          </p:cNvCxnSpPr>
          <p:nvPr/>
        </p:nvCxnSpPr>
        <p:spPr>
          <a:xfrm flipV="1">
            <a:off x="12072731" y="5922286"/>
            <a:ext cx="646488" cy="8119"/>
          </a:xfrm>
          <a:prstGeom prst="straightConnector1">
            <a:avLst/>
          </a:prstGeom>
          <a:noFill/>
          <a:ln w="76200" cap="flat" cmpd="sng">
            <a:solidFill>
              <a:srgbClr val="000000"/>
            </a:solidFill>
            <a:prstDash val="solid"/>
            <a:round/>
            <a:headEnd type="none" w="med" len="med"/>
            <a:tailEnd type="stealth" w="med" len="med"/>
          </a:ln>
        </p:spPr>
      </p:cxnSp>
      <p:cxnSp>
        <p:nvCxnSpPr>
          <p:cNvPr id="78" name="Google Shape;152;p30">
            <a:extLst>
              <a:ext uri="{FF2B5EF4-FFF2-40B4-BE49-F238E27FC236}">
                <a16:creationId xmlns:a16="http://schemas.microsoft.com/office/drawing/2014/main" id="{EDD2EA66-6F24-8541-9A45-2365344D5D28}"/>
              </a:ext>
            </a:extLst>
          </p:cNvPr>
          <p:cNvCxnSpPr>
            <a:cxnSpLocks/>
            <a:stCxn id="139" idx="3"/>
          </p:cNvCxnSpPr>
          <p:nvPr/>
        </p:nvCxnSpPr>
        <p:spPr>
          <a:xfrm>
            <a:off x="15005876" y="6074475"/>
            <a:ext cx="539244" cy="1"/>
          </a:xfrm>
          <a:prstGeom prst="straightConnector1">
            <a:avLst/>
          </a:prstGeom>
          <a:noFill/>
          <a:ln w="76200" cap="flat" cmpd="sng">
            <a:solidFill>
              <a:srgbClr val="000000"/>
            </a:solidFill>
            <a:prstDash val="solid"/>
            <a:round/>
            <a:headEnd type="none" w="med" len="med"/>
            <a:tailEnd type="stealth" w="med" len="med"/>
          </a:ln>
        </p:spPr>
      </p:cxnSp>
    </p:spTree>
    <p:extLst>
      <p:ext uri="{BB962C8B-B14F-4D97-AF65-F5344CB8AC3E}">
        <p14:creationId xmlns:p14="http://schemas.microsoft.com/office/powerpoint/2010/main" val="3543364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Designing REST APIs</a:t>
            </a:r>
            <a:endParaRPr/>
          </a:p>
        </p:txBody>
      </p:sp>
      <p:sp>
        <p:nvSpPr>
          <p:cNvPr id="163" name="Google Shape;163;p31"/>
          <p:cNvSpPr txBox="1"/>
          <p:nvPr/>
        </p:nvSpPr>
        <p:spPr>
          <a:xfrm>
            <a:off x="1847500" y="2151575"/>
            <a:ext cx="14888100" cy="76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dirty="0">
                <a:solidFill>
                  <a:srgbClr val="737373"/>
                </a:solidFill>
                <a:latin typeface="Roboto"/>
                <a:ea typeface="Roboto"/>
                <a:cs typeface="Roboto"/>
                <a:sym typeface="Roboto"/>
              </a:rPr>
              <a:t>Fill in the table with your services and their resources and operations.</a:t>
            </a:r>
            <a:endParaRPr sz="3000" dirty="0">
              <a:solidFill>
                <a:srgbClr val="737373"/>
              </a:solidFill>
              <a:latin typeface="Roboto"/>
              <a:ea typeface="Roboto"/>
              <a:cs typeface="Roboto"/>
              <a:sym typeface="Roboto"/>
            </a:endParaRPr>
          </a:p>
        </p:txBody>
      </p:sp>
      <p:graphicFrame>
        <p:nvGraphicFramePr>
          <p:cNvPr id="164" name="Google Shape;164;p31"/>
          <p:cNvGraphicFramePr/>
          <p:nvPr>
            <p:extLst>
              <p:ext uri="{D42A27DB-BD31-4B8C-83A1-F6EECF244321}">
                <p14:modId xmlns:p14="http://schemas.microsoft.com/office/powerpoint/2010/main" val="1466162978"/>
              </p:ext>
            </p:extLst>
          </p:nvPr>
        </p:nvGraphicFramePr>
        <p:xfrm>
          <a:off x="1847500" y="3132125"/>
          <a:ext cx="14888100" cy="5851950"/>
        </p:xfrm>
        <a:graphic>
          <a:graphicData uri="http://schemas.openxmlformats.org/drawingml/2006/table">
            <a:tbl>
              <a:tblPr>
                <a:noFill/>
                <a:tableStyleId>{8FAE55B6-3BB9-4EC6-9987-6D80EA1FD514}</a:tableStyleId>
              </a:tblPr>
              <a:tblGrid>
                <a:gridCol w="3819775">
                  <a:extLst>
                    <a:ext uri="{9D8B030D-6E8A-4147-A177-3AD203B41FA5}">
                      <a16:colId xmlns:a16="http://schemas.microsoft.com/office/drawing/2014/main" val="20000"/>
                    </a:ext>
                  </a:extLst>
                </a:gridCol>
                <a:gridCol w="5663100">
                  <a:extLst>
                    <a:ext uri="{9D8B030D-6E8A-4147-A177-3AD203B41FA5}">
                      <a16:colId xmlns:a16="http://schemas.microsoft.com/office/drawing/2014/main" val="20001"/>
                    </a:ext>
                  </a:extLst>
                </a:gridCol>
                <a:gridCol w="54052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3000" b="1" i="0">
                          <a:solidFill>
                            <a:srgbClr val="FFFFFF"/>
                          </a:solidFill>
                          <a:latin typeface="Google Sans"/>
                          <a:ea typeface="Google Sans"/>
                          <a:cs typeface="Google Sans"/>
                          <a:sym typeface="Google Sans"/>
                        </a:rPr>
                        <a:t>Service name</a:t>
                      </a:r>
                      <a:endParaRPr sz="3000" b="1" i="0">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i="0">
                          <a:solidFill>
                            <a:srgbClr val="FFFFFF"/>
                          </a:solidFill>
                          <a:latin typeface="Google Sans"/>
                          <a:ea typeface="Google Sans"/>
                          <a:cs typeface="Google Sans"/>
                          <a:sym typeface="Google Sans"/>
                        </a:rPr>
                        <a:t>Collections</a:t>
                      </a:r>
                      <a:endParaRPr sz="3000" b="1" i="0">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i="0" dirty="0">
                          <a:solidFill>
                            <a:srgbClr val="FFFFFF"/>
                          </a:solidFill>
                          <a:latin typeface="Google Sans"/>
                          <a:ea typeface="Google Sans"/>
                          <a:cs typeface="Google Sans"/>
                          <a:sym typeface="Google Sans"/>
                        </a:rPr>
                        <a:t>Methods</a:t>
                      </a:r>
                      <a:endParaRPr sz="3000" b="1" i="0" dirty="0">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56675">
                <a:tc>
                  <a:txBody>
                    <a:bodyPr/>
                    <a:lstStyle/>
                    <a:p>
                      <a:pPr marL="0" lvl="0" indent="0" algn="l" rtl="0">
                        <a:spcBef>
                          <a:spcPts val="0"/>
                        </a:spcBef>
                        <a:spcAft>
                          <a:spcPts val="0"/>
                        </a:spcAft>
                        <a:buNone/>
                      </a:pPr>
                      <a:r>
                        <a:rPr lang="en" sz="3000" i="1" dirty="0">
                          <a:latin typeface="Google Sans"/>
                          <a:ea typeface="Google Sans"/>
                          <a:cs typeface="Google Sans"/>
                          <a:sym typeface="Google Sans"/>
                        </a:rPr>
                        <a:t>Account Service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transactions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MY" sz="3000" i="1" dirty="0">
                          <a:latin typeface="Google Sans"/>
                          <a:ea typeface="Google Sans"/>
                          <a:cs typeface="Google Sans"/>
                          <a:sym typeface="Google Sans"/>
                        </a:rPr>
                        <a:t>L</a:t>
                      </a:r>
                      <a:r>
                        <a:rPr lang="en" sz="3000" i="1" dirty="0" err="1">
                          <a:latin typeface="Google Sans"/>
                          <a:ea typeface="Google Sans"/>
                          <a:cs typeface="Google Sans"/>
                          <a:sym typeface="Google Sans"/>
                        </a:rPr>
                        <a:t>ist</a:t>
                      </a:r>
                      <a:endParaRPr lang="en" sz="3000" i="1" dirty="0">
                        <a:latin typeface="Google Sans"/>
                        <a:ea typeface="Google Sans"/>
                        <a:cs typeface="Google Sans"/>
                        <a:sym typeface="Google Sans"/>
                      </a:endParaRPr>
                    </a:p>
                    <a:p>
                      <a:pPr marL="0" lvl="0" indent="0" algn="l" rtl="0">
                        <a:spcBef>
                          <a:spcPts val="0"/>
                        </a:spcBef>
                        <a:spcAft>
                          <a:spcPts val="0"/>
                        </a:spcAft>
                        <a:buNone/>
                      </a:pPr>
                      <a:r>
                        <a:rPr lang="en" sz="3000" i="1" dirty="0">
                          <a:latin typeface="Google Sans"/>
                          <a:ea typeface="Google Sans"/>
                          <a:cs typeface="Google Sans"/>
                          <a:sym typeface="Google Sans"/>
                        </a:rPr>
                        <a:t>Deposit</a:t>
                      </a:r>
                    </a:p>
                    <a:p>
                      <a:pPr marL="0" lvl="0" indent="0" algn="l" rtl="0">
                        <a:spcBef>
                          <a:spcPts val="0"/>
                        </a:spcBef>
                        <a:spcAft>
                          <a:spcPts val="0"/>
                        </a:spcAft>
                        <a:buNone/>
                      </a:pPr>
                      <a:r>
                        <a:rPr lang="en" sz="3000" i="1" dirty="0">
                          <a:latin typeface="Google Sans"/>
                          <a:ea typeface="Google Sans"/>
                          <a:cs typeface="Google Sans"/>
                          <a:sym typeface="Google Sans"/>
                        </a:rPr>
                        <a:t>Withdraw</a:t>
                      </a:r>
                    </a:p>
                    <a:p>
                      <a:pPr marL="0" lvl="0" indent="0" algn="l" rtl="0">
                        <a:spcBef>
                          <a:spcPts val="0"/>
                        </a:spcBef>
                        <a:spcAft>
                          <a:spcPts val="0"/>
                        </a:spcAft>
                        <a:buNone/>
                      </a:pPr>
                      <a:r>
                        <a:rPr lang="en" sz="3000" i="1" dirty="0">
                          <a:latin typeface="Google Sans"/>
                          <a:ea typeface="Google Sans"/>
                          <a:cs typeface="Google Sans"/>
                          <a:sym typeface="Google Sans"/>
                        </a:rPr>
                        <a:t>Transfer</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lang="en-US"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 </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1847500" y="1075775"/>
            <a:ext cx="14888100" cy="923299"/>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5. Designing REST APIs – Sample Solutions</a:t>
            </a:r>
            <a:endParaRPr dirty="0">
              <a:solidFill>
                <a:schemeClr val="accent1"/>
              </a:solidFill>
              <a:latin typeface="Impact" panose="020B0806030902050204" pitchFamily="34" charset="0"/>
              <a:cs typeface="Arial"/>
            </a:endParaRPr>
          </a:p>
        </p:txBody>
      </p:sp>
      <p:graphicFrame>
        <p:nvGraphicFramePr>
          <p:cNvPr id="164" name="Google Shape;164;p31"/>
          <p:cNvGraphicFramePr/>
          <p:nvPr>
            <p:extLst>
              <p:ext uri="{D42A27DB-BD31-4B8C-83A1-F6EECF244321}">
                <p14:modId xmlns:p14="http://schemas.microsoft.com/office/powerpoint/2010/main" val="2990352062"/>
              </p:ext>
            </p:extLst>
          </p:nvPr>
        </p:nvGraphicFramePr>
        <p:xfrm>
          <a:off x="1847500" y="2278685"/>
          <a:ext cx="14888100" cy="7955100"/>
        </p:xfrm>
        <a:graphic>
          <a:graphicData uri="http://schemas.openxmlformats.org/drawingml/2006/table">
            <a:tbl>
              <a:tblPr>
                <a:noFill/>
                <a:tableStyleId>{8FAE55B6-3BB9-4EC6-9987-6D80EA1FD514}</a:tableStyleId>
              </a:tblPr>
              <a:tblGrid>
                <a:gridCol w="3819775">
                  <a:extLst>
                    <a:ext uri="{9D8B030D-6E8A-4147-A177-3AD203B41FA5}">
                      <a16:colId xmlns:a16="http://schemas.microsoft.com/office/drawing/2014/main" val="20000"/>
                    </a:ext>
                  </a:extLst>
                </a:gridCol>
                <a:gridCol w="5663100">
                  <a:extLst>
                    <a:ext uri="{9D8B030D-6E8A-4147-A177-3AD203B41FA5}">
                      <a16:colId xmlns:a16="http://schemas.microsoft.com/office/drawing/2014/main" val="20001"/>
                    </a:ext>
                  </a:extLst>
                </a:gridCol>
                <a:gridCol w="5405225">
                  <a:extLst>
                    <a:ext uri="{9D8B030D-6E8A-4147-A177-3AD203B41FA5}">
                      <a16:colId xmlns:a16="http://schemas.microsoft.com/office/drawing/2014/main" val="20002"/>
                    </a:ext>
                  </a:extLst>
                </a:gridCol>
              </a:tblGrid>
              <a:tr h="599889">
                <a:tc>
                  <a:txBody>
                    <a:bodyPr/>
                    <a:lstStyle/>
                    <a:p>
                      <a:pPr marL="0" lvl="0" indent="0" algn="ctr" rtl="0">
                        <a:spcBef>
                          <a:spcPts val="0"/>
                        </a:spcBef>
                        <a:spcAft>
                          <a:spcPts val="0"/>
                        </a:spcAft>
                        <a:buNone/>
                      </a:pPr>
                      <a:r>
                        <a:rPr lang="en" sz="3000" b="1" i="0">
                          <a:solidFill>
                            <a:srgbClr val="FFFFFF"/>
                          </a:solidFill>
                          <a:latin typeface="Google Sans"/>
                          <a:ea typeface="Google Sans"/>
                          <a:cs typeface="Google Sans"/>
                          <a:sym typeface="Google Sans"/>
                        </a:rPr>
                        <a:t>Service name</a:t>
                      </a:r>
                      <a:endParaRPr sz="3000" b="1" i="0">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i="0">
                          <a:solidFill>
                            <a:srgbClr val="FFFFFF"/>
                          </a:solidFill>
                          <a:latin typeface="Google Sans"/>
                          <a:ea typeface="Google Sans"/>
                          <a:cs typeface="Google Sans"/>
                          <a:sym typeface="Google Sans"/>
                        </a:rPr>
                        <a:t>Collections</a:t>
                      </a:r>
                      <a:endParaRPr sz="3000" b="1" i="0">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i="0" dirty="0">
                          <a:solidFill>
                            <a:srgbClr val="FFFFFF"/>
                          </a:solidFill>
                          <a:latin typeface="Google Sans"/>
                          <a:ea typeface="Google Sans"/>
                          <a:cs typeface="Google Sans"/>
                          <a:sym typeface="Google Sans"/>
                        </a:rPr>
                        <a:t>Methods</a:t>
                      </a:r>
                      <a:endParaRPr sz="3000" b="1" i="0" dirty="0">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99889">
                <a:tc>
                  <a:txBody>
                    <a:bodyPr/>
                    <a:lstStyle/>
                    <a:p>
                      <a:pPr marL="0" lvl="0" indent="0" algn="l" rtl="0">
                        <a:spcBef>
                          <a:spcPts val="0"/>
                        </a:spcBef>
                        <a:spcAft>
                          <a:spcPts val="0"/>
                        </a:spcAft>
                        <a:buNone/>
                      </a:pPr>
                      <a:r>
                        <a:rPr lang="en" sz="3000" i="1" dirty="0">
                          <a:latin typeface="Google Sans"/>
                          <a:ea typeface="Google Sans"/>
                          <a:cs typeface="Google Sans"/>
                          <a:sym typeface="Google Sans"/>
                        </a:rPr>
                        <a:t>Search</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Trips (flights + hotels )</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Find </a:t>
                      </a:r>
                    </a:p>
                    <a:p>
                      <a:pPr marL="0" lvl="0" indent="0" algn="l" rtl="0">
                        <a:spcBef>
                          <a:spcPts val="0"/>
                        </a:spcBef>
                        <a:spcAft>
                          <a:spcPts val="0"/>
                        </a:spcAft>
                        <a:buNone/>
                      </a:pPr>
                      <a:r>
                        <a:rPr lang="en-US" sz="3000" i="1" dirty="0">
                          <a:latin typeface="Google Sans"/>
                          <a:ea typeface="Google Sans"/>
                          <a:cs typeface="Google Sans"/>
                          <a:sym typeface="Google Sans"/>
                        </a:rPr>
                        <a:t>Save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1885424">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Inventory</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Items (flights + hotels)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Add</a:t>
                      </a:r>
                    </a:p>
                    <a:p>
                      <a:pPr marL="0" lvl="0" indent="0" algn="l" rtl="0">
                        <a:spcBef>
                          <a:spcPts val="0"/>
                        </a:spcBef>
                        <a:spcAft>
                          <a:spcPts val="0"/>
                        </a:spcAft>
                        <a:buNone/>
                      </a:pPr>
                      <a:r>
                        <a:rPr lang="en-US" sz="3000" i="1" dirty="0">
                          <a:latin typeface="Google Sans"/>
                          <a:ea typeface="Google Sans"/>
                          <a:cs typeface="Google Sans"/>
                          <a:sym typeface="Google Sans"/>
                        </a:rPr>
                        <a:t>Search</a:t>
                      </a:r>
                    </a:p>
                    <a:p>
                      <a:pPr marL="0" lvl="0" indent="0" algn="l" rtl="0">
                        <a:spcBef>
                          <a:spcPts val="0"/>
                        </a:spcBef>
                        <a:spcAft>
                          <a:spcPts val="0"/>
                        </a:spcAft>
                        <a:buNone/>
                      </a:pPr>
                      <a:r>
                        <a:rPr lang="en-US" sz="3000" i="1" dirty="0">
                          <a:latin typeface="Google Sans"/>
                          <a:ea typeface="Google Sans"/>
                          <a:cs typeface="Google Sans"/>
                          <a:sym typeface="Google Sans"/>
                        </a:rPr>
                        <a:t>Get</a:t>
                      </a:r>
                    </a:p>
                    <a:p>
                      <a:pPr marL="0" lvl="0" indent="0" algn="l" rtl="0">
                        <a:spcBef>
                          <a:spcPts val="0"/>
                        </a:spcBef>
                        <a:spcAft>
                          <a:spcPts val="0"/>
                        </a:spcAft>
                        <a:buNone/>
                      </a:pPr>
                      <a:r>
                        <a:rPr lang="en-US" sz="3000" i="1" dirty="0">
                          <a:latin typeface="Google Sans"/>
                          <a:ea typeface="Google Sans"/>
                          <a:cs typeface="Google Sans"/>
                          <a:sym typeface="Google Sans"/>
                        </a:rPr>
                        <a:t>Remove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1456912">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Analytics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Sales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Analyze</a:t>
                      </a:r>
                    </a:p>
                    <a:p>
                      <a:pPr marL="0" lvl="0" indent="0" algn="l" rtl="0">
                        <a:spcBef>
                          <a:spcPts val="0"/>
                        </a:spcBef>
                        <a:spcAft>
                          <a:spcPts val="0"/>
                        </a:spcAft>
                        <a:buNone/>
                      </a:pPr>
                      <a:r>
                        <a:rPr lang="en-US" sz="3000" i="1" dirty="0">
                          <a:latin typeface="Google Sans"/>
                          <a:ea typeface="Google Sans"/>
                          <a:cs typeface="Google Sans"/>
                          <a:sym typeface="Google Sans"/>
                        </a:rPr>
                        <a:t>Get </a:t>
                      </a:r>
                    </a:p>
                    <a:p>
                      <a:pPr marL="0" lvl="0" indent="0" algn="l" rtl="0">
                        <a:spcBef>
                          <a:spcPts val="0"/>
                        </a:spcBef>
                        <a:spcAft>
                          <a:spcPts val="0"/>
                        </a:spcAft>
                        <a:buNone/>
                      </a:pPr>
                      <a:r>
                        <a:rPr lang="en-US" sz="3000" i="1" dirty="0">
                          <a:latin typeface="Google Sans"/>
                          <a:ea typeface="Google Sans"/>
                          <a:cs typeface="Google Sans"/>
                          <a:sym typeface="Google Sans"/>
                        </a:rPr>
                        <a:t>List</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1885424">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Order Processing</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Orders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Add</a:t>
                      </a:r>
                    </a:p>
                    <a:p>
                      <a:pPr marL="0" lvl="0" indent="0" algn="l" rtl="0">
                        <a:spcBef>
                          <a:spcPts val="0"/>
                        </a:spcBef>
                        <a:spcAft>
                          <a:spcPts val="0"/>
                        </a:spcAft>
                        <a:buNone/>
                      </a:pPr>
                      <a:r>
                        <a:rPr lang="en-US" sz="3000" i="1" dirty="0">
                          <a:latin typeface="Google Sans"/>
                          <a:ea typeface="Google Sans"/>
                          <a:cs typeface="Google Sans"/>
                          <a:sym typeface="Google Sans"/>
                        </a:rPr>
                        <a:t>Get</a:t>
                      </a:r>
                    </a:p>
                    <a:p>
                      <a:pPr marL="0" lvl="0" indent="0" algn="l" rtl="0">
                        <a:spcBef>
                          <a:spcPts val="0"/>
                        </a:spcBef>
                        <a:spcAft>
                          <a:spcPts val="0"/>
                        </a:spcAft>
                        <a:buNone/>
                      </a:pPr>
                      <a:r>
                        <a:rPr lang="en-US" sz="3000" i="1" dirty="0">
                          <a:latin typeface="Google Sans"/>
                          <a:ea typeface="Google Sans"/>
                          <a:cs typeface="Google Sans"/>
                          <a:sym typeface="Google Sans"/>
                        </a:rPr>
                        <a:t>List</a:t>
                      </a:r>
                    </a:p>
                    <a:p>
                      <a:pPr marL="0" lvl="0" indent="0" algn="l" rtl="0">
                        <a:spcBef>
                          <a:spcPts val="0"/>
                        </a:spcBef>
                        <a:spcAft>
                          <a:spcPts val="0"/>
                        </a:spcAft>
                        <a:buNone/>
                      </a:pPr>
                      <a:r>
                        <a:rPr lang="en-US" sz="3000" i="1" dirty="0">
                          <a:latin typeface="Google Sans"/>
                          <a:ea typeface="Google Sans"/>
                          <a:cs typeface="Google Sans"/>
                          <a:sym typeface="Google Sans"/>
                        </a:rPr>
                        <a:t>Update</a:t>
                      </a: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599889">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07213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241EF5-93E7-DA45-86FE-FF8F92643003}"/>
              </a:ext>
            </a:extLst>
          </p:cNvPr>
          <p:cNvSpPr>
            <a:spLocks noGrp="1"/>
          </p:cNvSpPr>
          <p:nvPr>
            <p:ph type="title"/>
          </p:nvPr>
        </p:nvSpPr>
        <p:spPr>
          <a:xfrm>
            <a:off x="670560" y="1075775"/>
            <a:ext cx="16296640" cy="923299"/>
          </a:xfrm>
          <a:solidFill>
            <a:srgbClr val="00B0F0"/>
          </a:solidFill>
          <a:ln>
            <a:noFill/>
          </a:ln>
        </p:spPr>
        <p:txBody>
          <a:bodyPr spcFirstLastPara="1" wrap="square" lIns="91425" tIns="91425" rIns="91425" bIns="91425" rtlCol="0" anchor="t" anchorCtr="0">
            <a:spAutoFit/>
          </a:bodyPr>
          <a:lstStyle/>
          <a:p>
            <a:r>
              <a:rPr lang="en-US" dirty="0">
                <a:solidFill>
                  <a:schemeClr val="accent1"/>
                </a:solidFill>
                <a:latin typeface="Impact" panose="020B0806030902050204" pitchFamily="34" charset="0"/>
                <a:cs typeface="Arial"/>
              </a:rPr>
              <a:t>5. REST Resource: v1.firewalls</a:t>
            </a:r>
          </a:p>
        </p:txBody>
      </p:sp>
      <p:graphicFrame>
        <p:nvGraphicFramePr>
          <p:cNvPr id="5" name="Table 4">
            <a:extLst>
              <a:ext uri="{FF2B5EF4-FFF2-40B4-BE49-F238E27FC236}">
                <a16:creationId xmlns:a16="http://schemas.microsoft.com/office/drawing/2014/main" id="{44A91770-584B-9043-8B93-7A587CCEA191}"/>
              </a:ext>
            </a:extLst>
          </p:cNvPr>
          <p:cNvGraphicFramePr>
            <a:graphicFrameLocks noGrp="1"/>
          </p:cNvGraphicFramePr>
          <p:nvPr>
            <p:extLst>
              <p:ext uri="{D42A27DB-BD31-4B8C-83A1-F6EECF244321}">
                <p14:modId xmlns:p14="http://schemas.microsoft.com/office/powerpoint/2010/main" val="2546382794"/>
              </p:ext>
            </p:extLst>
          </p:nvPr>
        </p:nvGraphicFramePr>
        <p:xfrm>
          <a:off x="670560" y="2461260"/>
          <a:ext cx="16296640" cy="7406640"/>
        </p:xfrm>
        <a:graphic>
          <a:graphicData uri="http://schemas.openxmlformats.org/drawingml/2006/table">
            <a:tbl>
              <a:tblPr firstRow="1" bandRow="1">
                <a:tableStyleId>{9D7B26C5-4107-4FEC-AEDC-1716B250A1EF}</a:tableStyleId>
              </a:tblPr>
              <a:tblGrid>
                <a:gridCol w="2397760">
                  <a:extLst>
                    <a:ext uri="{9D8B030D-6E8A-4147-A177-3AD203B41FA5}">
                      <a16:colId xmlns:a16="http://schemas.microsoft.com/office/drawing/2014/main" val="2122552430"/>
                    </a:ext>
                  </a:extLst>
                </a:gridCol>
                <a:gridCol w="13898880">
                  <a:extLst>
                    <a:ext uri="{9D8B030D-6E8A-4147-A177-3AD203B41FA5}">
                      <a16:colId xmlns:a16="http://schemas.microsoft.com/office/drawing/2014/main" val="3961394007"/>
                    </a:ext>
                  </a:extLst>
                </a:gridCol>
              </a:tblGrid>
              <a:tr h="431165">
                <a:tc>
                  <a:txBody>
                    <a:bodyPr/>
                    <a:lstStyle/>
                    <a:p>
                      <a:r>
                        <a:rPr lang="en-US" sz="3200" dirty="0"/>
                        <a:t>Method</a:t>
                      </a:r>
                    </a:p>
                  </a:txBody>
                  <a:tcPr/>
                </a:tc>
                <a:tc>
                  <a:txBody>
                    <a:bodyPr/>
                    <a:lstStyle/>
                    <a:p>
                      <a:r>
                        <a:rPr lang="en-US" sz="3200" dirty="0"/>
                        <a:t>API</a:t>
                      </a:r>
                    </a:p>
                  </a:txBody>
                  <a:tcPr/>
                </a:tc>
                <a:extLst>
                  <a:ext uri="{0D108BD9-81ED-4DB2-BD59-A6C34878D82A}">
                    <a16:rowId xmlns:a16="http://schemas.microsoft.com/office/drawing/2014/main" val="514966234"/>
                  </a:ext>
                </a:extLst>
              </a:tr>
              <a:tr h="431165">
                <a:tc>
                  <a:txBody>
                    <a:bodyPr/>
                    <a:lstStyle/>
                    <a:p>
                      <a:r>
                        <a:rPr lang="en-US" sz="3200" dirty="0"/>
                        <a:t>delete</a:t>
                      </a:r>
                    </a:p>
                  </a:txBody>
                  <a:tcPr/>
                </a:tc>
                <a:tc>
                  <a:txBody>
                    <a:bodyPr/>
                    <a:lstStyle/>
                    <a:p>
                      <a:r>
                        <a:rPr lang="en-US" sz="3200" dirty="0"/>
                        <a:t>DELETE /compute/v1/projects/{project}/global/firewalls{</a:t>
                      </a:r>
                      <a:r>
                        <a:rPr lang="en-US" sz="3200" dirty="0" err="1"/>
                        <a:t>resourceID</a:t>
                      </a:r>
                      <a:r>
                        <a:rPr lang="en-US" sz="3200" dirty="0"/>
                        <a:t>}</a:t>
                      </a:r>
                    </a:p>
                    <a:p>
                      <a:r>
                        <a:rPr lang="en-US" sz="2400" b="0" i="0" u="none" strike="noStrike" cap="none" dirty="0">
                          <a:solidFill>
                            <a:schemeClr val="tx1"/>
                          </a:solidFill>
                          <a:latin typeface="+mn-lt"/>
                          <a:ea typeface="+mn-ea"/>
                          <a:cs typeface="+mn-cs"/>
                          <a:sym typeface="Arial"/>
                        </a:rPr>
                        <a:t>Delete specified firewall.</a:t>
                      </a:r>
                    </a:p>
                  </a:txBody>
                  <a:tcPr/>
                </a:tc>
                <a:extLst>
                  <a:ext uri="{0D108BD9-81ED-4DB2-BD59-A6C34878D82A}">
                    <a16:rowId xmlns:a16="http://schemas.microsoft.com/office/drawing/2014/main" val="3682661453"/>
                  </a:ext>
                </a:extLst>
              </a:tr>
              <a:tr h="431165">
                <a:tc>
                  <a:txBody>
                    <a:bodyPr/>
                    <a:lstStyle/>
                    <a:p>
                      <a:r>
                        <a:rPr lang="en-US" sz="3200" dirty="0"/>
                        <a:t>get</a:t>
                      </a:r>
                    </a:p>
                  </a:txBody>
                  <a:tcPr/>
                </a:tc>
                <a:tc>
                  <a:txBody>
                    <a:bodyPr/>
                    <a:lstStyle/>
                    <a:p>
                      <a:r>
                        <a:rPr lang="en-US" sz="3200" dirty="0"/>
                        <a:t>GET /compute/v1/projects/{project}/global/firewalls{</a:t>
                      </a:r>
                      <a:r>
                        <a:rPr lang="en-US" sz="3200" dirty="0" err="1"/>
                        <a:t>resourceID</a:t>
                      </a:r>
                      <a:r>
                        <a:rPr lang="en-US" sz="3200" dirty="0"/>
                        <a:t>}</a:t>
                      </a:r>
                    </a:p>
                    <a:p>
                      <a:r>
                        <a:rPr lang="en-US" sz="2400" dirty="0"/>
                        <a:t>Returns the specified firewall.</a:t>
                      </a:r>
                    </a:p>
                  </a:txBody>
                  <a:tcPr/>
                </a:tc>
                <a:extLst>
                  <a:ext uri="{0D108BD9-81ED-4DB2-BD59-A6C34878D82A}">
                    <a16:rowId xmlns:a16="http://schemas.microsoft.com/office/drawing/2014/main" val="390969088"/>
                  </a:ext>
                </a:extLst>
              </a:tr>
              <a:tr h="431165">
                <a:tc>
                  <a:txBody>
                    <a:bodyPr/>
                    <a:lstStyle/>
                    <a:p>
                      <a:r>
                        <a:rPr lang="en-US" sz="3200" dirty="0"/>
                        <a:t>insert</a:t>
                      </a:r>
                    </a:p>
                  </a:txBody>
                  <a:tcPr/>
                </a:tc>
                <a:tc>
                  <a:txBody>
                    <a:bodyPr/>
                    <a:lstStyle/>
                    <a:p>
                      <a:r>
                        <a:rPr lang="en-US" sz="3200" dirty="0"/>
                        <a:t>POST /compute/v1/projects/{project}/global/firewalls</a:t>
                      </a:r>
                    </a:p>
                    <a:p>
                      <a:r>
                        <a:rPr lang="en-US" sz="2400" dirty="0"/>
                        <a:t>Creates a firewall rule in the specified project using data included in the request</a:t>
                      </a:r>
                      <a:endParaRPr lang="en-US" sz="3200" dirty="0"/>
                    </a:p>
                  </a:txBody>
                  <a:tcPr/>
                </a:tc>
                <a:extLst>
                  <a:ext uri="{0D108BD9-81ED-4DB2-BD59-A6C34878D82A}">
                    <a16:rowId xmlns:a16="http://schemas.microsoft.com/office/drawing/2014/main" val="493516388"/>
                  </a:ext>
                </a:extLst>
              </a:tr>
              <a:tr h="431165">
                <a:tc>
                  <a:txBody>
                    <a:bodyPr/>
                    <a:lstStyle/>
                    <a:p>
                      <a:r>
                        <a:rPr lang="en-US" sz="3200" dirty="0"/>
                        <a:t>list</a:t>
                      </a:r>
                    </a:p>
                  </a:txBody>
                  <a:tcPr/>
                </a:tc>
                <a:tc>
                  <a:txBody>
                    <a:bodyPr/>
                    <a:lstStyle/>
                    <a:p>
                      <a:r>
                        <a:rPr lang="en-US" sz="3200" dirty="0"/>
                        <a:t>GET /compute/v1/projects/{project}/global/firewalls</a:t>
                      </a:r>
                    </a:p>
                    <a:p>
                      <a:r>
                        <a:rPr lang="en-US" sz="2400" dirty="0"/>
                        <a:t>Retrieves the list of firewall rules available to the specified project.</a:t>
                      </a:r>
                    </a:p>
                  </a:txBody>
                  <a:tcPr/>
                </a:tc>
                <a:extLst>
                  <a:ext uri="{0D108BD9-81ED-4DB2-BD59-A6C34878D82A}">
                    <a16:rowId xmlns:a16="http://schemas.microsoft.com/office/drawing/2014/main" val="3581020385"/>
                  </a:ext>
                </a:extLst>
              </a:tr>
              <a:tr h="431165">
                <a:tc>
                  <a:txBody>
                    <a:bodyPr/>
                    <a:lstStyle/>
                    <a:p>
                      <a:r>
                        <a:rPr lang="en-US" sz="3200" dirty="0"/>
                        <a:t>patch</a:t>
                      </a:r>
                    </a:p>
                  </a:txBody>
                  <a:tcPr/>
                </a:tc>
                <a:tc>
                  <a:txBody>
                    <a:bodyPr/>
                    <a:lstStyle/>
                    <a:p>
                      <a:r>
                        <a:rPr lang="en-US" sz="3200" dirty="0"/>
                        <a:t>PATCH /compute/v1/projects/{project}/global/firewalls{</a:t>
                      </a:r>
                      <a:r>
                        <a:rPr lang="en-US" sz="3200" dirty="0" err="1"/>
                        <a:t>resourceID</a:t>
                      </a:r>
                      <a:r>
                        <a:rPr lang="en-US" sz="3200" dirty="0"/>
                        <a:t>}</a:t>
                      </a:r>
                    </a:p>
                    <a:p>
                      <a:r>
                        <a:rPr lang="en-US" sz="2400" dirty="0"/>
                        <a:t>Updates the specified firewall rule with data included in the request</a:t>
                      </a:r>
                    </a:p>
                  </a:txBody>
                  <a:tcPr/>
                </a:tc>
                <a:extLst>
                  <a:ext uri="{0D108BD9-81ED-4DB2-BD59-A6C34878D82A}">
                    <a16:rowId xmlns:a16="http://schemas.microsoft.com/office/drawing/2014/main" val="2493899427"/>
                  </a:ext>
                </a:extLst>
              </a:tr>
              <a:tr h="431165">
                <a:tc>
                  <a:txBody>
                    <a:bodyPr/>
                    <a:lstStyle/>
                    <a:p>
                      <a:r>
                        <a:rPr lang="en-US" sz="3200" dirty="0"/>
                        <a:t>update</a:t>
                      </a:r>
                    </a:p>
                  </a:txBody>
                  <a:tcPr/>
                </a:tc>
                <a:tc>
                  <a:txBody>
                    <a:bodyPr/>
                    <a:lstStyle/>
                    <a:p>
                      <a:r>
                        <a:rPr lang="en-US" sz="3200" dirty="0"/>
                        <a:t>PUT /compute/v1/projects/{project}/global/firewalls{</a:t>
                      </a:r>
                      <a:r>
                        <a:rPr lang="en-US" sz="3200" dirty="0" err="1"/>
                        <a:t>resourceID</a:t>
                      </a:r>
                      <a:r>
                        <a:rPr lang="en-US" sz="3200" dirty="0"/>
                        <a:t>}</a:t>
                      </a:r>
                    </a:p>
                    <a:p>
                      <a:r>
                        <a:rPr lang="en-US" sz="2400" dirty="0"/>
                        <a:t>Updates the specified firewall rule with data included in the request</a:t>
                      </a:r>
                    </a:p>
                  </a:txBody>
                  <a:tcPr/>
                </a:tc>
                <a:extLst>
                  <a:ext uri="{0D108BD9-81ED-4DB2-BD59-A6C34878D82A}">
                    <a16:rowId xmlns:a16="http://schemas.microsoft.com/office/drawing/2014/main" val="3474704649"/>
                  </a:ext>
                </a:extLst>
              </a:tr>
              <a:tr h="431165">
                <a:tc>
                  <a:txBody>
                    <a:bodyPr/>
                    <a:lstStyle/>
                    <a:p>
                      <a:endParaRPr lang="en-US" sz="3200"/>
                    </a:p>
                  </a:txBody>
                  <a:tcPr/>
                </a:tc>
                <a:tc>
                  <a:txBody>
                    <a:bodyPr/>
                    <a:lstStyle/>
                    <a:p>
                      <a:endParaRPr lang="en-US" sz="3200" dirty="0"/>
                    </a:p>
                  </a:txBody>
                  <a:tcPr/>
                </a:tc>
                <a:extLst>
                  <a:ext uri="{0D108BD9-81ED-4DB2-BD59-A6C34878D82A}">
                    <a16:rowId xmlns:a16="http://schemas.microsoft.com/office/drawing/2014/main" val="3279474340"/>
                  </a:ext>
                </a:extLst>
              </a:tr>
              <a:tr h="431165">
                <a:tc>
                  <a:txBody>
                    <a:bodyPr/>
                    <a:lstStyle/>
                    <a:p>
                      <a:endParaRPr lang="en-US" sz="3200" dirty="0"/>
                    </a:p>
                  </a:txBody>
                  <a:tcPr/>
                </a:tc>
                <a:tc>
                  <a:txBody>
                    <a:bodyPr/>
                    <a:lstStyle/>
                    <a:p>
                      <a:endParaRPr lang="en-US" sz="3200" dirty="0"/>
                    </a:p>
                  </a:txBody>
                  <a:tcPr/>
                </a:tc>
                <a:extLst>
                  <a:ext uri="{0D108BD9-81ED-4DB2-BD59-A6C34878D82A}">
                    <a16:rowId xmlns:a16="http://schemas.microsoft.com/office/drawing/2014/main" val="1624137760"/>
                  </a:ext>
                </a:extLst>
              </a:tr>
            </a:tbl>
          </a:graphicData>
        </a:graphic>
      </p:graphicFrame>
    </p:spTree>
    <p:extLst>
      <p:ext uri="{BB962C8B-B14F-4D97-AF65-F5344CB8AC3E}">
        <p14:creationId xmlns:p14="http://schemas.microsoft.com/office/powerpoint/2010/main" val="4181398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6. Defining Storage Characteristics</a:t>
            </a:r>
            <a:endParaRPr dirty="0"/>
          </a:p>
        </p:txBody>
      </p:sp>
      <p:sp>
        <p:nvSpPr>
          <p:cNvPr id="170" name="Google Shape;170;p32"/>
          <p:cNvSpPr txBox="1"/>
          <p:nvPr/>
        </p:nvSpPr>
        <p:spPr>
          <a:xfrm>
            <a:off x="1847500" y="2151575"/>
            <a:ext cx="15102900" cy="67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Fill in the worksheet of required storage features.</a:t>
            </a:r>
            <a:endParaRPr sz="3000">
              <a:solidFill>
                <a:srgbClr val="737373"/>
              </a:solidFill>
              <a:latin typeface="Roboto"/>
              <a:ea typeface="Roboto"/>
              <a:cs typeface="Roboto"/>
              <a:sym typeface="Roboto"/>
            </a:endParaRPr>
          </a:p>
        </p:txBody>
      </p:sp>
      <p:graphicFrame>
        <p:nvGraphicFramePr>
          <p:cNvPr id="171" name="Google Shape;171;p32"/>
          <p:cNvGraphicFramePr/>
          <p:nvPr/>
        </p:nvGraphicFramePr>
        <p:xfrm>
          <a:off x="-15735700" y="2390382"/>
          <a:ext cx="13004825" cy="6206577"/>
        </p:xfrm>
        <a:graphic>
          <a:graphicData uri="http://schemas.openxmlformats.org/drawingml/2006/table">
            <a:tbl>
              <a:tblPr>
                <a:noFill/>
                <a:tableStyleId>{8FAE55B6-3BB9-4EC6-9987-6D80EA1FD514}</a:tableStyleId>
              </a:tblPr>
              <a:tblGrid>
                <a:gridCol w="2273525">
                  <a:extLst>
                    <a:ext uri="{9D8B030D-6E8A-4147-A177-3AD203B41FA5}">
                      <a16:colId xmlns:a16="http://schemas.microsoft.com/office/drawing/2014/main" val="20000"/>
                    </a:ext>
                  </a:extLst>
                </a:gridCol>
                <a:gridCol w="2289075">
                  <a:extLst>
                    <a:ext uri="{9D8B030D-6E8A-4147-A177-3AD203B41FA5}">
                      <a16:colId xmlns:a16="http://schemas.microsoft.com/office/drawing/2014/main" val="20001"/>
                    </a:ext>
                  </a:extLst>
                </a:gridCol>
                <a:gridCol w="2447675">
                  <a:extLst>
                    <a:ext uri="{9D8B030D-6E8A-4147-A177-3AD203B41FA5}">
                      <a16:colId xmlns:a16="http://schemas.microsoft.com/office/drawing/2014/main" val="20002"/>
                    </a:ext>
                  </a:extLst>
                </a:gridCol>
                <a:gridCol w="1998200">
                  <a:extLst>
                    <a:ext uri="{9D8B030D-6E8A-4147-A177-3AD203B41FA5}">
                      <a16:colId xmlns:a16="http://schemas.microsoft.com/office/drawing/2014/main" val="20003"/>
                    </a:ext>
                  </a:extLst>
                </a:gridCol>
                <a:gridCol w="2173750">
                  <a:extLst>
                    <a:ext uri="{9D8B030D-6E8A-4147-A177-3AD203B41FA5}">
                      <a16:colId xmlns:a16="http://schemas.microsoft.com/office/drawing/2014/main" val="20004"/>
                    </a:ext>
                  </a:extLst>
                </a:gridCol>
                <a:gridCol w="1822600">
                  <a:extLst>
                    <a:ext uri="{9D8B030D-6E8A-4147-A177-3AD203B41FA5}">
                      <a16:colId xmlns:a16="http://schemas.microsoft.com/office/drawing/2014/main" val="20005"/>
                    </a:ext>
                  </a:extLst>
                </a:gridCol>
              </a:tblGrid>
              <a:tr h="1047750">
                <a:tc>
                  <a:txBody>
                    <a:bodyPr/>
                    <a:lstStyle/>
                    <a:p>
                      <a:pPr marL="0" lvl="0" indent="0" algn="ctr" rtl="0">
                        <a:spcBef>
                          <a:spcPts val="0"/>
                        </a:spcBef>
                        <a:spcAft>
                          <a:spcPts val="0"/>
                        </a:spcAft>
                        <a:buNone/>
                      </a:pPr>
                      <a:r>
                        <a:rPr lang="en" sz="3000" b="1">
                          <a:latin typeface="Roboto"/>
                          <a:ea typeface="Roboto"/>
                          <a:cs typeface="Roboto"/>
                          <a:sym typeface="Roboto"/>
                        </a:rPr>
                        <a:t>Service</a:t>
                      </a:r>
                      <a:endParaRPr sz="3000" b="1">
                        <a:latin typeface="Roboto"/>
                        <a:ea typeface="Roboto"/>
                        <a:cs typeface="Roboto"/>
                        <a:sym typeface="Roboto"/>
                      </a:endParaRPr>
                    </a:p>
                  </a:txBody>
                  <a:tcPr marL="91425" marR="91425" marT="91425" marB="91425">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Clr>
                          <a:srgbClr val="4285F4"/>
                        </a:buClr>
                        <a:buSzPts val="1100"/>
                        <a:buFont typeface="Arial"/>
                        <a:buNone/>
                      </a:pPr>
                      <a:r>
                        <a:rPr lang="en" sz="3000" b="1">
                          <a:latin typeface="Roboto"/>
                          <a:ea typeface="Roboto"/>
                          <a:cs typeface="Roboto"/>
                          <a:sym typeface="Roboto"/>
                        </a:rPr>
                        <a:t>Structured or Unstructured</a:t>
                      </a:r>
                      <a:endParaRPr sz="3000" b="1"/>
                    </a:p>
                  </a:txBody>
                  <a:tcPr marL="91425" marR="91425" marT="91425" marB="91425">
                    <a:lnR w="9525" cap="flat" cmpd="sng">
                      <a:solidFill>
                        <a:srgbClr val="9E9E9E"/>
                      </a:solidFill>
                      <a:prstDash val="solid"/>
                      <a:round/>
                      <a:headEnd type="none" w="sm" len="sm"/>
                      <a:tailEnd type="none" w="sm" len="sm"/>
                    </a:lnR>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SQL or NoSQL</a:t>
                      </a:r>
                      <a:endParaRPr sz="30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Strong or Eventual Consistency</a:t>
                      </a:r>
                      <a:endParaRPr sz="30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Amount of Data (MB, GB, TB, PB, ExB)</a:t>
                      </a:r>
                      <a:endParaRPr sz="30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Read only or Read/Write</a:t>
                      </a:r>
                      <a:endParaRPr sz="3000" b="1">
                        <a:latin typeface="Roboto"/>
                        <a:ea typeface="Roboto"/>
                        <a:cs typeface="Roboto"/>
                        <a:sym typeface="Roboto"/>
                      </a:endParaRPr>
                    </a:p>
                  </a:txBody>
                  <a:tcPr marL="91425" marR="91425" marT="91425" marB="91425">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969800">
                <a:tc>
                  <a:txBody>
                    <a:bodyPr/>
                    <a:lstStyle/>
                    <a:p>
                      <a:pPr marL="0" lvl="0" indent="0" algn="l" rtl="0">
                        <a:lnSpc>
                          <a:spcPct val="115000"/>
                        </a:lnSpc>
                        <a:spcBef>
                          <a:spcPts val="0"/>
                        </a:spcBef>
                        <a:spcAft>
                          <a:spcPts val="1600"/>
                        </a:spcAft>
                        <a:buNone/>
                      </a:pPr>
                      <a:r>
                        <a:rPr lang="en" sz="3000" i="1">
                          <a:latin typeface="Open Sans"/>
                          <a:ea typeface="Open Sans"/>
                          <a:cs typeface="Open Sans"/>
                          <a:sym typeface="Open Sans"/>
                        </a:rPr>
                        <a:t>Account Service</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None/>
                      </a:pPr>
                      <a:r>
                        <a:rPr lang="en" sz="3000" i="1">
                          <a:latin typeface="Open Sans"/>
                          <a:ea typeface="Open Sans"/>
                          <a:cs typeface="Open Sans"/>
                          <a:sym typeface="Open Sans"/>
                        </a:rPr>
                        <a:t>Structured</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Clr>
                          <a:srgbClr val="4285F4"/>
                        </a:buClr>
                        <a:buSzPts val="1100"/>
                        <a:buFont typeface="Arial"/>
                        <a:buNone/>
                      </a:pPr>
                      <a:r>
                        <a:rPr lang="en" sz="3000" i="1">
                          <a:latin typeface="Open Sans"/>
                          <a:ea typeface="Open Sans"/>
                          <a:cs typeface="Open Sans"/>
                          <a:sym typeface="Open Sans"/>
                        </a:rPr>
                        <a:t>SQL</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Clr>
                          <a:srgbClr val="4285F4"/>
                        </a:buClr>
                        <a:buSzPts val="1100"/>
                        <a:buFont typeface="Arial"/>
                        <a:buNone/>
                      </a:pPr>
                      <a:r>
                        <a:rPr lang="en" sz="3000" i="1">
                          <a:latin typeface="Open Sans"/>
                          <a:ea typeface="Open Sans"/>
                          <a:cs typeface="Open Sans"/>
                          <a:sym typeface="Open Sans"/>
                        </a:rPr>
                        <a:t>Strong</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Clr>
                          <a:srgbClr val="4285F4"/>
                        </a:buClr>
                        <a:buSzPts val="1100"/>
                        <a:buFont typeface="Arial"/>
                        <a:buNone/>
                      </a:pPr>
                      <a:r>
                        <a:rPr lang="en" sz="3000" i="1">
                          <a:latin typeface="Open Sans"/>
                          <a:ea typeface="Open Sans"/>
                          <a:cs typeface="Open Sans"/>
                          <a:sym typeface="Open Sans"/>
                        </a:rPr>
                        <a:t>GB</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None/>
                      </a:pPr>
                      <a:r>
                        <a:rPr lang="en" sz="3000" i="1">
                          <a:latin typeface="Open Sans"/>
                          <a:ea typeface="Open Sans"/>
                          <a:cs typeface="Open Sans"/>
                          <a:sym typeface="Open Sans"/>
                        </a:rPr>
                        <a:t>Read/Write</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48400">
                <a:tc>
                  <a:txBody>
                    <a:bodyPr/>
                    <a:lstStyle/>
                    <a:p>
                      <a:pPr marL="0" lvl="0" indent="0" algn="l" rtl="0">
                        <a:spcBef>
                          <a:spcPts val="0"/>
                        </a:spcBef>
                        <a:spcAft>
                          <a:spcPts val="0"/>
                        </a:spcAft>
                        <a:buNone/>
                      </a:pPr>
                      <a:endParaRPr sz="3000"/>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3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7484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7484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7484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graphicFrame>
        <p:nvGraphicFramePr>
          <p:cNvPr id="172" name="Google Shape;172;p32"/>
          <p:cNvGraphicFramePr/>
          <p:nvPr/>
        </p:nvGraphicFramePr>
        <p:xfrm>
          <a:off x="952500" y="3139530"/>
          <a:ext cx="16383000" cy="4937580"/>
        </p:xfrm>
        <a:graphic>
          <a:graphicData uri="http://schemas.openxmlformats.org/drawingml/2006/table">
            <a:tbl>
              <a:tblPr>
                <a:noFill/>
                <a:tableStyleId>{8FAE55B6-3BB9-4EC6-9987-6D80EA1FD514}</a:tableStyleId>
              </a:tblPr>
              <a:tblGrid>
                <a:gridCol w="2730500">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2730500">
                  <a:extLst>
                    <a:ext uri="{9D8B030D-6E8A-4147-A177-3AD203B41FA5}">
                      <a16:colId xmlns:a16="http://schemas.microsoft.com/office/drawing/2014/main" val="20002"/>
                    </a:ext>
                  </a:extLst>
                </a:gridCol>
                <a:gridCol w="2730500">
                  <a:extLst>
                    <a:ext uri="{9D8B030D-6E8A-4147-A177-3AD203B41FA5}">
                      <a16:colId xmlns:a16="http://schemas.microsoft.com/office/drawing/2014/main" val="20003"/>
                    </a:ext>
                  </a:extLst>
                </a:gridCol>
                <a:gridCol w="2730500">
                  <a:extLst>
                    <a:ext uri="{9D8B030D-6E8A-4147-A177-3AD203B41FA5}">
                      <a16:colId xmlns:a16="http://schemas.microsoft.com/office/drawing/2014/main" val="20004"/>
                    </a:ext>
                  </a:extLst>
                </a:gridCol>
                <a:gridCol w="2730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Structured or Unstructured</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SQL or NoSQL</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Strong or Eventual Consistency</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Amount of Data (MB, GB, TB, PB, ExB)</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Read only or Read/Write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800" i="1" dirty="0">
                          <a:latin typeface="Google Sans"/>
                          <a:ea typeface="Google Sans"/>
                          <a:cs typeface="Google Sans"/>
                          <a:sym typeface="Google Sans"/>
                        </a:rPr>
                        <a:t>Account Service</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dirty="0">
                          <a:latin typeface="Google Sans"/>
                          <a:ea typeface="Google Sans"/>
                          <a:cs typeface="Google Sans"/>
                          <a:sym typeface="Google Sans"/>
                        </a:rPr>
                        <a:t>Structured</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dirty="0">
                          <a:latin typeface="Google Sans"/>
                          <a:ea typeface="Google Sans"/>
                          <a:cs typeface="Google Sans"/>
                          <a:sym typeface="Google Sans"/>
                        </a:rPr>
                        <a:t>SQL</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dirty="0">
                          <a:latin typeface="Google Sans"/>
                          <a:ea typeface="Google Sans"/>
                          <a:cs typeface="Google Sans"/>
                          <a:sym typeface="Google Sans"/>
                        </a:rPr>
                        <a:t>Strong</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dirty="0">
                          <a:latin typeface="Google Sans"/>
                          <a:ea typeface="Google Sans"/>
                          <a:cs typeface="Google Sans"/>
                          <a:sym typeface="Google Sans"/>
                        </a:rPr>
                        <a:t>GB</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dirty="0">
                          <a:latin typeface="Google Sans"/>
                          <a:ea typeface="Google Sans"/>
                          <a:cs typeface="Google Sans"/>
                          <a:sym typeface="Google Sans"/>
                        </a:rPr>
                        <a:t>Read/Write</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952500" y="1075775"/>
            <a:ext cx="16383000" cy="923299"/>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6. Defining Storage Characteristics – Sample solutions</a:t>
            </a:r>
            <a:endParaRPr dirty="0">
              <a:solidFill>
                <a:schemeClr val="accent1"/>
              </a:solidFill>
              <a:latin typeface="Impact" panose="020B0806030902050204" pitchFamily="34" charset="0"/>
              <a:cs typeface="Arial"/>
            </a:endParaRPr>
          </a:p>
        </p:txBody>
      </p:sp>
      <p:graphicFrame>
        <p:nvGraphicFramePr>
          <p:cNvPr id="171" name="Google Shape;171;p32"/>
          <p:cNvGraphicFramePr/>
          <p:nvPr/>
        </p:nvGraphicFramePr>
        <p:xfrm>
          <a:off x="-15735700" y="2390382"/>
          <a:ext cx="13004825" cy="6206577"/>
        </p:xfrm>
        <a:graphic>
          <a:graphicData uri="http://schemas.openxmlformats.org/drawingml/2006/table">
            <a:tbl>
              <a:tblPr>
                <a:noFill/>
                <a:tableStyleId>{8FAE55B6-3BB9-4EC6-9987-6D80EA1FD514}</a:tableStyleId>
              </a:tblPr>
              <a:tblGrid>
                <a:gridCol w="2273525">
                  <a:extLst>
                    <a:ext uri="{9D8B030D-6E8A-4147-A177-3AD203B41FA5}">
                      <a16:colId xmlns:a16="http://schemas.microsoft.com/office/drawing/2014/main" val="20000"/>
                    </a:ext>
                  </a:extLst>
                </a:gridCol>
                <a:gridCol w="2289075">
                  <a:extLst>
                    <a:ext uri="{9D8B030D-6E8A-4147-A177-3AD203B41FA5}">
                      <a16:colId xmlns:a16="http://schemas.microsoft.com/office/drawing/2014/main" val="20001"/>
                    </a:ext>
                  </a:extLst>
                </a:gridCol>
                <a:gridCol w="2447675">
                  <a:extLst>
                    <a:ext uri="{9D8B030D-6E8A-4147-A177-3AD203B41FA5}">
                      <a16:colId xmlns:a16="http://schemas.microsoft.com/office/drawing/2014/main" val="20002"/>
                    </a:ext>
                  </a:extLst>
                </a:gridCol>
                <a:gridCol w="1998200">
                  <a:extLst>
                    <a:ext uri="{9D8B030D-6E8A-4147-A177-3AD203B41FA5}">
                      <a16:colId xmlns:a16="http://schemas.microsoft.com/office/drawing/2014/main" val="20003"/>
                    </a:ext>
                  </a:extLst>
                </a:gridCol>
                <a:gridCol w="2173750">
                  <a:extLst>
                    <a:ext uri="{9D8B030D-6E8A-4147-A177-3AD203B41FA5}">
                      <a16:colId xmlns:a16="http://schemas.microsoft.com/office/drawing/2014/main" val="20004"/>
                    </a:ext>
                  </a:extLst>
                </a:gridCol>
                <a:gridCol w="1822600">
                  <a:extLst>
                    <a:ext uri="{9D8B030D-6E8A-4147-A177-3AD203B41FA5}">
                      <a16:colId xmlns:a16="http://schemas.microsoft.com/office/drawing/2014/main" val="20005"/>
                    </a:ext>
                  </a:extLst>
                </a:gridCol>
              </a:tblGrid>
              <a:tr h="1047750">
                <a:tc>
                  <a:txBody>
                    <a:bodyPr/>
                    <a:lstStyle/>
                    <a:p>
                      <a:pPr marL="0" lvl="0" indent="0" algn="ctr" rtl="0">
                        <a:spcBef>
                          <a:spcPts val="0"/>
                        </a:spcBef>
                        <a:spcAft>
                          <a:spcPts val="0"/>
                        </a:spcAft>
                        <a:buNone/>
                      </a:pPr>
                      <a:r>
                        <a:rPr lang="en" sz="3000" b="1">
                          <a:latin typeface="Roboto"/>
                          <a:ea typeface="Roboto"/>
                          <a:cs typeface="Roboto"/>
                          <a:sym typeface="Roboto"/>
                        </a:rPr>
                        <a:t>Service</a:t>
                      </a:r>
                      <a:endParaRPr sz="3000" b="1">
                        <a:latin typeface="Roboto"/>
                        <a:ea typeface="Roboto"/>
                        <a:cs typeface="Roboto"/>
                        <a:sym typeface="Roboto"/>
                      </a:endParaRPr>
                    </a:p>
                  </a:txBody>
                  <a:tcPr marL="91425" marR="91425" marT="91425" marB="91425">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Clr>
                          <a:srgbClr val="4285F4"/>
                        </a:buClr>
                        <a:buSzPts val="1100"/>
                        <a:buFont typeface="Arial"/>
                        <a:buNone/>
                      </a:pPr>
                      <a:r>
                        <a:rPr lang="en" sz="3000" b="1">
                          <a:latin typeface="Roboto"/>
                          <a:ea typeface="Roboto"/>
                          <a:cs typeface="Roboto"/>
                          <a:sym typeface="Roboto"/>
                        </a:rPr>
                        <a:t>Structured or Unstructured</a:t>
                      </a:r>
                      <a:endParaRPr sz="3000" b="1"/>
                    </a:p>
                  </a:txBody>
                  <a:tcPr marL="91425" marR="91425" marT="91425" marB="91425">
                    <a:lnR w="9525" cap="flat" cmpd="sng">
                      <a:solidFill>
                        <a:srgbClr val="9E9E9E"/>
                      </a:solidFill>
                      <a:prstDash val="solid"/>
                      <a:round/>
                      <a:headEnd type="none" w="sm" len="sm"/>
                      <a:tailEnd type="none" w="sm" len="sm"/>
                    </a:lnR>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SQL or NoSQL</a:t>
                      </a:r>
                      <a:endParaRPr sz="30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Strong or Eventual Consistency</a:t>
                      </a:r>
                      <a:endParaRPr sz="30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Amount of Data (MB, GB, TB, PB, ExB)</a:t>
                      </a:r>
                      <a:endParaRPr sz="30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 sz="3000" b="1">
                          <a:latin typeface="Roboto"/>
                          <a:ea typeface="Roboto"/>
                          <a:cs typeface="Roboto"/>
                          <a:sym typeface="Roboto"/>
                        </a:rPr>
                        <a:t>Read only or Read/Write</a:t>
                      </a:r>
                      <a:endParaRPr sz="3000" b="1">
                        <a:latin typeface="Roboto"/>
                        <a:ea typeface="Roboto"/>
                        <a:cs typeface="Roboto"/>
                        <a:sym typeface="Roboto"/>
                      </a:endParaRPr>
                    </a:p>
                  </a:txBody>
                  <a:tcPr marL="91425" marR="91425" marT="91425" marB="91425">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969800">
                <a:tc>
                  <a:txBody>
                    <a:bodyPr/>
                    <a:lstStyle/>
                    <a:p>
                      <a:pPr marL="0" lvl="0" indent="0" algn="l" rtl="0">
                        <a:lnSpc>
                          <a:spcPct val="115000"/>
                        </a:lnSpc>
                        <a:spcBef>
                          <a:spcPts val="0"/>
                        </a:spcBef>
                        <a:spcAft>
                          <a:spcPts val="1600"/>
                        </a:spcAft>
                        <a:buNone/>
                      </a:pPr>
                      <a:r>
                        <a:rPr lang="en" sz="3000" i="1">
                          <a:latin typeface="Open Sans"/>
                          <a:ea typeface="Open Sans"/>
                          <a:cs typeface="Open Sans"/>
                          <a:sym typeface="Open Sans"/>
                        </a:rPr>
                        <a:t>Account Service</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None/>
                      </a:pPr>
                      <a:r>
                        <a:rPr lang="en" sz="3000" i="1">
                          <a:latin typeface="Open Sans"/>
                          <a:ea typeface="Open Sans"/>
                          <a:cs typeface="Open Sans"/>
                          <a:sym typeface="Open Sans"/>
                        </a:rPr>
                        <a:t>Structured</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Clr>
                          <a:srgbClr val="4285F4"/>
                        </a:buClr>
                        <a:buSzPts val="1100"/>
                        <a:buFont typeface="Arial"/>
                        <a:buNone/>
                      </a:pPr>
                      <a:r>
                        <a:rPr lang="en" sz="3000" i="1">
                          <a:latin typeface="Open Sans"/>
                          <a:ea typeface="Open Sans"/>
                          <a:cs typeface="Open Sans"/>
                          <a:sym typeface="Open Sans"/>
                        </a:rPr>
                        <a:t>SQL</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Clr>
                          <a:srgbClr val="4285F4"/>
                        </a:buClr>
                        <a:buSzPts val="1100"/>
                        <a:buFont typeface="Arial"/>
                        <a:buNone/>
                      </a:pPr>
                      <a:r>
                        <a:rPr lang="en" sz="3000" i="1">
                          <a:latin typeface="Open Sans"/>
                          <a:ea typeface="Open Sans"/>
                          <a:cs typeface="Open Sans"/>
                          <a:sym typeface="Open Sans"/>
                        </a:rPr>
                        <a:t>Strong</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Clr>
                          <a:srgbClr val="4285F4"/>
                        </a:buClr>
                        <a:buSzPts val="1100"/>
                        <a:buFont typeface="Arial"/>
                        <a:buNone/>
                      </a:pPr>
                      <a:r>
                        <a:rPr lang="en" sz="3000" i="1">
                          <a:latin typeface="Open Sans"/>
                          <a:ea typeface="Open Sans"/>
                          <a:cs typeface="Open Sans"/>
                          <a:sym typeface="Open Sans"/>
                        </a:rPr>
                        <a:t>GB</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1600"/>
                        </a:spcAft>
                        <a:buNone/>
                      </a:pPr>
                      <a:r>
                        <a:rPr lang="en" sz="3000" i="1">
                          <a:latin typeface="Open Sans"/>
                          <a:ea typeface="Open Sans"/>
                          <a:cs typeface="Open Sans"/>
                          <a:sym typeface="Open Sans"/>
                        </a:rPr>
                        <a:t>Read/Write</a:t>
                      </a:r>
                      <a:endParaRPr sz="3000" i="1">
                        <a:latin typeface="Open Sans"/>
                        <a:ea typeface="Open Sans"/>
                        <a:cs typeface="Open Sans"/>
                        <a:sym typeface="Open Sans"/>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48400">
                <a:tc>
                  <a:txBody>
                    <a:bodyPr/>
                    <a:lstStyle/>
                    <a:p>
                      <a:pPr marL="0" lvl="0" indent="0" algn="l" rtl="0">
                        <a:spcBef>
                          <a:spcPts val="0"/>
                        </a:spcBef>
                        <a:spcAft>
                          <a:spcPts val="0"/>
                        </a:spcAft>
                        <a:buNone/>
                      </a:pPr>
                      <a:endParaRPr sz="3000"/>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T w="9525" cap="flat" cmpd="sng">
                      <a:solidFill>
                        <a:srgbClr val="000000"/>
                      </a:solidFill>
                      <a:prstDash val="solid"/>
                      <a:round/>
                      <a:headEnd type="none" w="sm" len="sm"/>
                      <a:tailEnd type="none" w="sm" len="sm"/>
                    </a:lnT>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endParaRPr sz="3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T w="952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7484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7484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748400">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graphicFrame>
        <p:nvGraphicFramePr>
          <p:cNvPr id="172" name="Google Shape;172;p32"/>
          <p:cNvGraphicFramePr/>
          <p:nvPr>
            <p:extLst>
              <p:ext uri="{D42A27DB-BD31-4B8C-83A1-F6EECF244321}">
                <p14:modId xmlns:p14="http://schemas.microsoft.com/office/powerpoint/2010/main" val="2513208218"/>
              </p:ext>
            </p:extLst>
          </p:nvPr>
        </p:nvGraphicFramePr>
        <p:xfrm>
          <a:off x="952500" y="3139530"/>
          <a:ext cx="16383000" cy="4937580"/>
        </p:xfrm>
        <a:graphic>
          <a:graphicData uri="http://schemas.openxmlformats.org/drawingml/2006/table">
            <a:tbl>
              <a:tblPr>
                <a:noFill/>
                <a:tableStyleId>{8FAE55B6-3BB9-4EC6-9987-6D80EA1FD514}</a:tableStyleId>
              </a:tblPr>
              <a:tblGrid>
                <a:gridCol w="2730500">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2730500">
                  <a:extLst>
                    <a:ext uri="{9D8B030D-6E8A-4147-A177-3AD203B41FA5}">
                      <a16:colId xmlns:a16="http://schemas.microsoft.com/office/drawing/2014/main" val="20002"/>
                    </a:ext>
                  </a:extLst>
                </a:gridCol>
                <a:gridCol w="2730500">
                  <a:extLst>
                    <a:ext uri="{9D8B030D-6E8A-4147-A177-3AD203B41FA5}">
                      <a16:colId xmlns:a16="http://schemas.microsoft.com/office/drawing/2014/main" val="20003"/>
                    </a:ext>
                  </a:extLst>
                </a:gridCol>
                <a:gridCol w="2730500">
                  <a:extLst>
                    <a:ext uri="{9D8B030D-6E8A-4147-A177-3AD203B41FA5}">
                      <a16:colId xmlns:a16="http://schemas.microsoft.com/office/drawing/2014/main" val="20004"/>
                    </a:ext>
                  </a:extLst>
                </a:gridCol>
                <a:gridCol w="2730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Structured or Unstructured</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SQL or NoSQL</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Strong or Eventual Consistency</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Amount of Data (MB, GB, TB, PB, ExB)</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Read only or Read/Write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800" b="0" i="1" dirty="0">
                          <a:latin typeface="Google Sans"/>
                          <a:ea typeface="Google Sans"/>
                          <a:cs typeface="Google Sans"/>
                          <a:sym typeface="Google Sans"/>
                        </a:rPr>
                        <a:t>Inventory</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b="0" i="1" dirty="0">
                          <a:latin typeface="Google Sans"/>
                          <a:ea typeface="Google Sans"/>
                          <a:cs typeface="Google Sans"/>
                          <a:sym typeface="Google Sans"/>
                        </a:rPr>
                        <a:t>Structured</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b="0" i="1" dirty="0">
                          <a:latin typeface="Google Sans"/>
                          <a:ea typeface="Google Sans"/>
                          <a:cs typeface="Google Sans"/>
                          <a:sym typeface="Google Sans"/>
                        </a:rPr>
                        <a:t>NoSQL</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b="0" i="1" dirty="0">
                          <a:latin typeface="Google Sans"/>
                          <a:ea typeface="Google Sans"/>
                          <a:cs typeface="Google Sans"/>
                          <a:sym typeface="Google Sans"/>
                        </a:rPr>
                        <a:t>Strong</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b="0" i="1" dirty="0">
                          <a:latin typeface="Google Sans"/>
                          <a:ea typeface="Google Sans"/>
                          <a:cs typeface="Google Sans"/>
                          <a:sym typeface="Google Sans"/>
                        </a:rPr>
                        <a:t>GB</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b="0" i="1" dirty="0">
                          <a:latin typeface="Google Sans"/>
                          <a:ea typeface="Google Sans"/>
                          <a:cs typeface="Google Sans"/>
                          <a:sym typeface="Google Sans"/>
                        </a:rPr>
                        <a:t>Read/Write</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Inventory Update</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Unstructured</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N/A</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N/A</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GB</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Read Only</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Orders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Structured</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SQL</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Strong</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TB</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Read/Write</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Analytics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Structured</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SQL</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Eventual</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TB</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Read Only</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2800" b="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b="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b="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b="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b="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97177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1847500" y="1075775"/>
            <a:ext cx="15537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7. Choosing Google Cloud Storage and Data Services</a:t>
            </a:r>
            <a:endParaRPr/>
          </a:p>
        </p:txBody>
      </p:sp>
      <p:sp>
        <p:nvSpPr>
          <p:cNvPr id="178" name="Google Shape;178;p33"/>
          <p:cNvSpPr txBox="1"/>
          <p:nvPr/>
        </p:nvSpPr>
        <p:spPr>
          <a:xfrm>
            <a:off x="1847500" y="2151575"/>
            <a:ext cx="14274300" cy="84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Choose the Google Cloud storage products for each service.</a:t>
            </a:r>
            <a:endParaRPr sz="3000">
              <a:solidFill>
                <a:srgbClr val="737373"/>
              </a:solidFill>
              <a:latin typeface="Roboto"/>
              <a:ea typeface="Roboto"/>
              <a:cs typeface="Roboto"/>
              <a:sym typeface="Roboto"/>
            </a:endParaRPr>
          </a:p>
        </p:txBody>
      </p:sp>
      <p:graphicFrame>
        <p:nvGraphicFramePr>
          <p:cNvPr id="179" name="Google Shape;179;p33"/>
          <p:cNvGraphicFramePr/>
          <p:nvPr/>
        </p:nvGraphicFramePr>
        <p:xfrm>
          <a:off x="19508988" y="2921182"/>
          <a:ext cx="15155675" cy="6131025"/>
        </p:xfrm>
        <a:graphic>
          <a:graphicData uri="http://schemas.openxmlformats.org/drawingml/2006/table">
            <a:tbl>
              <a:tblPr>
                <a:noFill/>
                <a:tableStyleId>{8FAE55B6-3BB9-4EC6-9987-6D80EA1FD514}</a:tableStyleId>
              </a:tblPr>
              <a:tblGrid>
                <a:gridCol w="2694550">
                  <a:extLst>
                    <a:ext uri="{9D8B030D-6E8A-4147-A177-3AD203B41FA5}">
                      <a16:colId xmlns:a16="http://schemas.microsoft.com/office/drawing/2014/main" val="20000"/>
                    </a:ext>
                  </a:extLst>
                </a:gridCol>
                <a:gridCol w="1786475">
                  <a:extLst>
                    <a:ext uri="{9D8B030D-6E8A-4147-A177-3AD203B41FA5}">
                      <a16:colId xmlns:a16="http://schemas.microsoft.com/office/drawing/2014/main" val="20001"/>
                    </a:ext>
                  </a:extLst>
                </a:gridCol>
                <a:gridCol w="1786475">
                  <a:extLst>
                    <a:ext uri="{9D8B030D-6E8A-4147-A177-3AD203B41FA5}">
                      <a16:colId xmlns:a16="http://schemas.microsoft.com/office/drawing/2014/main" val="20002"/>
                    </a:ext>
                  </a:extLst>
                </a:gridCol>
                <a:gridCol w="1786475">
                  <a:extLst>
                    <a:ext uri="{9D8B030D-6E8A-4147-A177-3AD203B41FA5}">
                      <a16:colId xmlns:a16="http://schemas.microsoft.com/office/drawing/2014/main" val="20003"/>
                    </a:ext>
                  </a:extLst>
                </a:gridCol>
                <a:gridCol w="1786475">
                  <a:extLst>
                    <a:ext uri="{9D8B030D-6E8A-4147-A177-3AD203B41FA5}">
                      <a16:colId xmlns:a16="http://schemas.microsoft.com/office/drawing/2014/main" val="20004"/>
                    </a:ext>
                  </a:extLst>
                </a:gridCol>
                <a:gridCol w="1830625">
                  <a:extLst>
                    <a:ext uri="{9D8B030D-6E8A-4147-A177-3AD203B41FA5}">
                      <a16:colId xmlns:a16="http://schemas.microsoft.com/office/drawing/2014/main" val="20005"/>
                    </a:ext>
                  </a:extLst>
                </a:gridCol>
                <a:gridCol w="1742300">
                  <a:extLst>
                    <a:ext uri="{9D8B030D-6E8A-4147-A177-3AD203B41FA5}">
                      <a16:colId xmlns:a16="http://schemas.microsoft.com/office/drawing/2014/main" val="20006"/>
                    </a:ext>
                  </a:extLst>
                </a:gridCol>
                <a:gridCol w="1742300">
                  <a:extLst>
                    <a:ext uri="{9D8B030D-6E8A-4147-A177-3AD203B41FA5}">
                      <a16:colId xmlns:a16="http://schemas.microsoft.com/office/drawing/2014/main" val="20007"/>
                    </a:ext>
                  </a:extLst>
                </a:gridCol>
              </a:tblGrid>
              <a:tr h="2275275">
                <a:tc>
                  <a:txBody>
                    <a:bodyPr/>
                    <a:lstStyle/>
                    <a:p>
                      <a:pPr marL="0" lvl="0" indent="0" algn="l" rtl="0">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3000" i="1">
                          <a:latin typeface="Open Sans"/>
                          <a:ea typeface="Open Sans"/>
                          <a:cs typeface="Open Sans"/>
                          <a:sym typeface="Open Sans"/>
                        </a:rPr>
                        <a:t>Account Service</a:t>
                      </a:r>
                      <a:endParaRPr sz="3000" i="1">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3000" i="1">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3000" i="1">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3000" i="1">
                          <a:latin typeface="Open Sans"/>
                          <a:ea typeface="Open Sans"/>
                          <a:cs typeface="Open Sans"/>
                          <a:sym typeface="Open Sans"/>
                        </a:rPr>
                        <a:t>X</a:t>
                      </a:r>
                      <a:endParaRPr sz="3000" i="1">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pic>
        <p:nvPicPr>
          <p:cNvPr id="180" name="Google Shape;180;p33" descr="Persistent-Disk.png"/>
          <p:cNvPicPr preferRelativeResize="0"/>
          <p:nvPr/>
        </p:nvPicPr>
        <p:blipFill rotWithShape="1">
          <a:blip r:embed="rId3">
            <a:alphaModFix/>
          </a:blip>
          <a:srcRect t="5092" b="5092"/>
          <a:stretch/>
        </p:blipFill>
        <p:spPr>
          <a:xfrm>
            <a:off x="22524470" y="3144609"/>
            <a:ext cx="1358100" cy="1219800"/>
          </a:xfrm>
          <a:prstGeom prst="rect">
            <a:avLst/>
          </a:prstGeom>
          <a:noFill/>
          <a:ln>
            <a:noFill/>
          </a:ln>
        </p:spPr>
      </p:pic>
      <p:pic>
        <p:nvPicPr>
          <p:cNvPr id="181" name="Google Shape;181;p33" descr="Cloud-Storage.png"/>
          <p:cNvPicPr preferRelativeResize="0"/>
          <p:nvPr/>
        </p:nvPicPr>
        <p:blipFill rotWithShape="1">
          <a:blip r:embed="rId4">
            <a:alphaModFix/>
          </a:blip>
          <a:srcRect t="5092" b="5092"/>
          <a:stretch/>
        </p:blipFill>
        <p:spPr>
          <a:xfrm>
            <a:off x="24243504" y="3144584"/>
            <a:ext cx="1358100" cy="1219800"/>
          </a:xfrm>
          <a:prstGeom prst="rect">
            <a:avLst/>
          </a:prstGeom>
          <a:noFill/>
          <a:ln>
            <a:noFill/>
          </a:ln>
        </p:spPr>
      </p:pic>
      <p:pic>
        <p:nvPicPr>
          <p:cNvPr id="182" name="Google Shape;182;p33" descr="Cloud-SQL.png"/>
          <p:cNvPicPr preferRelativeResize="0"/>
          <p:nvPr/>
        </p:nvPicPr>
        <p:blipFill rotWithShape="1">
          <a:blip r:embed="rId5">
            <a:alphaModFix/>
          </a:blip>
          <a:srcRect t="5092" b="5092"/>
          <a:stretch/>
        </p:blipFill>
        <p:spPr>
          <a:xfrm>
            <a:off x="26025979" y="3144610"/>
            <a:ext cx="1358100" cy="1219800"/>
          </a:xfrm>
          <a:prstGeom prst="rect">
            <a:avLst/>
          </a:prstGeom>
          <a:noFill/>
          <a:ln>
            <a:noFill/>
          </a:ln>
        </p:spPr>
      </p:pic>
      <p:pic>
        <p:nvPicPr>
          <p:cNvPr id="183" name="Google Shape;183;p33" descr="Cloud-Datastore.png"/>
          <p:cNvPicPr preferRelativeResize="0"/>
          <p:nvPr/>
        </p:nvPicPr>
        <p:blipFill rotWithShape="1">
          <a:blip r:embed="rId6">
            <a:alphaModFix/>
          </a:blip>
          <a:srcRect t="5092" b="5092"/>
          <a:stretch/>
        </p:blipFill>
        <p:spPr>
          <a:xfrm>
            <a:off x="27732296" y="3122707"/>
            <a:ext cx="1407000" cy="1263600"/>
          </a:xfrm>
          <a:prstGeom prst="rect">
            <a:avLst/>
          </a:prstGeom>
          <a:noFill/>
          <a:ln>
            <a:noFill/>
          </a:ln>
        </p:spPr>
      </p:pic>
      <p:pic>
        <p:nvPicPr>
          <p:cNvPr id="184" name="Google Shape;184;p33" descr="Cloud-Bigtable.png"/>
          <p:cNvPicPr preferRelativeResize="0"/>
          <p:nvPr/>
        </p:nvPicPr>
        <p:blipFill rotWithShape="1">
          <a:blip r:embed="rId7">
            <a:alphaModFix/>
          </a:blip>
          <a:srcRect t="5092" b="5092"/>
          <a:stretch/>
        </p:blipFill>
        <p:spPr>
          <a:xfrm>
            <a:off x="29603721" y="3144610"/>
            <a:ext cx="1358100" cy="1219800"/>
          </a:xfrm>
          <a:prstGeom prst="rect">
            <a:avLst/>
          </a:prstGeom>
          <a:noFill/>
          <a:ln>
            <a:noFill/>
          </a:ln>
        </p:spPr>
      </p:pic>
      <p:pic>
        <p:nvPicPr>
          <p:cNvPr id="185" name="Google Shape;185;p33" descr="Cloud-Spanner.png"/>
          <p:cNvPicPr preferRelativeResize="0"/>
          <p:nvPr/>
        </p:nvPicPr>
        <p:blipFill rotWithShape="1">
          <a:blip r:embed="rId8">
            <a:alphaModFix/>
          </a:blip>
          <a:srcRect t="5092" b="5092"/>
          <a:stretch/>
        </p:blipFill>
        <p:spPr>
          <a:xfrm>
            <a:off x="31426238" y="3144563"/>
            <a:ext cx="1358100" cy="1219800"/>
          </a:xfrm>
          <a:prstGeom prst="rect">
            <a:avLst/>
          </a:prstGeom>
          <a:noFill/>
          <a:ln>
            <a:noFill/>
          </a:ln>
        </p:spPr>
      </p:pic>
      <p:sp>
        <p:nvSpPr>
          <p:cNvPr id="186" name="Google Shape;186;p33"/>
          <p:cNvSpPr txBox="1"/>
          <p:nvPr/>
        </p:nvSpPr>
        <p:spPr>
          <a:xfrm>
            <a:off x="2235901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Persistent Disk</a:t>
            </a:r>
            <a:endParaRPr sz="1800">
              <a:latin typeface="Roboto"/>
              <a:ea typeface="Roboto"/>
              <a:cs typeface="Roboto"/>
              <a:sym typeface="Roboto"/>
            </a:endParaRPr>
          </a:p>
        </p:txBody>
      </p:sp>
      <p:sp>
        <p:nvSpPr>
          <p:cNvPr id="187" name="Google Shape;187;p33"/>
          <p:cNvSpPr txBox="1"/>
          <p:nvPr/>
        </p:nvSpPr>
        <p:spPr>
          <a:xfrm>
            <a:off x="24147875"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Storage</a:t>
            </a:r>
            <a:endParaRPr sz="1800">
              <a:latin typeface="Roboto"/>
              <a:ea typeface="Roboto"/>
              <a:cs typeface="Roboto"/>
              <a:sym typeface="Roboto"/>
            </a:endParaRPr>
          </a:p>
        </p:txBody>
      </p:sp>
      <p:sp>
        <p:nvSpPr>
          <p:cNvPr id="188" name="Google Shape;188;p33"/>
          <p:cNvSpPr txBox="1"/>
          <p:nvPr/>
        </p:nvSpPr>
        <p:spPr>
          <a:xfrm>
            <a:off x="2586056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SQL</a:t>
            </a:r>
            <a:endParaRPr sz="1800">
              <a:latin typeface="Roboto"/>
              <a:ea typeface="Roboto"/>
              <a:cs typeface="Roboto"/>
              <a:sym typeface="Roboto"/>
            </a:endParaRPr>
          </a:p>
        </p:txBody>
      </p:sp>
      <p:sp>
        <p:nvSpPr>
          <p:cNvPr id="189" name="Google Shape;189;p33"/>
          <p:cNvSpPr txBox="1"/>
          <p:nvPr/>
        </p:nvSpPr>
        <p:spPr>
          <a:xfrm>
            <a:off x="2753176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Firestore</a:t>
            </a:r>
            <a:endParaRPr sz="1800">
              <a:latin typeface="Roboto"/>
              <a:ea typeface="Roboto"/>
              <a:cs typeface="Roboto"/>
              <a:sym typeface="Roboto"/>
            </a:endParaRPr>
          </a:p>
        </p:txBody>
      </p:sp>
      <p:sp>
        <p:nvSpPr>
          <p:cNvPr id="190" name="Google Shape;190;p33"/>
          <p:cNvSpPr txBox="1"/>
          <p:nvPr/>
        </p:nvSpPr>
        <p:spPr>
          <a:xfrm>
            <a:off x="29479000"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Bigtable</a:t>
            </a:r>
            <a:endParaRPr sz="1800">
              <a:latin typeface="Roboto"/>
              <a:ea typeface="Roboto"/>
              <a:cs typeface="Roboto"/>
              <a:sym typeface="Roboto"/>
            </a:endParaRPr>
          </a:p>
        </p:txBody>
      </p:sp>
      <p:sp>
        <p:nvSpPr>
          <p:cNvPr id="191" name="Google Shape;191;p33"/>
          <p:cNvSpPr txBox="1"/>
          <p:nvPr/>
        </p:nvSpPr>
        <p:spPr>
          <a:xfrm>
            <a:off x="31227125"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Spanner</a:t>
            </a:r>
            <a:endParaRPr sz="1800">
              <a:latin typeface="Roboto"/>
              <a:ea typeface="Roboto"/>
              <a:cs typeface="Roboto"/>
              <a:sym typeface="Roboto"/>
            </a:endParaRPr>
          </a:p>
        </p:txBody>
      </p:sp>
      <p:pic>
        <p:nvPicPr>
          <p:cNvPr id="192" name="Google Shape;192;p33"/>
          <p:cNvPicPr preferRelativeResize="0"/>
          <p:nvPr/>
        </p:nvPicPr>
        <p:blipFill>
          <a:blip r:embed="rId9">
            <a:alphaModFix/>
          </a:blip>
          <a:stretch>
            <a:fillRect/>
          </a:stretch>
        </p:blipFill>
        <p:spPr>
          <a:xfrm>
            <a:off x="33181437" y="3144599"/>
            <a:ext cx="1358100" cy="1208701"/>
          </a:xfrm>
          <a:prstGeom prst="rect">
            <a:avLst/>
          </a:prstGeom>
          <a:noFill/>
          <a:ln>
            <a:noFill/>
          </a:ln>
        </p:spPr>
      </p:pic>
      <p:sp>
        <p:nvSpPr>
          <p:cNvPr id="193" name="Google Shape;193;p33"/>
          <p:cNvSpPr txBox="1"/>
          <p:nvPr/>
        </p:nvSpPr>
        <p:spPr>
          <a:xfrm>
            <a:off x="32975250"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BigQuery</a:t>
            </a:r>
            <a:endParaRPr sz="1800">
              <a:latin typeface="Roboto"/>
              <a:ea typeface="Roboto"/>
              <a:cs typeface="Roboto"/>
              <a:sym typeface="Roboto"/>
            </a:endParaRPr>
          </a:p>
        </p:txBody>
      </p:sp>
      <p:graphicFrame>
        <p:nvGraphicFramePr>
          <p:cNvPr id="194" name="Google Shape;194;p33"/>
          <p:cNvGraphicFramePr/>
          <p:nvPr/>
        </p:nvGraphicFramePr>
        <p:xfrm>
          <a:off x="952500" y="3011170"/>
          <a:ext cx="16383000" cy="6217740"/>
        </p:xfrm>
        <a:graphic>
          <a:graphicData uri="http://schemas.openxmlformats.org/drawingml/2006/table">
            <a:tbl>
              <a:tblPr>
                <a:noFill/>
                <a:tableStyleId>{8FAE55B6-3BB9-4EC6-9987-6D80EA1FD514}</a:tableStyleId>
              </a:tblPr>
              <a:tblGrid>
                <a:gridCol w="2047875">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047875">
                  <a:extLst>
                    <a:ext uri="{9D8B030D-6E8A-4147-A177-3AD203B41FA5}">
                      <a16:colId xmlns:a16="http://schemas.microsoft.com/office/drawing/2014/main" val="20003"/>
                    </a:ext>
                  </a:extLst>
                </a:gridCol>
                <a:gridCol w="2047875">
                  <a:extLst>
                    <a:ext uri="{9D8B030D-6E8A-4147-A177-3AD203B41FA5}">
                      <a16:colId xmlns:a16="http://schemas.microsoft.com/office/drawing/2014/main" val="20004"/>
                    </a:ext>
                  </a:extLst>
                </a:gridCol>
                <a:gridCol w="2047875">
                  <a:extLst>
                    <a:ext uri="{9D8B030D-6E8A-4147-A177-3AD203B41FA5}">
                      <a16:colId xmlns:a16="http://schemas.microsoft.com/office/drawing/2014/main" val="20005"/>
                    </a:ext>
                  </a:extLst>
                </a:gridCol>
                <a:gridCol w="2047875">
                  <a:extLst>
                    <a:ext uri="{9D8B030D-6E8A-4147-A177-3AD203B41FA5}">
                      <a16:colId xmlns:a16="http://schemas.microsoft.com/office/drawing/2014/main" val="20006"/>
                    </a:ext>
                  </a:extLst>
                </a:gridCol>
                <a:gridCol w="2047875">
                  <a:extLst>
                    <a:ext uri="{9D8B030D-6E8A-4147-A177-3AD203B41FA5}">
                      <a16:colId xmlns:a16="http://schemas.microsoft.com/office/drawing/2014/main" val="20007"/>
                    </a:ext>
                  </a:extLst>
                </a:gridCol>
              </a:tblGrid>
              <a:tr h="2657775">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Persistent Disk</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Storage</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SQL</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Firestore</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p>
                      <a:pPr marL="0" lvl="0" indent="0" algn="l"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Bigtable</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Spanner</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BigQuery</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003550">
                <a:tc>
                  <a:txBody>
                    <a:bodyPr/>
                    <a:lstStyle/>
                    <a:p>
                      <a:pPr marL="0" lvl="0" indent="0" algn="l" rtl="0">
                        <a:spcBef>
                          <a:spcPts val="0"/>
                        </a:spcBef>
                        <a:spcAft>
                          <a:spcPts val="0"/>
                        </a:spcAft>
                        <a:buNone/>
                      </a:pPr>
                      <a:r>
                        <a:rPr lang="en" sz="2800">
                          <a:latin typeface="Google Sans"/>
                          <a:ea typeface="Google Sans"/>
                          <a:cs typeface="Google Sans"/>
                          <a:sym typeface="Google Sans"/>
                        </a:rPr>
                        <a:t>Account Service</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95" name="Google Shape;195;p33" descr="Cloud-SQL.png"/>
          <p:cNvPicPr preferRelativeResize="0"/>
          <p:nvPr/>
        </p:nvPicPr>
        <p:blipFill rotWithShape="1">
          <a:blip r:embed="rId5">
            <a:alphaModFix/>
          </a:blip>
          <a:srcRect t="5092" b="5092"/>
          <a:stretch/>
        </p:blipFill>
        <p:spPr>
          <a:xfrm>
            <a:off x="7394907" y="3372750"/>
            <a:ext cx="1428300" cy="1282800"/>
          </a:xfrm>
          <a:prstGeom prst="rect">
            <a:avLst/>
          </a:prstGeom>
          <a:noFill/>
          <a:ln>
            <a:noFill/>
          </a:ln>
        </p:spPr>
      </p:pic>
      <p:pic>
        <p:nvPicPr>
          <p:cNvPr id="196" name="Google Shape;196;p33" descr="Cloud-Spanner.png"/>
          <p:cNvPicPr preferRelativeResize="0"/>
          <p:nvPr/>
        </p:nvPicPr>
        <p:blipFill rotWithShape="1">
          <a:blip r:embed="rId8">
            <a:alphaModFix/>
          </a:blip>
          <a:srcRect t="5092" b="5092"/>
          <a:stretch/>
        </p:blipFill>
        <p:spPr>
          <a:xfrm>
            <a:off x="13558642" y="3372750"/>
            <a:ext cx="1428300" cy="1282800"/>
          </a:xfrm>
          <a:prstGeom prst="rect">
            <a:avLst/>
          </a:prstGeom>
          <a:noFill/>
          <a:ln>
            <a:noFill/>
          </a:ln>
        </p:spPr>
      </p:pic>
      <p:pic>
        <p:nvPicPr>
          <p:cNvPr id="197" name="Google Shape;197;p33" descr="Persistent-Disk.png"/>
          <p:cNvPicPr preferRelativeResize="0"/>
          <p:nvPr/>
        </p:nvPicPr>
        <p:blipFill rotWithShape="1">
          <a:blip r:embed="rId3">
            <a:alphaModFix/>
          </a:blip>
          <a:srcRect t="5092" b="5092"/>
          <a:stretch/>
        </p:blipFill>
        <p:spPr>
          <a:xfrm>
            <a:off x="3285751" y="3372750"/>
            <a:ext cx="1428300" cy="1282800"/>
          </a:xfrm>
          <a:prstGeom prst="rect">
            <a:avLst/>
          </a:prstGeom>
          <a:noFill/>
          <a:ln>
            <a:noFill/>
          </a:ln>
        </p:spPr>
      </p:pic>
      <p:pic>
        <p:nvPicPr>
          <p:cNvPr id="198" name="Google Shape;198;p33" descr="Cloud-Datastore.png"/>
          <p:cNvPicPr preferRelativeResize="0"/>
          <p:nvPr/>
        </p:nvPicPr>
        <p:blipFill rotWithShape="1">
          <a:blip r:embed="rId6">
            <a:alphaModFix/>
          </a:blip>
          <a:srcRect t="5092" b="5092"/>
          <a:stretch/>
        </p:blipFill>
        <p:spPr>
          <a:xfrm>
            <a:off x="9449485" y="3372750"/>
            <a:ext cx="1428300" cy="1282800"/>
          </a:xfrm>
          <a:prstGeom prst="rect">
            <a:avLst/>
          </a:prstGeom>
          <a:noFill/>
          <a:ln>
            <a:noFill/>
          </a:ln>
        </p:spPr>
      </p:pic>
      <p:pic>
        <p:nvPicPr>
          <p:cNvPr id="199" name="Google Shape;199;p33" descr="Cloud-Storage.png"/>
          <p:cNvPicPr preferRelativeResize="0"/>
          <p:nvPr/>
        </p:nvPicPr>
        <p:blipFill rotWithShape="1">
          <a:blip r:embed="rId4">
            <a:alphaModFix/>
          </a:blip>
          <a:srcRect t="5092" b="5092"/>
          <a:stretch/>
        </p:blipFill>
        <p:spPr>
          <a:xfrm>
            <a:off x="5340329" y="3372750"/>
            <a:ext cx="1428300" cy="1282800"/>
          </a:xfrm>
          <a:prstGeom prst="rect">
            <a:avLst/>
          </a:prstGeom>
          <a:noFill/>
          <a:ln>
            <a:noFill/>
          </a:ln>
        </p:spPr>
      </p:pic>
      <p:pic>
        <p:nvPicPr>
          <p:cNvPr id="200" name="Google Shape;200;p33" descr="Cloud-Bigtable.png"/>
          <p:cNvPicPr preferRelativeResize="0"/>
          <p:nvPr/>
        </p:nvPicPr>
        <p:blipFill rotWithShape="1">
          <a:blip r:embed="rId7">
            <a:alphaModFix/>
          </a:blip>
          <a:srcRect t="5092" b="5092"/>
          <a:stretch/>
        </p:blipFill>
        <p:spPr>
          <a:xfrm>
            <a:off x="11504063" y="3372750"/>
            <a:ext cx="1428300" cy="1282800"/>
          </a:xfrm>
          <a:prstGeom prst="rect">
            <a:avLst/>
          </a:prstGeom>
          <a:noFill/>
          <a:ln>
            <a:noFill/>
          </a:ln>
        </p:spPr>
      </p:pic>
      <p:pic>
        <p:nvPicPr>
          <p:cNvPr id="201" name="Google Shape;201;p33" descr="BigQuery.png"/>
          <p:cNvPicPr preferRelativeResize="0"/>
          <p:nvPr/>
        </p:nvPicPr>
        <p:blipFill rotWithShape="1">
          <a:blip r:embed="rId10">
            <a:alphaModFix/>
          </a:blip>
          <a:srcRect t="5092" b="5092"/>
          <a:stretch/>
        </p:blipFill>
        <p:spPr>
          <a:xfrm>
            <a:off x="15613220" y="3372750"/>
            <a:ext cx="1428300" cy="1282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1001800" y="1075775"/>
            <a:ext cx="16383000" cy="1661963"/>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7. Choosing Google Cloud Storage and Data Services </a:t>
            </a:r>
            <a:br>
              <a:rPr lang="en" dirty="0">
                <a:solidFill>
                  <a:schemeClr val="accent1"/>
                </a:solidFill>
                <a:latin typeface="Impact" panose="020B0806030902050204" pitchFamily="34" charset="0"/>
                <a:cs typeface="Arial"/>
              </a:rPr>
            </a:br>
            <a:r>
              <a:rPr lang="en" dirty="0">
                <a:solidFill>
                  <a:schemeClr val="accent1"/>
                </a:solidFill>
                <a:latin typeface="Impact" panose="020B0806030902050204" pitchFamily="34" charset="0"/>
                <a:cs typeface="Arial"/>
              </a:rPr>
              <a:t>– Sample solutions</a:t>
            </a:r>
            <a:endParaRPr dirty="0">
              <a:solidFill>
                <a:schemeClr val="accent1"/>
              </a:solidFill>
              <a:latin typeface="Impact" panose="020B0806030902050204" pitchFamily="34" charset="0"/>
              <a:cs typeface="Arial"/>
            </a:endParaRPr>
          </a:p>
        </p:txBody>
      </p:sp>
      <p:graphicFrame>
        <p:nvGraphicFramePr>
          <p:cNvPr id="179" name="Google Shape;179;p33"/>
          <p:cNvGraphicFramePr/>
          <p:nvPr/>
        </p:nvGraphicFramePr>
        <p:xfrm>
          <a:off x="19508988" y="2921182"/>
          <a:ext cx="15155675" cy="6131025"/>
        </p:xfrm>
        <a:graphic>
          <a:graphicData uri="http://schemas.openxmlformats.org/drawingml/2006/table">
            <a:tbl>
              <a:tblPr>
                <a:noFill/>
                <a:tableStyleId>{8FAE55B6-3BB9-4EC6-9987-6D80EA1FD514}</a:tableStyleId>
              </a:tblPr>
              <a:tblGrid>
                <a:gridCol w="2694550">
                  <a:extLst>
                    <a:ext uri="{9D8B030D-6E8A-4147-A177-3AD203B41FA5}">
                      <a16:colId xmlns:a16="http://schemas.microsoft.com/office/drawing/2014/main" val="20000"/>
                    </a:ext>
                  </a:extLst>
                </a:gridCol>
                <a:gridCol w="1786475">
                  <a:extLst>
                    <a:ext uri="{9D8B030D-6E8A-4147-A177-3AD203B41FA5}">
                      <a16:colId xmlns:a16="http://schemas.microsoft.com/office/drawing/2014/main" val="20001"/>
                    </a:ext>
                  </a:extLst>
                </a:gridCol>
                <a:gridCol w="1786475">
                  <a:extLst>
                    <a:ext uri="{9D8B030D-6E8A-4147-A177-3AD203B41FA5}">
                      <a16:colId xmlns:a16="http://schemas.microsoft.com/office/drawing/2014/main" val="20002"/>
                    </a:ext>
                  </a:extLst>
                </a:gridCol>
                <a:gridCol w="1786475">
                  <a:extLst>
                    <a:ext uri="{9D8B030D-6E8A-4147-A177-3AD203B41FA5}">
                      <a16:colId xmlns:a16="http://schemas.microsoft.com/office/drawing/2014/main" val="20003"/>
                    </a:ext>
                  </a:extLst>
                </a:gridCol>
                <a:gridCol w="1786475">
                  <a:extLst>
                    <a:ext uri="{9D8B030D-6E8A-4147-A177-3AD203B41FA5}">
                      <a16:colId xmlns:a16="http://schemas.microsoft.com/office/drawing/2014/main" val="20004"/>
                    </a:ext>
                  </a:extLst>
                </a:gridCol>
                <a:gridCol w="1830625">
                  <a:extLst>
                    <a:ext uri="{9D8B030D-6E8A-4147-A177-3AD203B41FA5}">
                      <a16:colId xmlns:a16="http://schemas.microsoft.com/office/drawing/2014/main" val="20005"/>
                    </a:ext>
                  </a:extLst>
                </a:gridCol>
                <a:gridCol w="1742300">
                  <a:extLst>
                    <a:ext uri="{9D8B030D-6E8A-4147-A177-3AD203B41FA5}">
                      <a16:colId xmlns:a16="http://schemas.microsoft.com/office/drawing/2014/main" val="20006"/>
                    </a:ext>
                  </a:extLst>
                </a:gridCol>
                <a:gridCol w="1742300">
                  <a:extLst>
                    <a:ext uri="{9D8B030D-6E8A-4147-A177-3AD203B41FA5}">
                      <a16:colId xmlns:a16="http://schemas.microsoft.com/office/drawing/2014/main" val="20007"/>
                    </a:ext>
                  </a:extLst>
                </a:gridCol>
              </a:tblGrid>
              <a:tr h="2275275">
                <a:tc>
                  <a:txBody>
                    <a:bodyPr/>
                    <a:lstStyle/>
                    <a:p>
                      <a:pPr marL="0" lvl="0" indent="0" algn="l" rtl="0">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3000" i="1">
                          <a:latin typeface="Open Sans"/>
                          <a:ea typeface="Open Sans"/>
                          <a:cs typeface="Open Sans"/>
                          <a:sym typeface="Open Sans"/>
                        </a:rPr>
                        <a:t>Account Service</a:t>
                      </a:r>
                      <a:endParaRPr sz="3000" i="1">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3000" i="1">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3000" i="1">
                        <a:latin typeface="Open Sans"/>
                        <a:ea typeface="Open Sans"/>
                        <a:cs typeface="Open Sans"/>
                        <a:sym typeface="Open Sans"/>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3000" i="1">
                          <a:latin typeface="Open Sans"/>
                          <a:ea typeface="Open Sans"/>
                          <a:cs typeface="Open Sans"/>
                          <a:sym typeface="Open Sans"/>
                        </a:rPr>
                        <a:t>X</a:t>
                      </a:r>
                      <a:endParaRPr sz="3000" i="1">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i="1">
                        <a:solidFill>
                          <a:srgbClr val="808080"/>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68962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pic>
        <p:nvPicPr>
          <p:cNvPr id="180" name="Google Shape;180;p33" descr="Persistent-Disk.png"/>
          <p:cNvPicPr preferRelativeResize="0"/>
          <p:nvPr/>
        </p:nvPicPr>
        <p:blipFill rotWithShape="1">
          <a:blip r:embed="rId3">
            <a:alphaModFix/>
          </a:blip>
          <a:srcRect t="5092" b="5092"/>
          <a:stretch/>
        </p:blipFill>
        <p:spPr>
          <a:xfrm>
            <a:off x="22524470" y="3144609"/>
            <a:ext cx="1358100" cy="1219800"/>
          </a:xfrm>
          <a:prstGeom prst="rect">
            <a:avLst/>
          </a:prstGeom>
          <a:noFill/>
          <a:ln>
            <a:noFill/>
          </a:ln>
        </p:spPr>
      </p:pic>
      <p:pic>
        <p:nvPicPr>
          <p:cNvPr id="181" name="Google Shape;181;p33" descr="Cloud-Storage.png"/>
          <p:cNvPicPr preferRelativeResize="0"/>
          <p:nvPr/>
        </p:nvPicPr>
        <p:blipFill rotWithShape="1">
          <a:blip r:embed="rId4">
            <a:alphaModFix/>
          </a:blip>
          <a:srcRect t="5092" b="5092"/>
          <a:stretch/>
        </p:blipFill>
        <p:spPr>
          <a:xfrm>
            <a:off x="24243504" y="3144584"/>
            <a:ext cx="1358100" cy="1219800"/>
          </a:xfrm>
          <a:prstGeom prst="rect">
            <a:avLst/>
          </a:prstGeom>
          <a:noFill/>
          <a:ln>
            <a:noFill/>
          </a:ln>
        </p:spPr>
      </p:pic>
      <p:pic>
        <p:nvPicPr>
          <p:cNvPr id="182" name="Google Shape;182;p33" descr="Cloud-SQL.png"/>
          <p:cNvPicPr preferRelativeResize="0"/>
          <p:nvPr/>
        </p:nvPicPr>
        <p:blipFill rotWithShape="1">
          <a:blip r:embed="rId5">
            <a:alphaModFix/>
          </a:blip>
          <a:srcRect t="5092" b="5092"/>
          <a:stretch/>
        </p:blipFill>
        <p:spPr>
          <a:xfrm>
            <a:off x="26025979" y="3144610"/>
            <a:ext cx="1358100" cy="1219800"/>
          </a:xfrm>
          <a:prstGeom prst="rect">
            <a:avLst/>
          </a:prstGeom>
          <a:noFill/>
          <a:ln>
            <a:noFill/>
          </a:ln>
        </p:spPr>
      </p:pic>
      <p:pic>
        <p:nvPicPr>
          <p:cNvPr id="183" name="Google Shape;183;p33" descr="Cloud-Datastore.png"/>
          <p:cNvPicPr preferRelativeResize="0"/>
          <p:nvPr/>
        </p:nvPicPr>
        <p:blipFill rotWithShape="1">
          <a:blip r:embed="rId6">
            <a:alphaModFix/>
          </a:blip>
          <a:srcRect t="5092" b="5092"/>
          <a:stretch/>
        </p:blipFill>
        <p:spPr>
          <a:xfrm>
            <a:off x="27732296" y="3122707"/>
            <a:ext cx="1407000" cy="1263600"/>
          </a:xfrm>
          <a:prstGeom prst="rect">
            <a:avLst/>
          </a:prstGeom>
          <a:noFill/>
          <a:ln>
            <a:noFill/>
          </a:ln>
        </p:spPr>
      </p:pic>
      <p:pic>
        <p:nvPicPr>
          <p:cNvPr id="184" name="Google Shape;184;p33" descr="Cloud-Bigtable.png"/>
          <p:cNvPicPr preferRelativeResize="0"/>
          <p:nvPr/>
        </p:nvPicPr>
        <p:blipFill rotWithShape="1">
          <a:blip r:embed="rId7">
            <a:alphaModFix/>
          </a:blip>
          <a:srcRect t="5092" b="5092"/>
          <a:stretch/>
        </p:blipFill>
        <p:spPr>
          <a:xfrm>
            <a:off x="29603721" y="3144610"/>
            <a:ext cx="1358100" cy="1219800"/>
          </a:xfrm>
          <a:prstGeom prst="rect">
            <a:avLst/>
          </a:prstGeom>
          <a:noFill/>
          <a:ln>
            <a:noFill/>
          </a:ln>
        </p:spPr>
      </p:pic>
      <p:pic>
        <p:nvPicPr>
          <p:cNvPr id="185" name="Google Shape;185;p33" descr="Cloud-Spanner.png"/>
          <p:cNvPicPr preferRelativeResize="0"/>
          <p:nvPr/>
        </p:nvPicPr>
        <p:blipFill rotWithShape="1">
          <a:blip r:embed="rId8">
            <a:alphaModFix/>
          </a:blip>
          <a:srcRect t="5092" b="5092"/>
          <a:stretch/>
        </p:blipFill>
        <p:spPr>
          <a:xfrm>
            <a:off x="31426238" y="3144563"/>
            <a:ext cx="1358100" cy="1219800"/>
          </a:xfrm>
          <a:prstGeom prst="rect">
            <a:avLst/>
          </a:prstGeom>
          <a:noFill/>
          <a:ln>
            <a:noFill/>
          </a:ln>
        </p:spPr>
      </p:pic>
      <p:sp>
        <p:nvSpPr>
          <p:cNvPr id="186" name="Google Shape;186;p33"/>
          <p:cNvSpPr txBox="1"/>
          <p:nvPr/>
        </p:nvSpPr>
        <p:spPr>
          <a:xfrm>
            <a:off x="2235901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Persistent Disk</a:t>
            </a:r>
            <a:endParaRPr sz="1800">
              <a:latin typeface="Roboto"/>
              <a:ea typeface="Roboto"/>
              <a:cs typeface="Roboto"/>
              <a:sym typeface="Roboto"/>
            </a:endParaRPr>
          </a:p>
        </p:txBody>
      </p:sp>
      <p:sp>
        <p:nvSpPr>
          <p:cNvPr id="187" name="Google Shape;187;p33"/>
          <p:cNvSpPr txBox="1"/>
          <p:nvPr/>
        </p:nvSpPr>
        <p:spPr>
          <a:xfrm>
            <a:off x="24147875"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Storage</a:t>
            </a:r>
            <a:endParaRPr sz="1800">
              <a:latin typeface="Roboto"/>
              <a:ea typeface="Roboto"/>
              <a:cs typeface="Roboto"/>
              <a:sym typeface="Roboto"/>
            </a:endParaRPr>
          </a:p>
        </p:txBody>
      </p:sp>
      <p:sp>
        <p:nvSpPr>
          <p:cNvPr id="188" name="Google Shape;188;p33"/>
          <p:cNvSpPr txBox="1"/>
          <p:nvPr/>
        </p:nvSpPr>
        <p:spPr>
          <a:xfrm>
            <a:off x="2586056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SQL</a:t>
            </a:r>
            <a:endParaRPr sz="1800">
              <a:latin typeface="Roboto"/>
              <a:ea typeface="Roboto"/>
              <a:cs typeface="Roboto"/>
              <a:sym typeface="Roboto"/>
            </a:endParaRPr>
          </a:p>
        </p:txBody>
      </p:sp>
      <p:sp>
        <p:nvSpPr>
          <p:cNvPr id="189" name="Google Shape;189;p33"/>
          <p:cNvSpPr txBox="1"/>
          <p:nvPr/>
        </p:nvSpPr>
        <p:spPr>
          <a:xfrm>
            <a:off x="27531763"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Firestore</a:t>
            </a:r>
            <a:endParaRPr sz="1800">
              <a:latin typeface="Roboto"/>
              <a:ea typeface="Roboto"/>
              <a:cs typeface="Roboto"/>
              <a:sym typeface="Roboto"/>
            </a:endParaRPr>
          </a:p>
        </p:txBody>
      </p:sp>
      <p:sp>
        <p:nvSpPr>
          <p:cNvPr id="190" name="Google Shape;190;p33"/>
          <p:cNvSpPr txBox="1"/>
          <p:nvPr/>
        </p:nvSpPr>
        <p:spPr>
          <a:xfrm>
            <a:off x="29479000"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Bigtable</a:t>
            </a:r>
            <a:endParaRPr sz="1800">
              <a:latin typeface="Roboto"/>
              <a:ea typeface="Roboto"/>
              <a:cs typeface="Roboto"/>
              <a:sym typeface="Roboto"/>
            </a:endParaRPr>
          </a:p>
        </p:txBody>
      </p:sp>
      <p:sp>
        <p:nvSpPr>
          <p:cNvPr id="191" name="Google Shape;191;p33"/>
          <p:cNvSpPr txBox="1"/>
          <p:nvPr/>
        </p:nvSpPr>
        <p:spPr>
          <a:xfrm>
            <a:off x="31227125"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Cloud </a:t>
            </a:r>
            <a:br>
              <a:rPr lang="en" sz="1800">
                <a:latin typeface="Roboto"/>
                <a:ea typeface="Roboto"/>
                <a:cs typeface="Roboto"/>
                <a:sym typeface="Roboto"/>
              </a:rPr>
            </a:br>
            <a:r>
              <a:rPr lang="en" sz="1800">
                <a:latin typeface="Roboto"/>
                <a:ea typeface="Roboto"/>
                <a:cs typeface="Roboto"/>
                <a:sym typeface="Roboto"/>
              </a:rPr>
              <a:t>Spanner</a:t>
            </a:r>
            <a:endParaRPr sz="1800">
              <a:latin typeface="Roboto"/>
              <a:ea typeface="Roboto"/>
              <a:cs typeface="Roboto"/>
              <a:sym typeface="Roboto"/>
            </a:endParaRPr>
          </a:p>
        </p:txBody>
      </p:sp>
      <p:pic>
        <p:nvPicPr>
          <p:cNvPr id="192" name="Google Shape;192;p33"/>
          <p:cNvPicPr preferRelativeResize="0"/>
          <p:nvPr/>
        </p:nvPicPr>
        <p:blipFill>
          <a:blip r:embed="rId9">
            <a:alphaModFix/>
          </a:blip>
          <a:stretch>
            <a:fillRect/>
          </a:stretch>
        </p:blipFill>
        <p:spPr>
          <a:xfrm>
            <a:off x="33181437" y="3144599"/>
            <a:ext cx="1358100" cy="1208701"/>
          </a:xfrm>
          <a:prstGeom prst="rect">
            <a:avLst/>
          </a:prstGeom>
          <a:noFill/>
          <a:ln>
            <a:noFill/>
          </a:ln>
        </p:spPr>
      </p:pic>
      <p:sp>
        <p:nvSpPr>
          <p:cNvPr id="193" name="Google Shape;193;p33"/>
          <p:cNvSpPr txBox="1"/>
          <p:nvPr/>
        </p:nvSpPr>
        <p:spPr>
          <a:xfrm>
            <a:off x="32975250" y="43643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BigQuery</a:t>
            </a:r>
            <a:endParaRPr sz="1800">
              <a:latin typeface="Roboto"/>
              <a:ea typeface="Roboto"/>
              <a:cs typeface="Roboto"/>
              <a:sym typeface="Roboto"/>
            </a:endParaRPr>
          </a:p>
        </p:txBody>
      </p:sp>
      <p:graphicFrame>
        <p:nvGraphicFramePr>
          <p:cNvPr id="194" name="Google Shape;194;p33"/>
          <p:cNvGraphicFramePr/>
          <p:nvPr>
            <p:extLst>
              <p:ext uri="{D42A27DB-BD31-4B8C-83A1-F6EECF244321}">
                <p14:modId xmlns:p14="http://schemas.microsoft.com/office/powerpoint/2010/main" val="2769997167"/>
              </p:ext>
            </p:extLst>
          </p:nvPr>
        </p:nvGraphicFramePr>
        <p:xfrm>
          <a:off x="952500" y="3011170"/>
          <a:ext cx="16383000" cy="6611720"/>
        </p:xfrm>
        <a:graphic>
          <a:graphicData uri="http://schemas.openxmlformats.org/drawingml/2006/table">
            <a:tbl>
              <a:tblPr>
                <a:noFill/>
                <a:tableStyleId>{8FAE55B6-3BB9-4EC6-9987-6D80EA1FD514}</a:tableStyleId>
              </a:tblPr>
              <a:tblGrid>
                <a:gridCol w="2047875">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047875">
                  <a:extLst>
                    <a:ext uri="{9D8B030D-6E8A-4147-A177-3AD203B41FA5}">
                      <a16:colId xmlns:a16="http://schemas.microsoft.com/office/drawing/2014/main" val="20003"/>
                    </a:ext>
                  </a:extLst>
                </a:gridCol>
                <a:gridCol w="2047875">
                  <a:extLst>
                    <a:ext uri="{9D8B030D-6E8A-4147-A177-3AD203B41FA5}">
                      <a16:colId xmlns:a16="http://schemas.microsoft.com/office/drawing/2014/main" val="20004"/>
                    </a:ext>
                  </a:extLst>
                </a:gridCol>
                <a:gridCol w="2047875">
                  <a:extLst>
                    <a:ext uri="{9D8B030D-6E8A-4147-A177-3AD203B41FA5}">
                      <a16:colId xmlns:a16="http://schemas.microsoft.com/office/drawing/2014/main" val="20005"/>
                    </a:ext>
                  </a:extLst>
                </a:gridCol>
                <a:gridCol w="2047875">
                  <a:extLst>
                    <a:ext uri="{9D8B030D-6E8A-4147-A177-3AD203B41FA5}">
                      <a16:colId xmlns:a16="http://schemas.microsoft.com/office/drawing/2014/main" val="20006"/>
                    </a:ext>
                  </a:extLst>
                </a:gridCol>
                <a:gridCol w="2047875">
                  <a:extLst>
                    <a:ext uri="{9D8B030D-6E8A-4147-A177-3AD203B41FA5}">
                      <a16:colId xmlns:a16="http://schemas.microsoft.com/office/drawing/2014/main" val="20007"/>
                    </a:ext>
                  </a:extLst>
                </a:gridCol>
              </a:tblGrid>
              <a:tr h="2657775">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Persistent Disk</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Storage</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SQL</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Firestore</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p>
                      <a:pPr marL="0" lvl="0" indent="0" algn="l"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Bigtable</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Cloud</a:t>
                      </a: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Spanner</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BigQuery</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003550">
                <a:tc>
                  <a:txBody>
                    <a:bodyPr/>
                    <a:lstStyle/>
                    <a:p>
                      <a:pPr marL="0" lvl="0" indent="0" algn="l" rtl="0">
                        <a:spcBef>
                          <a:spcPts val="0"/>
                        </a:spcBef>
                        <a:spcAft>
                          <a:spcPts val="0"/>
                        </a:spcAft>
                        <a:buNone/>
                      </a:pPr>
                      <a:r>
                        <a:rPr lang="en" sz="2800" dirty="0">
                          <a:latin typeface="Google Sans"/>
                          <a:ea typeface="Google Sans"/>
                          <a:cs typeface="Google Sans"/>
                          <a:sym typeface="Google Sans"/>
                        </a:rPr>
                        <a:t>Inventory</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88150">
                <a:tc>
                  <a:txBody>
                    <a:bodyPr/>
                    <a:lstStyle/>
                    <a:p>
                      <a:pPr marL="0" lvl="0" indent="0" algn="l" rtl="0">
                        <a:spcBef>
                          <a:spcPts val="0"/>
                        </a:spcBef>
                        <a:spcAft>
                          <a:spcPts val="0"/>
                        </a:spcAft>
                        <a:buNone/>
                      </a:pPr>
                      <a:r>
                        <a:rPr lang="en-US" sz="2800" dirty="0">
                          <a:latin typeface="Google Sans"/>
                          <a:ea typeface="Google Sans"/>
                          <a:cs typeface="Google Sans"/>
                          <a:sym typeface="Google Sans"/>
                        </a:rPr>
                        <a:t>Inventory Uploads</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US"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588150">
                <a:tc>
                  <a:txBody>
                    <a:bodyPr/>
                    <a:lstStyle/>
                    <a:p>
                      <a:pPr marL="0" lvl="0" indent="0" algn="l" rtl="0">
                        <a:spcBef>
                          <a:spcPts val="0"/>
                        </a:spcBef>
                        <a:spcAft>
                          <a:spcPts val="0"/>
                        </a:spcAft>
                        <a:buNone/>
                      </a:pPr>
                      <a:r>
                        <a:rPr lang="en-US" sz="2800" dirty="0">
                          <a:latin typeface="Google Sans"/>
                          <a:ea typeface="Google Sans"/>
                          <a:cs typeface="Google Sans"/>
                          <a:sym typeface="Google Sans"/>
                        </a:rPr>
                        <a:t>Orders</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88150">
                <a:tc>
                  <a:txBody>
                    <a:bodyPr/>
                    <a:lstStyle/>
                    <a:p>
                      <a:pPr marL="0" lvl="0" indent="0" algn="l" rtl="0">
                        <a:spcBef>
                          <a:spcPts val="0"/>
                        </a:spcBef>
                        <a:spcAft>
                          <a:spcPts val="0"/>
                        </a:spcAft>
                        <a:buNone/>
                      </a:pPr>
                      <a:r>
                        <a:rPr lang="en-US" sz="2800" dirty="0">
                          <a:latin typeface="Google Sans"/>
                          <a:ea typeface="Google Sans"/>
                          <a:cs typeface="Google Sans"/>
                          <a:sym typeface="Google Sans"/>
                        </a:rPr>
                        <a:t>Analytics</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US"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195" name="Google Shape;195;p33" descr="Cloud-SQL.png"/>
          <p:cNvPicPr preferRelativeResize="0"/>
          <p:nvPr/>
        </p:nvPicPr>
        <p:blipFill rotWithShape="1">
          <a:blip r:embed="rId5">
            <a:alphaModFix/>
          </a:blip>
          <a:srcRect t="5092" b="5092"/>
          <a:stretch/>
        </p:blipFill>
        <p:spPr>
          <a:xfrm>
            <a:off x="7394907" y="3372750"/>
            <a:ext cx="1428300" cy="1282800"/>
          </a:xfrm>
          <a:prstGeom prst="rect">
            <a:avLst/>
          </a:prstGeom>
          <a:noFill/>
          <a:ln>
            <a:noFill/>
          </a:ln>
        </p:spPr>
      </p:pic>
      <p:pic>
        <p:nvPicPr>
          <p:cNvPr id="196" name="Google Shape;196;p33" descr="Cloud-Spanner.png"/>
          <p:cNvPicPr preferRelativeResize="0"/>
          <p:nvPr/>
        </p:nvPicPr>
        <p:blipFill rotWithShape="1">
          <a:blip r:embed="rId8">
            <a:alphaModFix/>
          </a:blip>
          <a:srcRect t="5092" b="5092"/>
          <a:stretch/>
        </p:blipFill>
        <p:spPr>
          <a:xfrm>
            <a:off x="13558642" y="3372750"/>
            <a:ext cx="1428300" cy="1282800"/>
          </a:xfrm>
          <a:prstGeom prst="rect">
            <a:avLst/>
          </a:prstGeom>
          <a:noFill/>
          <a:ln>
            <a:noFill/>
          </a:ln>
        </p:spPr>
      </p:pic>
      <p:pic>
        <p:nvPicPr>
          <p:cNvPr id="197" name="Google Shape;197;p33" descr="Persistent-Disk.png"/>
          <p:cNvPicPr preferRelativeResize="0"/>
          <p:nvPr/>
        </p:nvPicPr>
        <p:blipFill rotWithShape="1">
          <a:blip r:embed="rId3">
            <a:alphaModFix/>
          </a:blip>
          <a:srcRect t="5092" b="5092"/>
          <a:stretch/>
        </p:blipFill>
        <p:spPr>
          <a:xfrm>
            <a:off x="3285751" y="3372750"/>
            <a:ext cx="1428300" cy="1282800"/>
          </a:xfrm>
          <a:prstGeom prst="rect">
            <a:avLst/>
          </a:prstGeom>
          <a:noFill/>
          <a:ln>
            <a:noFill/>
          </a:ln>
        </p:spPr>
      </p:pic>
      <p:pic>
        <p:nvPicPr>
          <p:cNvPr id="198" name="Google Shape;198;p33" descr="Cloud-Datastore.png"/>
          <p:cNvPicPr preferRelativeResize="0"/>
          <p:nvPr/>
        </p:nvPicPr>
        <p:blipFill rotWithShape="1">
          <a:blip r:embed="rId6">
            <a:alphaModFix/>
          </a:blip>
          <a:srcRect t="5092" b="5092"/>
          <a:stretch/>
        </p:blipFill>
        <p:spPr>
          <a:xfrm>
            <a:off x="9449485" y="3372750"/>
            <a:ext cx="1428300" cy="1282800"/>
          </a:xfrm>
          <a:prstGeom prst="rect">
            <a:avLst/>
          </a:prstGeom>
          <a:noFill/>
          <a:ln>
            <a:noFill/>
          </a:ln>
        </p:spPr>
      </p:pic>
      <p:pic>
        <p:nvPicPr>
          <p:cNvPr id="199" name="Google Shape;199;p33" descr="Cloud-Storage.png"/>
          <p:cNvPicPr preferRelativeResize="0"/>
          <p:nvPr/>
        </p:nvPicPr>
        <p:blipFill rotWithShape="1">
          <a:blip r:embed="rId4">
            <a:alphaModFix/>
          </a:blip>
          <a:srcRect t="5092" b="5092"/>
          <a:stretch/>
        </p:blipFill>
        <p:spPr>
          <a:xfrm>
            <a:off x="5340329" y="3372750"/>
            <a:ext cx="1428300" cy="1282800"/>
          </a:xfrm>
          <a:prstGeom prst="rect">
            <a:avLst/>
          </a:prstGeom>
          <a:noFill/>
          <a:ln>
            <a:noFill/>
          </a:ln>
        </p:spPr>
      </p:pic>
      <p:pic>
        <p:nvPicPr>
          <p:cNvPr id="200" name="Google Shape;200;p33" descr="Cloud-Bigtable.png"/>
          <p:cNvPicPr preferRelativeResize="0"/>
          <p:nvPr/>
        </p:nvPicPr>
        <p:blipFill rotWithShape="1">
          <a:blip r:embed="rId7">
            <a:alphaModFix/>
          </a:blip>
          <a:srcRect t="5092" b="5092"/>
          <a:stretch/>
        </p:blipFill>
        <p:spPr>
          <a:xfrm>
            <a:off x="11504063" y="3372750"/>
            <a:ext cx="1428300" cy="1282800"/>
          </a:xfrm>
          <a:prstGeom prst="rect">
            <a:avLst/>
          </a:prstGeom>
          <a:noFill/>
          <a:ln>
            <a:noFill/>
          </a:ln>
        </p:spPr>
      </p:pic>
      <p:pic>
        <p:nvPicPr>
          <p:cNvPr id="201" name="Google Shape;201;p33" descr="BigQuery.png"/>
          <p:cNvPicPr preferRelativeResize="0"/>
          <p:nvPr/>
        </p:nvPicPr>
        <p:blipFill rotWithShape="1">
          <a:blip r:embed="rId10">
            <a:alphaModFix/>
          </a:blip>
          <a:srcRect t="5092" b="5092"/>
          <a:stretch/>
        </p:blipFill>
        <p:spPr>
          <a:xfrm>
            <a:off x="15613220" y="3372750"/>
            <a:ext cx="1428300" cy="1282800"/>
          </a:xfrm>
          <a:prstGeom prst="rect">
            <a:avLst/>
          </a:prstGeom>
          <a:noFill/>
          <a:ln>
            <a:noFill/>
          </a:ln>
        </p:spPr>
      </p:pic>
    </p:spTree>
    <p:extLst>
      <p:ext uri="{BB962C8B-B14F-4D97-AF65-F5344CB8AC3E}">
        <p14:creationId xmlns:p14="http://schemas.microsoft.com/office/powerpoint/2010/main" val="2038829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1847500" y="1075775"/>
            <a:ext cx="162084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8a. Defining Network Characteristics for Your Services</a:t>
            </a:r>
            <a:endParaRPr dirty="0"/>
          </a:p>
        </p:txBody>
      </p:sp>
      <p:sp>
        <p:nvSpPr>
          <p:cNvPr id="207" name="Google Shape;207;p34"/>
          <p:cNvSpPr txBox="1"/>
          <p:nvPr/>
        </p:nvSpPr>
        <p:spPr>
          <a:xfrm>
            <a:off x="1847500" y="1981575"/>
            <a:ext cx="12492900" cy="50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Fill in the worksheet of required network features.</a:t>
            </a:r>
            <a:endParaRPr sz="3000">
              <a:solidFill>
                <a:srgbClr val="737373"/>
              </a:solidFill>
              <a:latin typeface="Roboto"/>
              <a:ea typeface="Roboto"/>
              <a:cs typeface="Roboto"/>
              <a:sym typeface="Roboto"/>
            </a:endParaRPr>
          </a:p>
        </p:txBody>
      </p:sp>
      <p:graphicFrame>
        <p:nvGraphicFramePr>
          <p:cNvPr id="208" name="Google Shape;208;p34"/>
          <p:cNvGraphicFramePr/>
          <p:nvPr/>
        </p:nvGraphicFramePr>
        <p:xfrm>
          <a:off x="952500" y="3139530"/>
          <a:ext cx="16383000" cy="4510860"/>
        </p:xfrm>
        <a:graphic>
          <a:graphicData uri="http://schemas.openxmlformats.org/drawingml/2006/table">
            <a:tbl>
              <a:tblPr>
                <a:noFill/>
                <a:tableStyleId>{8FAE55B6-3BB9-4EC6-9987-6D80EA1FD514}</a:tableStyleId>
              </a:tblPr>
              <a:tblGrid>
                <a:gridCol w="2730500">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2730500">
                  <a:extLst>
                    <a:ext uri="{9D8B030D-6E8A-4147-A177-3AD203B41FA5}">
                      <a16:colId xmlns:a16="http://schemas.microsoft.com/office/drawing/2014/main" val="20002"/>
                    </a:ext>
                  </a:extLst>
                </a:gridCol>
                <a:gridCol w="2730500">
                  <a:extLst>
                    <a:ext uri="{9D8B030D-6E8A-4147-A177-3AD203B41FA5}">
                      <a16:colId xmlns:a16="http://schemas.microsoft.com/office/drawing/2014/main" val="20003"/>
                    </a:ext>
                  </a:extLst>
                </a:gridCol>
                <a:gridCol w="2730500">
                  <a:extLst>
                    <a:ext uri="{9D8B030D-6E8A-4147-A177-3AD203B41FA5}">
                      <a16:colId xmlns:a16="http://schemas.microsoft.com/office/drawing/2014/main" val="20004"/>
                    </a:ext>
                  </a:extLst>
                </a:gridCol>
                <a:gridCol w="2730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Internet facing or Internal only</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HTTP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TCP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UDP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Multiregional?</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800" i="1">
                          <a:latin typeface="Google Sans"/>
                          <a:ea typeface="Google Sans"/>
                          <a:cs typeface="Google Sans"/>
                          <a:sym typeface="Google Sans"/>
                        </a:rPr>
                        <a:t>account</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Internal only</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Yes</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i="1">
                          <a:latin typeface="Google Sans"/>
                          <a:ea typeface="Google Sans"/>
                          <a:cs typeface="Google Sans"/>
                          <a:sym typeface="Google Sans"/>
                        </a:rPr>
                        <a:t>No</a:t>
                      </a:r>
                      <a:endParaRPr sz="28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7"/>
          <p:cNvSpPr txBox="1">
            <a:spLocks noGrp="1"/>
          </p:cNvSpPr>
          <p:nvPr>
            <p:ph type="title"/>
          </p:nvPr>
        </p:nvSpPr>
        <p:spPr>
          <a:xfrm>
            <a:off x="958500" y="2729700"/>
            <a:ext cx="16447200" cy="48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[Jason]</a:t>
            </a:r>
            <a:endParaRPr sz="6000" dirty="0"/>
          </a:p>
          <a:p>
            <a:pPr marL="0" lvl="0" indent="0" algn="l" rtl="0">
              <a:spcBef>
                <a:spcPts val="0"/>
              </a:spcBef>
              <a:spcAft>
                <a:spcPts val="0"/>
              </a:spcAft>
              <a:buNone/>
            </a:pPr>
            <a:endParaRPr sz="3000" dirty="0"/>
          </a:p>
          <a:p>
            <a:pPr marL="0" lvl="0" indent="0" algn="l" rtl="0">
              <a:spcBef>
                <a:spcPts val="0"/>
              </a:spcBef>
              <a:spcAft>
                <a:spcPts val="0"/>
              </a:spcAft>
              <a:buNone/>
            </a:pPr>
            <a:r>
              <a:rPr lang="en" sz="4800" dirty="0"/>
              <a:t>[Learn, explore till the end]</a:t>
            </a:r>
            <a:endParaRPr sz="4800" dirty="0"/>
          </a:p>
        </p:txBody>
      </p:sp>
    </p:spTree>
    <p:extLst>
      <p:ext uri="{BB962C8B-B14F-4D97-AF65-F5344CB8AC3E}">
        <p14:creationId xmlns:p14="http://schemas.microsoft.com/office/powerpoint/2010/main" val="123407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8b. Select the Load Balancers for Your Services</a:t>
            </a:r>
            <a:endParaRPr/>
          </a:p>
        </p:txBody>
      </p:sp>
      <p:sp>
        <p:nvSpPr>
          <p:cNvPr id="214" name="Google Shape;214;p35"/>
          <p:cNvSpPr txBox="1"/>
          <p:nvPr/>
        </p:nvSpPr>
        <p:spPr>
          <a:xfrm>
            <a:off x="1847500" y="2012275"/>
            <a:ext cx="12953400" cy="7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Choose the Google Cloud load balancer products for each service.</a:t>
            </a:r>
            <a:endParaRPr sz="3000">
              <a:solidFill>
                <a:srgbClr val="737373"/>
              </a:solidFill>
              <a:latin typeface="Roboto"/>
              <a:ea typeface="Roboto"/>
              <a:cs typeface="Roboto"/>
              <a:sym typeface="Roboto"/>
            </a:endParaRPr>
          </a:p>
        </p:txBody>
      </p:sp>
      <p:graphicFrame>
        <p:nvGraphicFramePr>
          <p:cNvPr id="215" name="Google Shape;215;p35"/>
          <p:cNvGraphicFramePr/>
          <p:nvPr/>
        </p:nvGraphicFramePr>
        <p:xfrm>
          <a:off x="-11074200" y="4284308"/>
          <a:ext cx="9312825" cy="5893575"/>
        </p:xfrm>
        <a:graphic>
          <a:graphicData uri="http://schemas.openxmlformats.org/drawingml/2006/table">
            <a:tbl>
              <a:tblPr>
                <a:noFill/>
                <a:tableStyleId>{8FAE55B6-3BB9-4EC6-9987-6D80EA1FD514}</a:tableStyleId>
              </a:tblPr>
              <a:tblGrid>
                <a:gridCol w="2703175">
                  <a:extLst>
                    <a:ext uri="{9D8B030D-6E8A-4147-A177-3AD203B41FA5}">
                      <a16:colId xmlns:a16="http://schemas.microsoft.com/office/drawing/2014/main" val="20000"/>
                    </a:ext>
                  </a:extLst>
                </a:gridCol>
                <a:gridCol w="2326400">
                  <a:extLst>
                    <a:ext uri="{9D8B030D-6E8A-4147-A177-3AD203B41FA5}">
                      <a16:colId xmlns:a16="http://schemas.microsoft.com/office/drawing/2014/main" val="20001"/>
                    </a:ext>
                  </a:extLst>
                </a:gridCol>
                <a:gridCol w="1873900">
                  <a:extLst>
                    <a:ext uri="{9D8B030D-6E8A-4147-A177-3AD203B41FA5}">
                      <a16:colId xmlns:a16="http://schemas.microsoft.com/office/drawing/2014/main" val="20002"/>
                    </a:ext>
                  </a:extLst>
                </a:gridCol>
                <a:gridCol w="2409350">
                  <a:extLst>
                    <a:ext uri="{9D8B030D-6E8A-4147-A177-3AD203B41FA5}">
                      <a16:colId xmlns:a16="http://schemas.microsoft.com/office/drawing/2014/main" val="20003"/>
                    </a:ext>
                  </a:extLst>
                </a:gridCol>
              </a:tblGrid>
              <a:tr h="2235700">
                <a:tc>
                  <a:txBody>
                    <a:bodyPr/>
                    <a:lstStyle/>
                    <a:p>
                      <a:pPr marL="0" lvl="0" indent="0" algn="l" rtl="0">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731575">
                <a:tc>
                  <a:txBody>
                    <a:bodyPr/>
                    <a:lstStyle/>
                    <a:p>
                      <a:pPr marL="0" lvl="0" indent="0" algn="l" rtl="0">
                        <a:spcBef>
                          <a:spcPts val="0"/>
                        </a:spcBef>
                        <a:spcAft>
                          <a:spcPts val="0"/>
                        </a:spcAft>
                        <a:buNone/>
                      </a:pPr>
                      <a:r>
                        <a:rPr lang="en" sz="3000" i="1">
                          <a:latin typeface="Open Sans"/>
                          <a:ea typeface="Open Sans"/>
                          <a:cs typeface="Open Sans"/>
                          <a:sym typeface="Open Sans"/>
                        </a:rPr>
                        <a:t>Account</a:t>
                      </a:r>
                      <a:endParaRPr sz="3000" i="1">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Clr>
                          <a:srgbClr val="4285F4"/>
                        </a:buClr>
                        <a:buSzPts val="1100"/>
                        <a:buFont typeface="Arial"/>
                        <a:buNone/>
                      </a:pPr>
                      <a:r>
                        <a:rPr lang="en" sz="3000" i="1">
                          <a:solidFill>
                            <a:srgbClr val="4285F4"/>
                          </a:solidFill>
                          <a:latin typeface="Open Sans"/>
                          <a:ea typeface="Open Sans"/>
                          <a:cs typeface="Open Sans"/>
                          <a:sym typeface="Open Sans"/>
                        </a:rPr>
                        <a:t>X</a:t>
                      </a: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i="1">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16" name="Google Shape;216;p35" descr="Cloud-Load-Balancing.png"/>
          <p:cNvPicPr preferRelativeResize="0"/>
          <p:nvPr/>
        </p:nvPicPr>
        <p:blipFill rotWithShape="1">
          <a:blip r:embed="rId3">
            <a:alphaModFix/>
          </a:blip>
          <a:srcRect t="5036" b="5027"/>
          <a:stretch/>
        </p:blipFill>
        <p:spPr>
          <a:xfrm>
            <a:off x="-7683647" y="4499377"/>
            <a:ext cx="1196400" cy="1075800"/>
          </a:xfrm>
          <a:prstGeom prst="rect">
            <a:avLst/>
          </a:prstGeom>
          <a:noFill/>
          <a:ln>
            <a:noFill/>
          </a:ln>
        </p:spPr>
      </p:pic>
      <p:pic>
        <p:nvPicPr>
          <p:cNvPr id="217" name="Google Shape;217;p35" descr="Cloud-Load-Balancing.png"/>
          <p:cNvPicPr preferRelativeResize="0"/>
          <p:nvPr/>
        </p:nvPicPr>
        <p:blipFill rotWithShape="1">
          <a:blip r:embed="rId3">
            <a:alphaModFix/>
          </a:blip>
          <a:srcRect t="5036" b="5027"/>
          <a:stretch/>
        </p:blipFill>
        <p:spPr>
          <a:xfrm>
            <a:off x="-5735422" y="4499377"/>
            <a:ext cx="1196400" cy="1075800"/>
          </a:xfrm>
          <a:prstGeom prst="rect">
            <a:avLst/>
          </a:prstGeom>
          <a:noFill/>
          <a:ln>
            <a:noFill/>
          </a:ln>
        </p:spPr>
      </p:pic>
      <p:pic>
        <p:nvPicPr>
          <p:cNvPr id="218" name="Google Shape;218;p35" descr="Cloud-Load-Balancing.png"/>
          <p:cNvPicPr preferRelativeResize="0"/>
          <p:nvPr/>
        </p:nvPicPr>
        <p:blipFill rotWithShape="1">
          <a:blip r:embed="rId3">
            <a:alphaModFix/>
          </a:blip>
          <a:srcRect t="5036" b="5027"/>
          <a:stretch/>
        </p:blipFill>
        <p:spPr>
          <a:xfrm>
            <a:off x="-3679147" y="4499377"/>
            <a:ext cx="1196400" cy="1075800"/>
          </a:xfrm>
          <a:prstGeom prst="rect">
            <a:avLst/>
          </a:prstGeom>
          <a:noFill/>
          <a:ln>
            <a:noFill/>
          </a:ln>
        </p:spPr>
      </p:pic>
      <p:sp>
        <p:nvSpPr>
          <p:cNvPr id="219" name="Google Shape;219;p35"/>
          <p:cNvSpPr txBox="1"/>
          <p:nvPr/>
        </p:nvSpPr>
        <p:spPr>
          <a:xfrm>
            <a:off x="-8008950" y="563732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HTTP</a:t>
            </a:r>
            <a:endParaRPr sz="1800">
              <a:latin typeface="Roboto"/>
              <a:ea typeface="Roboto"/>
              <a:cs typeface="Roboto"/>
              <a:sym typeface="Roboto"/>
            </a:endParaRPr>
          </a:p>
        </p:txBody>
      </p:sp>
      <p:sp>
        <p:nvSpPr>
          <p:cNvPr id="220" name="Google Shape;220;p35"/>
          <p:cNvSpPr txBox="1"/>
          <p:nvPr/>
        </p:nvSpPr>
        <p:spPr>
          <a:xfrm>
            <a:off x="-5981725" y="563732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TCP</a:t>
            </a:r>
            <a:endParaRPr sz="1800">
              <a:latin typeface="Roboto"/>
              <a:ea typeface="Roboto"/>
              <a:cs typeface="Roboto"/>
              <a:sym typeface="Roboto"/>
            </a:endParaRPr>
          </a:p>
        </p:txBody>
      </p:sp>
      <p:sp>
        <p:nvSpPr>
          <p:cNvPr id="221" name="Google Shape;221;p35"/>
          <p:cNvSpPr txBox="1"/>
          <p:nvPr/>
        </p:nvSpPr>
        <p:spPr>
          <a:xfrm>
            <a:off x="-3954500" y="55751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UDP</a:t>
            </a:r>
            <a:endParaRPr sz="1800">
              <a:latin typeface="Roboto"/>
              <a:ea typeface="Roboto"/>
              <a:cs typeface="Roboto"/>
              <a:sym typeface="Roboto"/>
            </a:endParaRPr>
          </a:p>
        </p:txBody>
      </p:sp>
      <p:graphicFrame>
        <p:nvGraphicFramePr>
          <p:cNvPr id="222" name="Google Shape;222;p35"/>
          <p:cNvGraphicFramePr/>
          <p:nvPr/>
        </p:nvGraphicFramePr>
        <p:xfrm>
          <a:off x="5048250" y="3087370"/>
          <a:ext cx="8191500" cy="6099605"/>
        </p:xfrm>
        <a:graphic>
          <a:graphicData uri="http://schemas.openxmlformats.org/drawingml/2006/table">
            <a:tbl>
              <a:tblPr>
                <a:noFill/>
                <a:tableStyleId>{8FAE55B6-3BB9-4EC6-9987-6D80EA1FD514}</a:tableStyleId>
              </a:tblPr>
              <a:tblGrid>
                <a:gridCol w="2047875">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047875">
                  <a:extLst>
                    <a:ext uri="{9D8B030D-6E8A-4147-A177-3AD203B41FA5}">
                      <a16:colId xmlns:a16="http://schemas.microsoft.com/office/drawing/2014/main" val="20003"/>
                    </a:ext>
                  </a:extLst>
                </a:gridCol>
              </a:tblGrid>
              <a:tr h="2657775">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HTTP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TCP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UDP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003550">
                <a:tc>
                  <a:txBody>
                    <a:bodyPr/>
                    <a:lstStyle/>
                    <a:p>
                      <a:pPr marL="0" lvl="0" indent="0" algn="l" rtl="0">
                        <a:spcBef>
                          <a:spcPts val="0"/>
                        </a:spcBef>
                        <a:spcAft>
                          <a:spcPts val="0"/>
                        </a:spcAft>
                        <a:buNone/>
                      </a:pPr>
                      <a:r>
                        <a:rPr lang="en" sz="2800">
                          <a:latin typeface="Google Sans"/>
                          <a:ea typeface="Google Sans"/>
                          <a:cs typeface="Google Sans"/>
                          <a:sym typeface="Google Sans"/>
                        </a:rPr>
                        <a:t>Account</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X</a:t>
                      </a: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588150">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23" name="Google Shape;223;p35" descr="Cloud-SQL.png"/>
          <p:cNvPicPr preferRelativeResize="0"/>
          <p:nvPr/>
        </p:nvPicPr>
        <p:blipFill rotWithShape="1">
          <a:blip r:embed="rId4">
            <a:alphaModFix/>
          </a:blip>
          <a:srcRect t="5092" b="5092"/>
          <a:stretch/>
        </p:blipFill>
        <p:spPr>
          <a:xfrm>
            <a:off x="11490657" y="3448950"/>
            <a:ext cx="1428300" cy="1282800"/>
          </a:xfrm>
          <a:prstGeom prst="rect">
            <a:avLst/>
          </a:prstGeom>
          <a:noFill/>
          <a:ln>
            <a:noFill/>
          </a:ln>
        </p:spPr>
      </p:pic>
      <p:pic>
        <p:nvPicPr>
          <p:cNvPr id="224" name="Google Shape;224;p35" descr="Persistent-Disk.png"/>
          <p:cNvPicPr preferRelativeResize="0"/>
          <p:nvPr/>
        </p:nvPicPr>
        <p:blipFill rotWithShape="1">
          <a:blip r:embed="rId5">
            <a:alphaModFix/>
          </a:blip>
          <a:srcRect t="5092" b="5092"/>
          <a:stretch/>
        </p:blipFill>
        <p:spPr>
          <a:xfrm>
            <a:off x="7381501" y="3448950"/>
            <a:ext cx="1428300" cy="1282800"/>
          </a:xfrm>
          <a:prstGeom prst="rect">
            <a:avLst/>
          </a:prstGeom>
          <a:noFill/>
          <a:ln>
            <a:noFill/>
          </a:ln>
        </p:spPr>
      </p:pic>
      <p:pic>
        <p:nvPicPr>
          <p:cNvPr id="225" name="Google Shape;225;p35" descr="Cloud-Storage.png"/>
          <p:cNvPicPr preferRelativeResize="0"/>
          <p:nvPr/>
        </p:nvPicPr>
        <p:blipFill rotWithShape="1">
          <a:blip r:embed="rId6">
            <a:alphaModFix/>
          </a:blip>
          <a:srcRect t="5092" b="5092"/>
          <a:stretch/>
        </p:blipFill>
        <p:spPr>
          <a:xfrm>
            <a:off x="9436079" y="3448950"/>
            <a:ext cx="1428300" cy="1282800"/>
          </a:xfrm>
          <a:prstGeom prst="rect">
            <a:avLst/>
          </a:prstGeom>
          <a:noFill/>
          <a:ln>
            <a:noFill/>
          </a:ln>
        </p:spPr>
      </p:pic>
      <p:pic>
        <p:nvPicPr>
          <p:cNvPr id="226" name="Google Shape;226;p35" descr="Cloud-Load-Balancing.png"/>
          <p:cNvPicPr preferRelativeResize="0"/>
          <p:nvPr/>
        </p:nvPicPr>
        <p:blipFill rotWithShape="1">
          <a:blip r:embed="rId3">
            <a:alphaModFix/>
          </a:blip>
          <a:srcRect t="5092" b="5092"/>
          <a:stretch/>
        </p:blipFill>
        <p:spPr>
          <a:xfrm>
            <a:off x="7381500" y="3448954"/>
            <a:ext cx="1428300" cy="1282800"/>
          </a:xfrm>
          <a:prstGeom prst="rect">
            <a:avLst/>
          </a:prstGeom>
          <a:noFill/>
          <a:ln>
            <a:noFill/>
          </a:ln>
        </p:spPr>
      </p:pic>
      <p:pic>
        <p:nvPicPr>
          <p:cNvPr id="227" name="Google Shape;227;p35" descr="Cloud-Load-Balancing.png"/>
          <p:cNvPicPr preferRelativeResize="0"/>
          <p:nvPr/>
        </p:nvPicPr>
        <p:blipFill rotWithShape="1">
          <a:blip r:embed="rId3">
            <a:alphaModFix/>
          </a:blip>
          <a:srcRect t="5092" b="5092"/>
          <a:stretch/>
        </p:blipFill>
        <p:spPr>
          <a:xfrm>
            <a:off x="9436075" y="3448954"/>
            <a:ext cx="1428300" cy="1282800"/>
          </a:xfrm>
          <a:prstGeom prst="rect">
            <a:avLst/>
          </a:prstGeom>
          <a:noFill/>
          <a:ln>
            <a:noFill/>
          </a:ln>
        </p:spPr>
      </p:pic>
      <p:pic>
        <p:nvPicPr>
          <p:cNvPr id="228" name="Google Shape;228;p35" descr="Cloud-Load-Balancing.png"/>
          <p:cNvPicPr preferRelativeResize="0"/>
          <p:nvPr/>
        </p:nvPicPr>
        <p:blipFill rotWithShape="1">
          <a:blip r:embed="rId3">
            <a:alphaModFix/>
          </a:blip>
          <a:srcRect t="5092" b="5092"/>
          <a:stretch/>
        </p:blipFill>
        <p:spPr>
          <a:xfrm>
            <a:off x="11490650" y="3448954"/>
            <a:ext cx="1428300" cy="1282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952500" y="1075775"/>
            <a:ext cx="16383000" cy="923299"/>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8a. Defining Network Characteristics for Your Services</a:t>
            </a:r>
            <a:endParaRPr dirty="0">
              <a:solidFill>
                <a:schemeClr val="accent1"/>
              </a:solidFill>
              <a:latin typeface="Impact" panose="020B0806030902050204" pitchFamily="34" charset="0"/>
              <a:cs typeface="Arial"/>
            </a:endParaRPr>
          </a:p>
        </p:txBody>
      </p:sp>
      <p:sp>
        <p:nvSpPr>
          <p:cNvPr id="207" name="Google Shape;207;p34"/>
          <p:cNvSpPr txBox="1"/>
          <p:nvPr/>
        </p:nvSpPr>
        <p:spPr>
          <a:xfrm>
            <a:off x="1847500" y="1981575"/>
            <a:ext cx="12492900" cy="50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dirty="0">
                <a:solidFill>
                  <a:srgbClr val="737373"/>
                </a:solidFill>
                <a:latin typeface="Roboto"/>
                <a:ea typeface="Roboto"/>
                <a:cs typeface="Roboto"/>
                <a:sym typeface="Roboto"/>
              </a:rPr>
              <a:t>Sample solutions</a:t>
            </a:r>
            <a:endParaRPr sz="3000" dirty="0">
              <a:solidFill>
                <a:srgbClr val="737373"/>
              </a:solidFill>
              <a:latin typeface="Roboto"/>
              <a:ea typeface="Roboto"/>
              <a:cs typeface="Roboto"/>
              <a:sym typeface="Roboto"/>
            </a:endParaRPr>
          </a:p>
        </p:txBody>
      </p:sp>
      <p:graphicFrame>
        <p:nvGraphicFramePr>
          <p:cNvPr id="208" name="Google Shape;208;p34"/>
          <p:cNvGraphicFramePr/>
          <p:nvPr>
            <p:extLst>
              <p:ext uri="{D42A27DB-BD31-4B8C-83A1-F6EECF244321}">
                <p14:modId xmlns:p14="http://schemas.microsoft.com/office/powerpoint/2010/main" val="3826930888"/>
              </p:ext>
            </p:extLst>
          </p:nvPr>
        </p:nvGraphicFramePr>
        <p:xfrm>
          <a:off x="952500" y="3139530"/>
          <a:ext cx="16383000" cy="4510860"/>
        </p:xfrm>
        <a:graphic>
          <a:graphicData uri="http://schemas.openxmlformats.org/drawingml/2006/table">
            <a:tbl>
              <a:tblPr>
                <a:noFill/>
                <a:tableStyleId>{8FAE55B6-3BB9-4EC6-9987-6D80EA1FD514}</a:tableStyleId>
              </a:tblPr>
              <a:tblGrid>
                <a:gridCol w="2730500">
                  <a:extLst>
                    <a:ext uri="{9D8B030D-6E8A-4147-A177-3AD203B41FA5}">
                      <a16:colId xmlns:a16="http://schemas.microsoft.com/office/drawing/2014/main" val="20000"/>
                    </a:ext>
                  </a:extLst>
                </a:gridCol>
                <a:gridCol w="2730500">
                  <a:extLst>
                    <a:ext uri="{9D8B030D-6E8A-4147-A177-3AD203B41FA5}">
                      <a16:colId xmlns:a16="http://schemas.microsoft.com/office/drawing/2014/main" val="20001"/>
                    </a:ext>
                  </a:extLst>
                </a:gridCol>
                <a:gridCol w="2730500">
                  <a:extLst>
                    <a:ext uri="{9D8B030D-6E8A-4147-A177-3AD203B41FA5}">
                      <a16:colId xmlns:a16="http://schemas.microsoft.com/office/drawing/2014/main" val="20002"/>
                    </a:ext>
                  </a:extLst>
                </a:gridCol>
                <a:gridCol w="2730500">
                  <a:extLst>
                    <a:ext uri="{9D8B030D-6E8A-4147-A177-3AD203B41FA5}">
                      <a16:colId xmlns:a16="http://schemas.microsoft.com/office/drawing/2014/main" val="20003"/>
                    </a:ext>
                  </a:extLst>
                </a:gridCol>
                <a:gridCol w="2730500">
                  <a:extLst>
                    <a:ext uri="{9D8B030D-6E8A-4147-A177-3AD203B41FA5}">
                      <a16:colId xmlns:a16="http://schemas.microsoft.com/office/drawing/2014/main" val="20004"/>
                    </a:ext>
                  </a:extLst>
                </a:gridCol>
                <a:gridCol w="2730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dirty="0">
                          <a:solidFill>
                            <a:srgbClr val="FFFFFF"/>
                          </a:solidFill>
                          <a:latin typeface="Google Sans"/>
                          <a:ea typeface="Google Sans"/>
                          <a:cs typeface="Google Sans"/>
                          <a:sym typeface="Google Sans"/>
                        </a:rPr>
                        <a:t>Internet facing or Internal only</a:t>
                      </a:r>
                      <a:endParaRPr sz="2800" b="1" dirty="0">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HTTP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dirty="0">
                          <a:solidFill>
                            <a:srgbClr val="FFFFFF"/>
                          </a:solidFill>
                          <a:latin typeface="Google Sans"/>
                          <a:ea typeface="Google Sans"/>
                          <a:cs typeface="Google Sans"/>
                          <a:sym typeface="Google Sans"/>
                        </a:rPr>
                        <a:t>TCP</a:t>
                      </a:r>
                      <a:endParaRPr sz="2800" b="1" dirty="0">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UDP</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Multiregional?</a:t>
                      </a:r>
                      <a:endParaRPr sz="28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2800" b="0" i="1" dirty="0">
                          <a:latin typeface="Google Sans"/>
                          <a:ea typeface="Google Sans"/>
                          <a:cs typeface="Google Sans"/>
                          <a:sym typeface="Google Sans"/>
                        </a:rPr>
                        <a:t>Search</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2800" b="1" i="1" dirty="0">
                          <a:latin typeface="Google Sans"/>
                          <a:ea typeface="Google Sans"/>
                          <a:cs typeface="Google Sans"/>
                          <a:sym typeface="Google Sans"/>
                        </a:rPr>
                        <a:t>Internet</a:t>
                      </a:r>
                      <a:endParaRPr sz="2800" b="1"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b="0" i="1" dirty="0">
                          <a:latin typeface="Google Sans"/>
                          <a:ea typeface="Google Sans"/>
                          <a:cs typeface="Google Sans"/>
                          <a:sym typeface="Google Sans"/>
                        </a:rPr>
                        <a:t>Yes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b="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 sz="2800" b="0" i="1" dirty="0">
                          <a:latin typeface="Google Sans"/>
                          <a:ea typeface="Google Sans"/>
                          <a:cs typeface="Google Sans"/>
                          <a:sym typeface="Google Sans"/>
                        </a:rPr>
                        <a:t>Yes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Inventory</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Internal</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US" sz="2800" b="0" i="1" dirty="0">
                          <a:latin typeface="Google Sans"/>
                          <a:ea typeface="Google Sans"/>
                          <a:cs typeface="Google Sans"/>
                          <a:sym typeface="Google Sans"/>
                        </a:rPr>
                        <a:t>Yes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b="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US" sz="2800" b="0" i="1" dirty="0">
                          <a:latin typeface="Google Sans"/>
                          <a:ea typeface="Google Sans"/>
                          <a:cs typeface="Google Sans"/>
                          <a:sym typeface="Google Sans"/>
                        </a:rPr>
                        <a:t>No</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Analytics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2800" b="1" i="1" dirty="0">
                          <a:latin typeface="Google Sans"/>
                          <a:ea typeface="Google Sans"/>
                          <a:cs typeface="Google Sans"/>
                          <a:sym typeface="Google Sans"/>
                        </a:rPr>
                        <a:t>Internet</a:t>
                      </a:r>
                      <a:endParaRPr sz="2800" b="1"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b="0" i="1" dirty="0">
                          <a:latin typeface="Google Sans"/>
                          <a:ea typeface="Google Sans"/>
                          <a:cs typeface="Google Sans"/>
                          <a:sym typeface="Google Sans"/>
                        </a:rPr>
                        <a:t>Yes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b="0" i="1" dirty="0">
                          <a:latin typeface="Google Sans"/>
                          <a:ea typeface="Google Sans"/>
                          <a:cs typeface="Google Sans"/>
                          <a:sym typeface="Google Sans"/>
                        </a:rPr>
                        <a:t>No</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Web UI</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2800" b="1" i="1" dirty="0">
                          <a:latin typeface="Google Sans"/>
                          <a:ea typeface="Google Sans"/>
                          <a:cs typeface="Google Sans"/>
                          <a:sym typeface="Google Sans"/>
                        </a:rPr>
                        <a:t>Internet</a:t>
                      </a:r>
                      <a:endParaRPr sz="2800" b="1"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US" sz="2800" b="0" i="1" dirty="0">
                          <a:latin typeface="Google Sans"/>
                          <a:ea typeface="Google Sans"/>
                          <a:cs typeface="Google Sans"/>
                          <a:sym typeface="Google Sans"/>
                        </a:rPr>
                        <a:t>Yes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US" sz="2800" b="0" i="1" dirty="0">
                          <a:latin typeface="Google Sans"/>
                          <a:ea typeface="Google Sans"/>
                          <a:cs typeface="Google Sans"/>
                          <a:sym typeface="Google Sans"/>
                        </a:rPr>
                        <a:t>Yes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Orders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2800" b="0" i="1" dirty="0">
                          <a:latin typeface="Google Sans"/>
                          <a:ea typeface="Google Sans"/>
                          <a:cs typeface="Google Sans"/>
                          <a:sym typeface="Google Sans"/>
                        </a:rPr>
                        <a:t>Internal</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b="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b="0" i="1" dirty="0">
                          <a:latin typeface="Google Sans"/>
                          <a:ea typeface="Google Sans"/>
                          <a:cs typeface="Google Sans"/>
                          <a:sym typeface="Google Sans"/>
                        </a:rPr>
                        <a:t>Yes</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b="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b="0" i="1" dirty="0">
                          <a:latin typeface="Google Sans"/>
                          <a:ea typeface="Google Sans"/>
                          <a:cs typeface="Google Sans"/>
                          <a:sym typeface="Google Sans"/>
                        </a:rPr>
                        <a:t>No</a:t>
                      </a:r>
                      <a:endParaRPr sz="2800" b="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38899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1847500" y="1075775"/>
            <a:ext cx="14616300" cy="1075800"/>
          </a:xfrm>
          <a:prstGeom prst="rect">
            <a:avLst/>
          </a:prstGeom>
          <a:solidFill>
            <a:srgbClr val="00B0F0"/>
          </a:solidFill>
          <a:ln>
            <a:noFill/>
          </a:ln>
        </p:spPr>
        <p:txBody>
          <a:bodyPr spcFirstLastPara="1" wrap="square" lIns="91425" tIns="91425" rIns="91425" bIns="91425" rtlCol="0" anchor="t" anchorCtr="0">
            <a:spAutoFit/>
          </a:bodyPr>
          <a:lstStyle/>
          <a:p>
            <a:r>
              <a:rPr lang="en">
                <a:solidFill>
                  <a:schemeClr val="accent1"/>
                </a:solidFill>
                <a:latin typeface="Impact" panose="020B0806030902050204" pitchFamily="34" charset="0"/>
                <a:cs typeface="Arial"/>
              </a:rPr>
              <a:t>8b. Select the Load Balancers for Your Services</a:t>
            </a:r>
            <a:endParaRPr>
              <a:solidFill>
                <a:schemeClr val="accent1"/>
              </a:solidFill>
              <a:latin typeface="Impact" panose="020B0806030902050204" pitchFamily="34" charset="0"/>
              <a:cs typeface="Arial"/>
            </a:endParaRPr>
          </a:p>
        </p:txBody>
      </p:sp>
      <p:sp>
        <p:nvSpPr>
          <p:cNvPr id="214" name="Google Shape;214;p35"/>
          <p:cNvSpPr txBox="1"/>
          <p:nvPr/>
        </p:nvSpPr>
        <p:spPr>
          <a:xfrm>
            <a:off x="1847500" y="2012275"/>
            <a:ext cx="12953400" cy="75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dirty="0">
                <a:solidFill>
                  <a:srgbClr val="737373"/>
                </a:solidFill>
                <a:latin typeface="Roboto"/>
                <a:ea typeface="Roboto"/>
                <a:cs typeface="Roboto"/>
                <a:sym typeface="Roboto"/>
              </a:rPr>
              <a:t>Sample solutions</a:t>
            </a:r>
            <a:endParaRPr sz="3000" dirty="0">
              <a:solidFill>
                <a:srgbClr val="737373"/>
              </a:solidFill>
              <a:latin typeface="Roboto"/>
              <a:ea typeface="Roboto"/>
              <a:cs typeface="Roboto"/>
              <a:sym typeface="Roboto"/>
            </a:endParaRPr>
          </a:p>
        </p:txBody>
      </p:sp>
      <p:graphicFrame>
        <p:nvGraphicFramePr>
          <p:cNvPr id="215" name="Google Shape;215;p35"/>
          <p:cNvGraphicFramePr/>
          <p:nvPr/>
        </p:nvGraphicFramePr>
        <p:xfrm>
          <a:off x="-11074200" y="4284308"/>
          <a:ext cx="9312825" cy="5893575"/>
        </p:xfrm>
        <a:graphic>
          <a:graphicData uri="http://schemas.openxmlformats.org/drawingml/2006/table">
            <a:tbl>
              <a:tblPr>
                <a:noFill/>
                <a:tableStyleId>{8FAE55B6-3BB9-4EC6-9987-6D80EA1FD514}</a:tableStyleId>
              </a:tblPr>
              <a:tblGrid>
                <a:gridCol w="2703175">
                  <a:extLst>
                    <a:ext uri="{9D8B030D-6E8A-4147-A177-3AD203B41FA5}">
                      <a16:colId xmlns:a16="http://schemas.microsoft.com/office/drawing/2014/main" val="20000"/>
                    </a:ext>
                  </a:extLst>
                </a:gridCol>
                <a:gridCol w="2326400">
                  <a:extLst>
                    <a:ext uri="{9D8B030D-6E8A-4147-A177-3AD203B41FA5}">
                      <a16:colId xmlns:a16="http://schemas.microsoft.com/office/drawing/2014/main" val="20001"/>
                    </a:ext>
                  </a:extLst>
                </a:gridCol>
                <a:gridCol w="1873900">
                  <a:extLst>
                    <a:ext uri="{9D8B030D-6E8A-4147-A177-3AD203B41FA5}">
                      <a16:colId xmlns:a16="http://schemas.microsoft.com/office/drawing/2014/main" val="20002"/>
                    </a:ext>
                  </a:extLst>
                </a:gridCol>
                <a:gridCol w="2409350">
                  <a:extLst>
                    <a:ext uri="{9D8B030D-6E8A-4147-A177-3AD203B41FA5}">
                      <a16:colId xmlns:a16="http://schemas.microsoft.com/office/drawing/2014/main" val="20003"/>
                    </a:ext>
                  </a:extLst>
                </a:gridCol>
              </a:tblGrid>
              <a:tr h="2235700">
                <a:tc>
                  <a:txBody>
                    <a:bodyPr/>
                    <a:lstStyle/>
                    <a:p>
                      <a:pPr marL="0" lvl="0" indent="0" algn="l" rtl="0">
                        <a:spcBef>
                          <a:spcPts val="0"/>
                        </a:spcBef>
                        <a:spcAft>
                          <a:spcPts val="0"/>
                        </a:spcAft>
                        <a:buNone/>
                      </a:pPr>
                      <a:r>
                        <a:rPr lang="en" sz="3000">
                          <a:solidFill>
                            <a:srgbClr val="808080"/>
                          </a:solidFill>
                          <a:latin typeface="Roboto"/>
                          <a:ea typeface="Roboto"/>
                          <a:cs typeface="Roboto"/>
                          <a:sym typeface="Roboto"/>
                        </a:rPr>
                        <a:t>Service</a:t>
                      </a: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endParaRPr sz="3000">
                        <a:solidFill>
                          <a:srgbClr val="808080"/>
                        </a:solidFill>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731575">
                <a:tc>
                  <a:txBody>
                    <a:bodyPr/>
                    <a:lstStyle/>
                    <a:p>
                      <a:pPr marL="0" lvl="0" indent="0" algn="l" rtl="0">
                        <a:spcBef>
                          <a:spcPts val="0"/>
                        </a:spcBef>
                        <a:spcAft>
                          <a:spcPts val="0"/>
                        </a:spcAft>
                        <a:buNone/>
                      </a:pPr>
                      <a:r>
                        <a:rPr lang="en" sz="3000" i="1">
                          <a:latin typeface="Open Sans"/>
                          <a:ea typeface="Open Sans"/>
                          <a:cs typeface="Open Sans"/>
                          <a:sym typeface="Open Sans"/>
                        </a:rPr>
                        <a:t>Account</a:t>
                      </a:r>
                      <a:endParaRPr sz="3000" i="1">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Clr>
                          <a:srgbClr val="4285F4"/>
                        </a:buClr>
                        <a:buSzPts val="1100"/>
                        <a:buFont typeface="Arial"/>
                        <a:buNone/>
                      </a:pPr>
                      <a:r>
                        <a:rPr lang="en" sz="3000" i="1">
                          <a:solidFill>
                            <a:srgbClr val="4285F4"/>
                          </a:solidFill>
                          <a:latin typeface="Open Sans"/>
                          <a:ea typeface="Open Sans"/>
                          <a:cs typeface="Open Sans"/>
                          <a:sym typeface="Open Sans"/>
                        </a:rPr>
                        <a:t>X</a:t>
                      </a: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i="1">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731575">
                <a:tc>
                  <a:txBody>
                    <a:bodyPr/>
                    <a:lstStyle/>
                    <a:p>
                      <a:pPr marL="0" lvl="0" indent="0" algn="l" rtl="0">
                        <a:spcBef>
                          <a:spcPts val="0"/>
                        </a:spcBef>
                        <a:spcAft>
                          <a:spcPts val="0"/>
                        </a:spcAft>
                        <a:buNone/>
                      </a:pPr>
                      <a:endParaRPr sz="3000"/>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3000" b="1">
                        <a:solidFill>
                          <a:srgbClr val="808080"/>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16" name="Google Shape;216;p35" descr="Cloud-Load-Balancing.png"/>
          <p:cNvPicPr preferRelativeResize="0"/>
          <p:nvPr/>
        </p:nvPicPr>
        <p:blipFill rotWithShape="1">
          <a:blip r:embed="rId3">
            <a:alphaModFix/>
          </a:blip>
          <a:srcRect t="5036" b="5027"/>
          <a:stretch/>
        </p:blipFill>
        <p:spPr>
          <a:xfrm>
            <a:off x="-7683647" y="4499377"/>
            <a:ext cx="1196400" cy="1075800"/>
          </a:xfrm>
          <a:prstGeom prst="rect">
            <a:avLst/>
          </a:prstGeom>
          <a:noFill/>
          <a:ln>
            <a:noFill/>
          </a:ln>
        </p:spPr>
      </p:pic>
      <p:pic>
        <p:nvPicPr>
          <p:cNvPr id="217" name="Google Shape;217;p35" descr="Cloud-Load-Balancing.png"/>
          <p:cNvPicPr preferRelativeResize="0"/>
          <p:nvPr/>
        </p:nvPicPr>
        <p:blipFill rotWithShape="1">
          <a:blip r:embed="rId3">
            <a:alphaModFix/>
          </a:blip>
          <a:srcRect t="5036" b="5027"/>
          <a:stretch/>
        </p:blipFill>
        <p:spPr>
          <a:xfrm>
            <a:off x="-5735422" y="4499377"/>
            <a:ext cx="1196400" cy="1075800"/>
          </a:xfrm>
          <a:prstGeom prst="rect">
            <a:avLst/>
          </a:prstGeom>
          <a:noFill/>
          <a:ln>
            <a:noFill/>
          </a:ln>
        </p:spPr>
      </p:pic>
      <p:pic>
        <p:nvPicPr>
          <p:cNvPr id="218" name="Google Shape;218;p35" descr="Cloud-Load-Balancing.png"/>
          <p:cNvPicPr preferRelativeResize="0"/>
          <p:nvPr/>
        </p:nvPicPr>
        <p:blipFill rotWithShape="1">
          <a:blip r:embed="rId3">
            <a:alphaModFix/>
          </a:blip>
          <a:srcRect t="5036" b="5027"/>
          <a:stretch/>
        </p:blipFill>
        <p:spPr>
          <a:xfrm>
            <a:off x="-3679147" y="4499377"/>
            <a:ext cx="1196400" cy="1075800"/>
          </a:xfrm>
          <a:prstGeom prst="rect">
            <a:avLst/>
          </a:prstGeom>
          <a:noFill/>
          <a:ln>
            <a:noFill/>
          </a:ln>
        </p:spPr>
      </p:pic>
      <p:sp>
        <p:nvSpPr>
          <p:cNvPr id="219" name="Google Shape;219;p35"/>
          <p:cNvSpPr txBox="1"/>
          <p:nvPr/>
        </p:nvSpPr>
        <p:spPr>
          <a:xfrm>
            <a:off x="-8008950" y="563732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HTTP</a:t>
            </a:r>
            <a:endParaRPr sz="1800">
              <a:latin typeface="Roboto"/>
              <a:ea typeface="Roboto"/>
              <a:cs typeface="Roboto"/>
              <a:sym typeface="Roboto"/>
            </a:endParaRPr>
          </a:p>
        </p:txBody>
      </p:sp>
      <p:sp>
        <p:nvSpPr>
          <p:cNvPr id="220" name="Google Shape;220;p35"/>
          <p:cNvSpPr txBox="1"/>
          <p:nvPr/>
        </p:nvSpPr>
        <p:spPr>
          <a:xfrm>
            <a:off x="-5981725" y="563732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TCP</a:t>
            </a:r>
            <a:endParaRPr sz="1800">
              <a:latin typeface="Roboto"/>
              <a:ea typeface="Roboto"/>
              <a:cs typeface="Roboto"/>
              <a:sym typeface="Roboto"/>
            </a:endParaRPr>
          </a:p>
        </p:txBody>
      </p:sp>
      <p:sp>
        <p:nvSpPr>
          <p:cNvPr id="221" name="Google Shape;221;p35"/>
          <p:cNvSpPr txBox="1"/>
          <p:nvPr/>
        </p:nvSpPr>
        <p:spPr>
          <a:xfrm>
            <a:off x="-3954500" y="5575175"/>
            <a:ext cx="16890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a:ea typeface="Roboto"/>
                <a:cs typeface="Roboto"/>
                <a:sym typeface="Roboto"/>
              </a:rPr>
              <a:t>UDP</a:t>
            </a:r>
            <a:endParaRPr sz="1800">
              <a:latin typeface="Roboto"/>
              <a:ea typeface="Roboto"/>
              <a:cs typeface="Roboto"/>
              <a:sym typeface="Roboto"/>
            </a:endParaRPr>
          </a:p>
        </p:txBody>
      </p:sp>
      <p:graphicFrame>
        <p:nvGraphicFramePr>
          <p:cNvPr id="222" name="Google Shape;222;p35"/>
          <p:cNvGraphicFramePr/>
          <p:nvPr>
            <p:extLst>
              <p:ext uri="{D42A27DB-BD31-4B8C-83A1-F6EECF244321}">
                <p14:modId xmlns:p14="http://schemas.microsoft.com/office/powerpoint/2010/main" val="1063533482"/>
              </p:ext>
            </p:extLst>
          </p:nvPr>
        </p:nvGraphicFramePr>
        <p:xfrm>
          <a:off x="5048250" y="3087370"/>
          <a:ext cx="8191500" cy="6099605"/>
        </p:xfrm>
        <a:graphic>
          <a:graphicData uri="http://schemas.openxmlformats.org/drawingml/2006/table">
            <a:tbl>
              <a:tblPr>
                <a:noFill/>
                <a:tableStyleId>{8FAE55B6-3BB9-4EC6-9987-6D80EA1FD514}</a:tableStyleId>
              </a:tblPr>
              <a:tblGrid>
                <a:gridCol w="2047875">
                  <a:extLst>
                    <a:ext uri="{9D8B030D-6E8A-4147-A177-3AD203B41FA5}">
                      <a16:colId xmlns:a16="http://schemas.microsoft.com/office/drawing/2014/main" val="20000"/>
                    </a:ext>
                  </a:extLst>
                </a:gridCol>
                <a:gridCol w="2047875">
                  <a:extLst>
                    <a:ext uri="{9D8B030D-6E8A-4147-A177-3AD203B41FA5}">
                      <a16:colId xmlns:a16="http://schemas.microsoft.com/office/drawing/2014/main" val="20001"/>
                    </a:ext>
                  </a:extLst>
                </a:gridCol>
                <a:gridCol w="2047875">
                  <a:extLst>
                    <a:ext uri="{9D8B030D-6E8A-4147-A177-3AD203B41FA5}">
                      <a16:colId xmlns:a16="http://schemas.microsoft.com/office/drawing/2014/main" val="20002"/>
                    </a:ext>
                  </a:extLst>
                </a:gridCol>
                <a:gridCol w="2047875">
                  <a:extLst>
                    <a:ext uri="{9D8B030D-6E8A-4147-A177-3AD203B41FA5}">
                      <a16:colId xmlns:a16="http://schemas.microsoft.com/office/drawing/2014/main" val="20003"/>
                    </a:ext>
                  </a:extLst>
                </a:gridCol>
              </a:tblGrid>
              <a:tr h="2657775">
                <a:tc>
                  <a:txBody>
                    <a:bodyPr/>
                    <a:lstStyle/>
                    <a:p>
                      <a:pPr marL="0" lvl="0" indent="0" algn="ctr" rtl="0">
                        <a:spcBef>
                          <a:spcPts val="0"/>
                        </a:spcBef>
                        <a:spcAft>
                          <a:spcPts val="0"/>
                        </a:spcAft>
                        <a:buNone/>
                      </a:pPr>
                      <a:r>
                        <a:rPr lang="en" sz="2800" b="1">
                          <a:solidFill>
                            <a:srgbClr val="FFFFFF"/>
                          </a:solidFill>
                          <a:latin typeface="Google Sans"/>
                          <a:ea typeface="Google Sans"/>
                          <a:cs typeface="Google Sans"/>
                          <a:sym typeface="Google Sans"/>
                        </a:rPr>
                        <a:t>Service</a:t>
                      </a:r>
                      <a:endParaRPr sz="2800" b="1">
                        <a:solidFill>
                          <a:srgbClr val="FFFFFF"/>
                        </a:solidFill>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3B83F3"/>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HTTP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 sz="2800">
                          <a:latin typeface="Google Sans"/>
                          <a:ea typeface="Google Sans"/>
                          <a:cs typeface="Google Sans"/>
                          <a:sym typeface="Google Sans"/>
                        </a:rPr>
                        <a:t>Cloud </a:t>
                      </a: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TCP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endParaRPr sz="2800">
                        <a:latin typeface="Google Sans"/>
                        <a:ea typeface="Google Sans"/>
                        <a:cs typeface="Google Sans"/>
                        <a:sym typeface="Google Sans"/>
                      </a:endParaRPr>
                    </a:p>
                    <a:p>
                      <a:pPr marL="0" lvl="0" indent="0" algn="ctr" rtl="0">
                        <a:spcBef>
                          <a:spcPts val="0"/>
                        </a:spcBef>
                        <a:spcAft>
                          <a:spcPts val="0"/>
                        </a:spcAft>
                        <a:buNone/>
                      </a:pPr>
                      <a:r>
                        <a:rPr lang="en" sz="2800">
                          <a:latin typeface="Google Sans"/>
                          <a:ea typeface="Google Sans"/>
                          <a:cs typeface="Google Sans"/>
                          <a:sym typeface="Google Sans"/>
                        </a:rPr>
                        <a:t>UDP</a:t>
                      </a:r>
                      <a:endParaRPr sz="2800">
                        <a:latin typeface="Google Sans"/>
                        <a:ea typeface="Google Sans"/>
                        <a:cs typeface="Google Sans"/>
                        <a:sym typeface="Google Sans"/>
                      </a:endParaRPr>
                    </a:p>
                  </a:txBody>
                  <a:tcPr marL="91425" marR="91425" marT="91425" marB="9142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0"/>
                  </a:ext>
                </a:extLst>
              </a:tr>
              <a:tr h="1003550">
                <a:tc>
                  <a:txBody>
                    <a:bodyPr/>
                    <a:lstStyle/>
                    <a:p>
                      <a:pPr marL="0" lvl="0" indent="0" algn="l" rtl="0">
                        <a:spcBef>
                          <a:spcPts val="0"/>
                        </a:spcBef>
                        <a:spcAft>
                          <a:spcPts val="0"/>
                        </a:spcAft>
                        <a:buNone/>
                      </a:pPr>
                      <a:r>
                        <a:rPr lang="en" sz="2800" dirty="0">
                          <a:latin typeface="Google Sans"/>
                          <a:ea typeface="Google Sans"/>
                          <a:cs typeface="Google Sans"/>
                          <a:sym typeface="Google Sans"/>
                        </a:rPr>
                        <a:t>Search</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588150">
                <a:tc>
                  <a:txBody>
                    <a:bodyPr/>
                    <a:lstStyle/>
                    <a:p>
                      <a:pPr marL="0" lvl="0" indent="0" algn="l" rtl="0">
                        <a:spcBef>
                          <a:spcPts val="0"/>
                        </a:spcBef>
                        <a:spcAft>
                          <a:spcPts val="0"/>
                        </a:spcAft>
                        <a:buNone/>
                      </a:pPr>
                      <a:r>
                        <a:rPr lang="en-US" sz="2800" dirty="0">
                          <a:latin typeface="Google Sans"/>
                          <a:ea typeface="Google Sans"/>
                          <a:cs typeface="Google Sans"/>
                          <a:sym typeface="Google Sans"/>
                        </a:rPr>
                        <a:t>Inventory</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US"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588150">
                <a:tc>
                  <a:txBody>
                    <a:bodyPr/>
                    <a:lstStyle/>
                    <a:p>
                      <a:pPr marL="0" lvl="0" indent="0" algn="l" rtl="0">
                        <a:spcBef>
                          <a:spcPts val="0"/>
                        </a:spcBef>
                        <a:spcAft>
                          <a:spcPts val="0"/>
                        </a:spcAft>
                        <a:buNone/>
                      </a:pPr>
                      <a:r>
                        <a:rPr lang="en-US" sz="2800" dirty="0">
                          <a:latin typeface="Google Sans"/>
                          <a:ea typeface="Google Sans"/>
                          <a:cs typeface="Google Sans"/>
                          <a:sym typeface="Google Sans"/>
                        </a:rPr>
                        <a:t>Analytics</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588150">
                <a:tc>
                  <a:txBody>
                    <a:bodyPr/>
                    <a:lstStyle/>
                    <a:p>
                      <a:pPr marL="0" lvl="0" indent="0" algn="l" rtl="0">
                        <a:spcBef>
                          <a:spcPts val="0"/>
                        </a:spcBef>
                        <a:spcAft>
                          <a:spcPts val="0"/>
                        </a:spcAft>
                        <a:buNone/>
                      </a:pPr>
                      <a:r>
                        <a:rPr lang="en-US" sz="2800" dirty="0">
                          <a:latin typeface="Google Sans"/>
                          <a:ea typeface="Google Sans"/>
                          <a:cs typeface="Google Sans"/>
                          <a:sym typeface="Google Sans"/>
                        </a:rPr>
                        <a:t>Web UI</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r>
                        <a:rPr lang="en-US"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588150">
                <a:tc>
                  <a:txBody>
                    <a:bodyPr/>
                    <a:lstStyle/>
                    <a:p>
                      <a:pPr marL="0" lvl="0" indent="0" algn="l" rtl="0">
                        <a:spcBef>
                          <a:spcPts val="0"/>
                        </a:spcBef>
                        <a:spcAft>
                          <a:spcPts val="0"/>
                        </a:spcAft>
                        <a:buNone/>
                      </a:pPr>
                      <a:r>
                        <a:rPr lang="en-US" sz="2800" dirty="0">
                          <a:latin typeface="Google Sans"/>
                          <a:ea typeface="Google Sans"/>
                          <a:cs typeface="Google Sans"/>
                          <a:sym typeface="Google Sans"/>
                        </a:rPr>
                        <a:t>Orders</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dirty="0">
                          <a:latin typeface="Google Sans"/>
                          <a:ea typeface="Google Sans"/>
                          <a:cs typeface="Google Sans"/>
                          <a:sym typeface="Google Sans"/>
                        </a:rPr>
                        <a:t>X</a:t>
                      </a: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223" name="Google Shape;223;p35" descr="Cloud-SQL.png"/>
          <p:cNvPicPr preferRelativeResize="0"/>
          <p:nvPr/>
        </p:nvPicPr>
        <p:blipFill rotWithShape="1">
          <a:blip r:embed="rId4">
            <a:alphaModFix/>
          </a:blip>
          <a:srcRect t="5092" b="5092"/>
          <a:stretch/>
        </p:blipFill>
        <p:spPr>
          <a:xfrm>
            <a:off x="11490657" y="3448950"/>
            <a:ext cx="1428300" cy="1282800"/>
          </a:xfrm>
          <a:prstGeom prst="rect">
            <a:avLst/>
          </a:prstGeom>
          <a:noFill/>
          <a:ln>
            <a:noFill/>
          </a:ln>
        </p:spPr>
      </p:pic>
      <p:pic>
        <p:nvPicPr>
          <p:cNvPr id="224" name="Google Shape;224;p35" descr="Persistent-Disk.png"/>
          <p:cNvPicPr preferRelativeResize="0"/>
          <p:nvPr/>
        </p:nvPicPr>
        <p:blipFill rotWithShape="1">
          <a:blip r:embed="rId5">
            <a:alphaModFix/>
          </a:blip>
          <a:srcRect t="5092" b="5092"/>
          <a:stretch/>
        </p:blipFill>
        <p:spPr>
          <a:xfrm>
            <a:off x="7381501" y="3448950"/>
            <a:ext cx="1428300" cy="1282800"/>
          </a:xfrm>
          <a:prstGeom prst="rect">
            <a:avLst/>
          </a:prstGeom>
          <a:noFill/>
          <a:ln>
            <a:noFill/>
          </a:ln>
        </p:spPr>
      </p:pic>
      <p:pic>
        <p:nvPicPr>
          <p:cNvPr id="225" name="Google Shape;225;p35" descr="Cloud-Storage.png"/>
          <p:cNvPicPr preferRelativeResize="0"/>
          <p:nvPr/>
        </p:nvPicPr>
        <p:blipFill rotWithShape="1">
          <a:blip r:embed="rId6">
            <a:alphaModFix/>
          </a:blip>
          <a:srcRect t="5092" b="5092"/>
          <a:stretch/>
        </p:blipFill>
        <p:spPr>
          <a:xfrm>
            <a:off x="9436079" y="3448950"/>
            <a:ext cx="1428300" cy="1282800"/>
          </a:xfrm>
          <a:prstGeom prst="rect">
            <a:avLst/>
          </a:prstGeom>
          <a:noFill/>
          <a:ln>
            <a:noFill/>
          </a:ln>
        </p:spPr>
      </p:pic>
      <p:pic>
        <p:nvPicPr>
          <p:cNvPr id="226" name="Google Shape;226;p35" descr="Cloud-Load-Balancing.png"/>
          <p:cNvPicPr preferRelativeResize="0"/>
          <p:nvPr/>
        </p:nvPicPr>
        <p:blipFill rotWithShape="1">
          <a:blip r:embed="rId3">
            <a:alphaModFix/>
          </a:blip>
          <a:srcRect t="5092" b="5092"/>
          <a:stretch/>
        </p:blipFill>
        <p:spPr>
          <a:xfrm>
            <a:off x="7381500" y="3448954"/>
            <a:ext cx="1428300" cy="1282800"/>
          </a:xfrm>
          <a:prstGeom prst="rect">
            <a:avLst/>
          </a:prstGeom>
          <a:noFill/>
          <a:ln>
            <a:noFill/>
          </a:ln>
        </p:spPr>
      </p:pic>
      <p:pic>
        <p:nvPicPr>
          <p:cNvPr id="227" name="Google Shape;227;p35" descr="Cloud-Load-Balancing.png"/>
          <p:cNvPicPr preferRelativeResize="0"/>
          <p:nvPr/>
        </p:nvPicPr>
        <p:blipFill rotWithShape="1">
          <a:blip r:embed="rId3">
            <a:alphaModFix/>
          </a:blip>
          <a:srcRect t="5092" b="5092"/>
          <a:stretch/>
        </p:blipFill>
        <p:spPr>
          <a:xfrm>
            <a:off x="9436075" y="3448954"/>
            <a:ext cx="1428300" cy="1282800"/>
          </a:xfrm>
          <a:prstGeom prst="rect">
            <a:avLst/>
          </a:prstGeom>
          <a:noFill/>
          <a:ln>
            <a:noFill/>
          </a:ln>
        </p:spPr>
      </p:pic>
      <p:pic>
        <p:nvPicPr>
          <p:cNvPr id="228" name="Google Shape;228;p35" descr="Cloud-Load-Balancing.png"/>
          <p:cNvPicPr preferRelativeResize="0"/>
          <p:nvPr/>
        </p:nvPicPr>
        <p:blipFill rotWithShape="1">
          <a:blip r:embed="rId3">
            <a:alphaModFix/>
          </a:blip>
          <a:srcRect t="5092" b="5092"/>
          <a:stretch/>
        </p:blipFill>
        <p:spPr>
          <a:xfrm>
            <a:off x="11490650" y="3448954"/>
            <a:ext cx="1428300" cy="1282800"/>
          </a:xfrm>
          <a:prstGeom prst="rect">
            <a:avLst/>
          </a:prstGeom>
          <a:noFill/>
          <a:ln>
            <a:noFill/>
          </a:ln>
        </p:spPr>
      </p:pic>
    </p:spTree>
    <p:extLst>
      <p:ext uri="{BB962C8B-B14F-4D97-AF65-F5344CB8AC3E}">
        <p14:creationId xmlns:p14="http://schemas.microsoft.com/office/powerpoint/2010/main" val="3079600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9. Diagramming Your Network</a:t>
            </a:r>
            <a:endParaRPr/>
          </a:p>
        </p:txBody>
      </p:sp>
      <p:sp>
        <p:nvSpPr>
          <p:cNvPr id="234" name="Google Shape;234;p36"/>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800">
                <a:solidFill>
                  <a:srgbClr val="737373"/>
                </a:solidFill>
                <a:latin typeface="Roboto"/>
                <a:ea typeface="Roboto"/>
                <a:cs typeface="Roboto"/>
                <a:sym typeface="Roboto"/>
              </a:rPr>
              <a:t>Draw a diagram that depicts how your services will communicate over the network. Include regions, zones, load balancers, CDN, and DNS if applicable.</a:t>
            </a:r>
            <a:endParaRPr sz="2800">
              <a:solidFill>
                <a:srgbClr val="737373"/>
              </a:solidFill>
              <a:latin typeface="Roboto"/>
              <a:ea typeface="Roboto"/>
              <a:cs typeface="Roboto"/>
              <a:sym typeface="Roboto"/>
            </a:endParaRPr>
          </a:p>
        </p:txBody>
      </p:sp>
      <p:grpSp>
        <p:nvGrpSpPr>
          <p:cNvPr id="235" name="Google Shape;235;p36"/>
          <p:cNvGrpSpPr/>
          <p:nvPr/>
        </p:nvGrpSpPr>
        <p:grpSpPr>
          <a:xfrm>
            <a:off x="1978144" y="3046375"/>
            <a:ext cx="14485553" cy="6751204"/>
            <a:chOff x="1978144" y="1922425"/>
            <a:chExt cx="14485553" cy="6751204"/>
          </a:xfrm>
        </p:grpSpPr>
        <p:sp>
          <p:nvSpPr>
            <p:cNvPr id="236" name="Google Shape;236;p36"/>
            <p:cNvSpPr/>
            <p:nvPr/>
          </p:nvSpPr>
          <p:spPr>
            <a:xfrm>
              <a:off x="9255297" y="1922425"/>
              <a:ext cx="7208400" cy="67512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pic>
          <p:nvPicPr>
            <p:cNvPr id="237" name="Google Shape;237;p36" descr="Cloud-Load-Balancing.png"/>
            <p:cNvPicPr preferRelativeResize="0"/>
            <p:nvPr/>
          </p:nvPicPr>
          <p:blipFill rotWithShape="1">
            <a:blip r:embed="rId3">
              <a:alphaModFix/>
            </a:blip>
            <a:srcRect t="5092" b="5092"/>
            <a:stretch/>
          </p:blipFill>
          <p:spPr>
            <a:xfrm>
              <a:off x="7269363" y="4589688"/>
              <a:ext cx="1060800" cy="952800"/>
            </a:xfrm>
            <a:prstGeom prst="rect">
              <a:avLst/>
            </a:prstGeom>
            <a:noFill/>
            <a:ln>
              <a:noFill/>
            </a:ln>
          </p:spPr>
        </p:pic>
        <p:sp>
          <p:nvSpPr>
            <p:cNvPr id="238" name="Google Shape;238;p36"/>
            <p:cNvSpPr/>
            <p:nvPr/>
          </p:nvSpPr>
          <p:spPr>
            <a:xfrm>
              <a:off x="1978144" y="5503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39" name="Google Shape;239;p36"/>
            <p:cNvPicPr preferRelativeResize="0"/>
            <p:nvPr/>
          </p:nvPicPr>
          <p:blipFill rotWithShape="1">
            <a:blip r:embed="rId4">
              <a:alphaModFix/>
            </a:blip>
            <a:srcRect/>
            <a:stretch/>
          </p:blipFill>
          <p:spPr>
            <a:xfrm>
              <a:off x="2051296" y="5576930"/>
              <a:ext cx="859800" cy="859800"/>
            </a:xfrm>
            <a:prstGeom prst="rect">
              <a:avLst/>
            </a:prstGeom>
            <a:noFill/>
            <a:ln>
              <a:noFill/>
            </a:ln>
          </p:spPr>
        </p:pic>
        <p:sp>
          <p:nvSpPr>
            <p:cNvPr id="240" name="Google Shape;240;p36"/>
            <p:cNvSpPr/>
            <p:nvPr/>
          </p:nvSpPr>
          <p:spPr>
            <a:xfrm>
              <a:off x="1978144" y="4086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41" name="Google Shape;241;p36"/>
            <p:cNvPicPr preferRelativeResize="0"/>
            <p:nvPr/>
          </p:nvPicPr>
          <p:blipFill rotWithShape="1">
            <a:blip r:embed="rId5">
              <a:alphaModFix/>
            </a:blip>
            <a:srcRect/>
            <a:stretch/>
          </p:blipFill>
          <p:spPr>
            <a:xfrm>
              <a:off x="2051296" y="4159828"/>
              <a:ext cx="859800" cy="859800"/>
            </a:xfrm>
            <a:prstGeom prst="rect">
              <a:avLst/>
            </a:prstGeom>
            <a:noFill/>
            <a:ln>
              <a:noFill/>
            </a:ln>
          </p:spPr>
        </p:pic>
        <p:grpSp>
          <p:nvGrpSpPr>
            <p:cNvPr id="242" name="Google Shape;242;p36"/>
            <p:cNvGrpSpPr/>
            <p:nvPr/>
          </p:nvGrpSpPr>
          <p:grpSpPr>
            <a:xfrm>
              <a:off x="4219875" y="6625825"/>
              <a:ext cx="2068200" cy="2047800"/>
              <a:chOff x="4725550" y="5864550"/>
              <a:chExt cx="2068200" cy="2047800"/>
            </a:xfrm>
          </p:grpSpPr>
          <p:sp>
            <p:nvSpPr>
              <p:cNvPr id="243" name="Google Shape;243;p36"/>
              <p:cNvSpPr/>
              <p:nvPr/>
            </p:nvSpPr>
            <p:spPr>
              <a:xfrm>
                <a:off x="4725550" y="5864550"/>
                <a:ext cx="2068200" cy="20478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grpSp>
            <p:nvGrpSpPr>
              <p:cNvPr id="244" name="Google Shape;244;p36"/>
              <p:cNvGrpSpPr/>
              <p:nvPr/>
            </p:nvGrpSpPr>
            <p:grpSpPr>
              <a:xfrm>
                <a:off x="4960300" y="6091724"/>
                <a:ext cx="1598700" cy="1065600"/>
                <a:chOff x="4973274" y="6091724"/>
                <a:chExt cx="1598700" cy="1065600"/>
              </a:xfrm>
            </p:grpSpPr>
            <p:sp>
              <p:nvSpPr>
                <p:cNvPr id="245" name="Google Shape;245;p36"/>
                <p:cNvSpPr/>
                <p:nvPr/>
              </p:nvSpPr>
              <p:spPr>
                <a:xfrm>
                  <a:off x="4973274" y="6091724"/>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a:off x="5143524" y="6247124"/>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Roboto"/>
                      <a:ea typeface="Roboto"/>
                      <a:cs typeface="Roboto"/>
                      <a:sym typeface="Roboto"/>
                    </a:rPr>
                    <a:t>Auth</a:t>
                  </a:r>
                  <a:r>
                    <a:rPr lang="en" sz="1800">
                      <a:solidFill>
                        <a:srgbClr val="FFFFFF"/>
                      </a:solidFill>
                      <a:latin typeface="Google Sans"/>
                      <a:ea typeface="Google Sans"/>
                      <a:cs typeface="Google Sans"/>
                      <a:sym typeface="Google Sans"/>
                    </a:rPr>
                    <a:t> Service</a:t>
                  </a:r>
                  <a:endParaRPr sz="1800">
                    <a:solidFill>
                      <a:srgbClr val="FFFFFF"/>
                    </a:solidFill>
                    <a:latin typeface="Google Sans"/>
                    <a:ea typeface="Google Sans"/>
                    <a:cs typeface="Google Sans"/>
                    <a:sym typeface="Google Sans"/>
                  </a:endParaRPr>
                </a:p>
              </p:txBody>
            </p:sp>
          </p:grpSp>
          <p:sp>
            <p:nvSpPr>
              <p:cNvPr id="247" name="Google Shape;247;p36"/>
              <p:cNvSpPr txBox="1"/>
              <p:nvPr/>
            </p:nvSpPr>
            <p:spPr>
              <a:xfrm>
                <a:off x="4982500" y="722705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Third-Party</a:t>
                </a:r>
                <a:endParaRPr sz="1800">
                  <a:latin typeface="Google Sans"/>
                  <a:ea typeface="Google Sans"/>
                  <a:cs typeface="Google Sans"/>
                  <a:sym typeface="Google Sans"/>
                </a:endParaRPr>
              </a:p>
            </p:txBody>
          </p:sp>
        </p:grpSp>
        <p:grpSp>
          <p:nvGrpSpPr>
            <p:cNvPr id="248" name="Google Shape;248;p36"/>
            <p:cNvGrpSpPr/>
            <p:nvPr/>
          </p:nvGrpSpPr>
          <p:grpSpPr>
            <a:xfrm>
              <a:off x="9579300" y="4533299"/>
              <a:ext cx="1598700" cy="1065600"/>
              <a:chOff x="4973274" y="6091724"/>
              <a:chExt cx="1598700" cy="1065600"/>
            </a:xfrm>
          </p:grpSpPr>
          <p:sp>
            <p:nvSpPr>
              <p:cNvPr id="249" name="Google Shape;249;p36"/>
              <p:cNvSpPr/>
              <p:nvPr/>
            </p:nvSpPr>
            <p:spPr>
              <a:xfrm>
                <a:off x="4973274" y="6091724"/>
                <a:ext cx="1598700" cy="1065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5143524" y="6247124"/>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grpSp>
        <p:grpSp>
          <p:nvGrpSpPr>
            <p:cNvPr id="251" name="Google Shape;251;p36"/>
            <p:cNvGrpSpPr/>
            <p:nvPr/>
          </p:nvGrpSpPr>
          <p:grpSpPr>
            <a:xfrm>
              <a:off x="11937344" y="5658250"/>
              <a:ext cx="1598700" cy="2334600"/>
              <a:chOff x="7973750" y="6161450"/>
              <a:chExt cx="1598700" cy="2334600"/>
            </a:xfrm>
          </p:grpSpPr>
          <p:sp>
            <p:nvSpPr>
              <p:cNvPr id="252" name="Google Shape;252;p36"/>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Customer Service</a:t>
                </a:r>
                <a:endParaRPr sz="1600">
                  <a:solidFill>
                    <a:srgbClr val="FFFFFF"/>
                  </a:solidFill>
                  <a:latin typeface="Google Sans"/>
                  <a:ea typeface="Google Sans"/>
                  <a:cs typeface="Google Sans"/>
                  <a:sym typeface="Google Sans"/>
                </a:endParaRPr>
              </a:p>
            </p:txBody>
          </p:sp>
          <p:sp>
            <p:nvSpPr>
              <p:cNvPr id="254" name="Google Shape;254;p36"/>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Customer Database</a:t>
                </a:r>
                <a:endParaRPr sz="1600">
                  <a:solidFill>
                    <a:srgbClr val="FFFFFF"/>
                  </a:solidFill>
                  <a:latin typeface="Google Sans"/>
                  <a:ea typeface="Google Sans"/>
                  <a:cs typeface="Google Sans"/>
                  <a:sym typeface="Google Sans"/>
                </a:endParaRPr>
              </a:p>
            </p:txBody>
          </p:sp>
        </p:grpSp>
        <p:grpSp>
          <p:nvGrpSpPr>
            <p:cNvPr id="255" name="Google Shape;255;p36"/>
            <p:cNvGrpSpPr/>
            <p:nvPr/>
          </p:nvGrpSpPr>
          <p:grpSpPr>
            <a:xfrm>
              <a:off x="11937344" y="2198700"/>
              <a:ext cx="1598700" cy="2334600"/>
              <a:chOff x="7973750" y="6161450"/>
              <a:chExt cx="1598700" cy="2334600"/>
            </a:xfrm>
          </p:grpSpPr>
          <p:sp>
            <p:nvSpPr>
              <p:cNvPr id="256" name="Google Shape;256;p36"/>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6"/>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Products Service</a:t>
                </a:r>
                <a:endParaRPr sz="1600">
                  <a:solidFill>
                    <a:srgbClr val="FFFFFF"/>
                  </a:solidFill>
                  <a:latin typeface="Google Sans"/>
                  <a:ea typeface="Google Sans"/>
                  <a:cs typeface="Google Sans"/>
                  <a:sym typeface="Google Sans"/>
                </a:endParaRPr>
              </a:p>
            </p:txBody>
          </p:sp>
          <p:sp>
            <p:nvSpPr>
              <p:cNvPr id="258" name="Google Shape;258;p36"/>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Products Database</a:t>
                </a:r>
                <a:endParaRPr sz="1600">
                  <a:solidFill>
                    <a:srgbClr val="FFFFFF"/>
                  </a:solidFill>
                  <a:latin typeface="Google Sans"/>
                  <a:ea typeface="Google Sans"/>
                  <a:cs typeface="Google Sans"/>
                  <a:sym typeface="Google Sans"/>
                </a:endParaRPr>
              </a:p>
            </p:txBody>
          </p:sp>
        </p:grpSp>
        <p:grpSp>
          <p:nvGrpSpPr>
            <p:cNvPr id="259" name="Google Shape;259;p36"/>
            <p:cNvGrpSpPr/>
            <p:nvPr/>
          </p:nvGrpSpPr>
          <p:grpSpPr>
            <a:xfrm>
              <a:off x="14391550" y="2198700"/>
              <a:ext cx="1598700" cy="2334600"/>
              <a:chOff x="7973750" y="6161450"/>
              <a:chExt cx="1598700" cy="2334600"/>
            </a:xfrm>
          </p:grpSpPr>
          <p:sp>
            <p:nvSpPr>
              <p:cNvPr id="260" name="Google Shape;260;p36"/>
              <p:cNvSpPr/>
              <p:nvPr/>
            </p:nvSpPr>
            <p:spPr>
              <a:xfrm>
                <a:off x="7973750" y="6161450"/>
                <a:ext cx="1598700" cy="2334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a:off x="8144000" y="6316849"/>
                <a:ext cx="12582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Accounts Service</a:t>
                </a:r>
                <a:endParaRPr sz="1600">
                  <a:solidFill>
                    <a:srgbClr val="FFFFFF"/>
                  </a:solidFill>
                  <a:latin typeface="Google Sans"/>
                  <a:ea typeface="Google Sans"/>
                  <a:cs typeface="Google Sans"/>
                  <a:sym typeface="Google Sans"/>
                </a:endParaRPr>
              </a:p>
            </p:txBody>
          </p:sp>
          <p:sp>
            <p:nvSpPr>
              <p:cNvPr id="262" name="Google Shape;262;p36"/>
              <p:cNvSpPr/>
              <p:nvPr/>
            </p:nvSpPr>
            <p:spPr>
              <a:xfrm>
                <a:off x="8179550" y="722705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Accounts Database</a:t>
                </a:r>
                <a:endParaRPr sz="1600">
                  <a:solidFill>
                    <a:srgbClr val="FFFFFF"/>
                  </a:solidFill>
                  <a:latin typeface="Google Sans"/>
                  <a:ea typeface="Google Sans"/>
                  <a:cs typeface="Google Sans"/>
                  <a:sym typeface="Google Sans"/>
                </a:endParaRPr>
              </a:p>
            </p:txBody>
          </p:sp>
        </p:grpSp>
        <p:cxnSp>
          <p:nvCxnSpPr>
            <p:cNvPr id="263" name="Google Shape;263;p36"/>
            <p:cNvCxnSpPr>
              <a:stCxn id="249" idx="3"/>
              <a:endCxn id="256" idx="1"/>
            </p:cNvCxnSpPr>
            <p:nvPr/>
          </p:nvCxnSpPr>
          <p:spPr>
            <a:xfrm rot="10800000" flipH="1">
              <a:off x="11178000" y="3365999"/>
              <a:ext cx="759300" cy="1700100"/>
            </a:xfrm>
            <a:prstGeom prst="straightConnector1">
              <a:avLst/>
            </a:prstGeom>
            <a:noFill/>
            <a:ln w="38100" cap="flat" cmpd="sng">
              <a:solidFill>
                <a:srgbClr val="000000"/>
              </a:solidFill>
              <a:prstDash val="solid"/>
              <a:round/>
              <a:headEnd type="none" w="med" len="med"/>
              <a:tailEnd type="triangle" w="med" len="med"/>
            </a:ln>
          </p:spPr>
        </p:cxnSp>
        <p:cxnSp>
          <p:nvCxnSpPr>
            <p:cNvPr id="264" name="Google Shape;264;p36"/>
            <p:cNvCxnSpPr>
              <a:stCxn id="249" idx="3"/>
              <a:endCxn id="252" idx="1"/>
            </p:cNvCxnSpPr>
            <p:nvPr/>
          </p:nvCxnSpPr>
          <p:spPr>
            <a:xfrm>
              <a:off x="11178000" y="5066099"/>
              <a:ext cx="759300" cy="1759500"/>
            </a:xfrm>
            <a:prstGeom prst="straightConnector1">
              <a:avLst/>
            </a:prstGeom>
            <a:noFill/>
            <a:ln w="38100" cap="flat" cmpd="sng">
              <a:solidFill>
                <a:srgbClr val="000000"/>
              </a:solidFill>
              <a:prstDash val="solid"/>
              <a:round/>
              <a:headEnd type="none" w="med" len="med"/>
              <a:tailEnd type="triangle" w="med" len="med"/>
            </a:ln>
          </p:spPr>
        </p:cxnSp>
        <p:cxnSp>
          <p:nvCxnSpPr>
            <p:cNvPr id="265" name="Google Shape;265;p36"/>
            <p:cNvCxnSpPr>
              <a:stCxn id="256" idx="3"/>
              <a:endCxn id="260" idx="1"/>
            </p:cNvCxnSpPr>
            <p:nvPr/>
          </p:nvCxnSpPr>
          <p:spPr>
            <a:xfrm>
              <a:off x="13536044" y="3366000"/>
              <a:ext cx="855600" cy="0"/>
            </a:xfrm>
            <a:prstGeom prst="straightConnector1">
              <a:avLst/>
            </a:prstGeom>
            <a:noFill/>
            <a:ln w="38100" cap="flat" cmpd="sng">
              <a:solidFill>
                <a:srgbClr val="000000"/>
              </a:solidFill>
              <a:prstDash val="solid"/>
              <a:round/>
              <a:headEnd type="none" w="med" len="med"/>
              <a:tailEnd type="triangle" w="med" len="med"/>
            </a:ln>
          </p:spPr>
        </p:cxnSp>
        <p:cxnSp>
          <p:nvCxnSpPr>
            <p:cNvPr id="266" name="Google Shape;266;p36"/>
            <p:cNvCxnSpPr>
              <a:stCxn id="252" idx="3"/>
              <a:endCxn id="260" idx="1"/>
            </p:cNvCxnSpPr>
            <p:nvPr/>
          </p:nvCxnSpPr>
          <p:spPr>
            <a:xfrm rot="10800000" flipH="1">
              <a:off x="13536044" y="3365950"/>
              <a:ext cx="855600" cy="3459600"/>
            </a:xfrm>
            <a:prstGeom prst="bentConnector3">
              <a:avLst>
                <a:gd name="adj1" fmla="val 49995"/>
              </a:avLst>
            </a:prstGeom>
            <a:noFill/>
            <a:ln w="38100" cap="flat" cmpd="sng">
              <a:solidFill>
                <a:srgbClr val="000000"/>
              </a:solidFill>
              <a:prstDash val="solid"/>
              <a:round/>
              <a:headEnd type="none" w="med" len="med"/>
              <a:tailEnd type="triangle" w="med" len="med"/>
            </a:ln>
          </p:spPr>
        </p:cxnSp>
        <p:sp>
          <p:nvSpPr>
            <p:cNvPr id="267" name="Google Shape;267;p36"/>
            <p:cNvSpPr txBox="1"/>
            <p:nvPr/>
          </p:nvSpPr>
          <p:spPr>
            <a:xfrm>
              <a:off x="12082347" y="8096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VPC</a:t>
              </a:r>
              <a:endParaRPr sz="1800">
                <a:latin typeface="Google Sans"/>
                <a:ea typeface="Google Sans"/>
                <a:cs typeface="Google Sans"/>
                <a:sym typeface="Google Sans"/>
              </a:endParaRPr>
            </a:p>
          </p:txBody>
        </p:sp>
        <p:grpSp>
          <p:nvGrpSpPr>
            <p:cNvPr id="268" name="Google Shape;268;p36"/>
            <p:cNvGrpSpPr/>
            <p:nvPr/>
          </p:nvGrpSpPr>
          <p:grpSpPr>
            <a:xfrm>
              <a:off x="4159250" y="4338675"/>
              <a:ext cx="2185012" cy="1454843"/>
              <a:chOff x="4159225" y="4338675"/>
              <a:chExt cx="2185012" cy="1454843"/>
            </a:xfrm>
          </p:grpSpPr>
          <p:pic>
            <p:nvPicPr>
              <p:cNvPr id="269" name="Google Shape;269;p36"/>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270" name="Google Shape;270;p36"/>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cxnSp>
          <p:nvCxnSpPr>
            <p:cNvPr id="271" name="Google Shape;271;p36"/>
            <p:cNvCxnSpPr>
              <a:endCxn id="269" idx="1"/>
            </p:cNvCxnSpPr>
            <p:nvPr/>
          </p:nvCxnSpPr>
          <p:spPr>
            <a:xfrm rot="10800000" flipH="1">
              <a:off x="2983850" y="5066096"/>
              <a:ext cx="1175400" cy="940500"/>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272" name="Google Shape;272;p36"/>
            <p:cNvCxnSpPr>
              <a:endCxn id="269" idx="1"/>
            </p:cNvCxnSpPr>
            <p:nvPr/>
          </p:nvCxnSpPr>
          <p:spPr>
            <a:xfrm>
              <a:off x="2983850" y="4589396"/>
              <a:ext cx="1175400" cy="476700"/>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273" name="Google Shape;273;p36"/>
            <p:cNvCxnSpPr>
              <a:stCxn id="269" idx="2"/>
              <a:endCxn id="243" idx="0"/>
            </p:cNvCxnSpPr>
            <p:nvPr/>
          </p:nvCxnSpPr>
          <p:spPr>
            <a:xfrm>
              <a:off x="5251756" y="5793518"/>
              <a:ext cx="2100" cy="832200"/>
            </a:xfrm>
            <a:prstGeom prst="straightConnector1">
              <a:avLst/>
            </a:prstGeom>
            <a:noFill/>
            <a:ln w="38100" cap="flat" cmpd="sng">
              <a:solidFill>
                <a:srgbClr val="000000"/>
              </a:solidFill>
              <a:prstDash val="solid"/>
              <a:round/>
              <a:headEnd type="none" w="med" len="med"/>
              <a:tailEnd type="triangle" w="med" len="med"/>
            </a:ln>
          </p:spPr>
        </p:cxnSp>
        <p:cxnSp>
          <p:nvCxnSpPr>
            <p:cNvPr id="274" name="Google Shape;274;p36"/>
            <p:cNvCxnSpPr>
              <a:stCxn id="237" idx="3"/>
              <a:endCxn id="249" idx="1"/>
            </p:cNvCxnSpPr>
            <p:nvPr/>
          </p:nvCxnSpPr>
          <p:spPr>
            <a:xfrm>
              <a:off x="8330163" y="5066088"/>
              <a:ext cx="1249200" cy="0"/>
            </a:xfrm>
            <a:prstGeom prst="straightConnector1">
              <a:avLst/>
            </a:prstGeom>
            <a:noFill/>
            <a:ln w="38100" cap="flat" cmpd="sng">
              <a:solidFill>
                <a:srgbClr val="000000"/>
              </a:solidFill>
              <a:prstDash val="solid"/>
              <a:round/>
              <a:headEnd type="none" w="med" len="med"/>
              <a:tailEnd type="triangle" w="med" len="med"/>
            </a:ln>
          </p:spPr>
        </p:cxnSp>
        <p:cxnSp>
          <p:nvCxnSpPr>
            <p:cNvPr id="275" name="Google Shape;275;p36"/>
            <p:cNvCxnSpPr>
              <a:stCxn id="269" idx="3"/>
              <a:endCxn id="237" idx="1"/>
            </p:cNvCxnSpPr>
            <p:nvPr/>
          </p:nvCxnSpPr>
          <p:spPr>
            <a:xfrm>
              <a:off x="6344262" y="5066096"/>
              <a:ext cx="925200" cy="0"/>
            </a:xfrm>
            <a:prstGeom prst="straightConnector1">
              <a:avLst/>
            </a:prstGeom>
            <a:noFill/>
            <a:ln w="38100" cap="flat" cmpd="sng">
              <a:solidFill>
                <a:srgbClr val="000000"/>
              </a:solidFill>
              <a:prstDash val="solid"/>
              <a:round/>
              <a:headEnd type="none" w="med" len="med"/>
              <a:tailEnd type="none" w="med" len="med"/>
            </a:ln>
          </p:spPr>
        </p:cxnSp>
        <p:sp>
          <p:nvSpPr>
            <p:cNvPr id="276" name="Google Shape;276;p36"/>
            <p:cNvSpPr txBox="1"/>
            <p:nvPr/>
          </p:nvSpPr>
          <p:spPr>
            <a:xfrm>
              <a:off x="7022625" y="55769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Global HTTP Load Balancer</a:t>
              </a:r>
              <a:endParaRPr sz="1800">
                <a:latin typeface="Google Sans"/>
                <a:ea typeface="Google Sans"/>
                <a:cs typeface="Google Sans"/>
                <a:sym typeface="Google Sans"/>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29047" y="1075775"/>
            <a:ext cx="17429178" cy="923299"/>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9. Diagramming Your Network – Sample solutions</a:t>
            </a:r>
            <a:endParaRPr dirty="0">
              <a:solidFill>
                <a:schemeClr val="accent1"/>
              </a:solidFill>
              <a:latin typeface="Impact" panose="020B0806030902050204" pitchFamily="34" charset="0"/>
              <a:cs typeface="Arial"/>
            </a:endParaRPr>
          </a:p>
        </p:txBody>
      </p:sp>
      <p:sp>
        <p:nvSpPr>
          <p:cNvPr id="234" name="Google Shape;234;p36"/>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sz="2800" dirty="0">
              <a:solidFill>
                <a:srgbClr val="737373"/>
              </a:solidFill>
              <a:latin typeface="Roboto"/>
              <a:ea typeface="Roboto"/>
              <a:cs typeface="Roboto"/>
              <a:sym typeface="Roboto"/>
            </a:endParaRPr>
          </a:p>
        </p:txBody>
      </p:sp>
      <p:grpSp>
        <p:nvGrpSpPr>
          <p:cNvPr id="235" name="Google Shape;235;p36"/>
          <p:cNvGrpSpPr/>
          <p:nvPr/>
        </p:nvGrpSpPr>
        <p:grpSpPr>
          <a:xfrm>
            <a:off x="340964" y="2577425"/>
            <a:ext cx="14096782" cy="6751200"/>
            <a:chOff x="1978144" y="1922425"/>
            <a:chExt cx="11707178" cy="6751200"/>
          </a:xfrm>
        </p:grpSpPr>
        <p:sp>
          <p:nvSpPr>
            <p:cNvPr id="236" name="Google Shape;236;p36"/>
            <p:cNvSpPr/>
            <p:nvPr/>
          </p:nvSpPr>
          <p:spPr>
            <a:xfrm>
              <a:off x="7627995" y="1922425"/>
              <a:ext cx="6057327" cy="67512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pic>
          <p:nvPicPr>
            <p:cNvPr id="237" name="Google Shape;237;p36" descr="Cloud-Load-Balancing.png"/>
            <p:cNvPicPr preferRelativeResize="0"/>
            <p:nvPr/>
          </p:nvPicPr>
          <p:blipFill rotWithShape="1">
            <a:blip r:embed="rId3">
              <a:alphaModFix/>
            </a:blip>
            <a:srcRect t="5092" b="5092"/>
            <a:stretch/>
          </p:blipFill>
          <p:spPr>
            <a:xfrm>
              <a:off x="5797767" y="4464181"/>
              <a:ext cx="1060800" cy="952800"/>
            </a:xfrm>
            <a:prstGeom prst="rect">
              <a:avLst/>
            </a:prstGeom>
            <a:noFill/>
            <a:ln>
              <a:noFill/>
            </a:ln>
          </p:spPr>
        </p:pic>
        <p:sp>
          <p:nvSpPr>
            <p:cNvPr id="238" name="Google Shape;238;p36"/>
            <p:cNvSpPr/>
            <p:nvPr/>
          </p:nvSpPr>
          <p:spPr>
            <a:xfrm>
              <a:off x="1978144" y="5503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39" name="Google Shape;239;p36"/>
            <p:cNvPicPr preferRelativeResize="0"/>
            <p:nvPr/>
          </p:nvPicPr>
          <p:blipFill rotWithShape="1">
            <a:blip r:embed="rId4">
              <a:alphaModFix/>
            </a:blip>
            <a:srcRect/>
            <a:stretch/>
          </p:blipFill>
          <p:spPr>
            <a:xfrm>
              <a:off x="2051296" y="5576930"/>
              <a:ext cx="859800" cy="859800"/>
            </a:xfrm>
            <a:prstGeom prst="rect">
              <a:avLst/>
            </a:prstGeom>
            <a:noFill/>
            <a:ln>
              <a:noFill/>
            </a:ln>
          </p:spPr>
        </p:pic>
        <p:sp>
          <p:nvSpPr>
            <p:cNvPr id="240" name="Google Shape;240;p36"/>
            <p:cNvSpPr/>
            <p:nvPr/>
          </p:nvSpPr>
          <p:spPr>
            <a:xfrm>
              <a:off x="1978144" y="4086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41" name="Google Shape;241;p36"/>
            <p:cNvPicPr preferRelativeResize="0"/>
            <p:nvPr/>
          </p:nvPicPr>
          <p:blipFill rotWithShape="1">
            <a:blip r:embed="rId5">
              <a:alphaModFix/>
            </a:blip>
            <a:srcRect/>
            <a:stretch/>
          </p:blipFill>
          <p:spPr>
            <a:xfrm>
              <a:off x="2051296" y="4159828"/>
              <a:ext cx="859800" cy="859800"/>
            </a:xfrm>
            <a:prstGeom prst="rect">
              <a:avLst/>
            </a:prstGeom>
            <a:noFill/>
            <a:ln>
              <a:noFill/>
            </a:ln>
          </p:spPr>
        </p:pic>
        <p:grpSp>
          <p:nvGrpSpPr>
            <p:cNvPr id="242" name="Google Shape;242;p36"/>
            <p:cNvGrpSpPr/>
            <p:nvPr/>
          </p:nvGrpSpPr>
          <p:grpSpPr>
            <a:xfrm>
              <a:off x="3908877" y="6417853"/>
              <a:ext cx="1901917" cy="1802892"/>
              <a:chOff x="4414552" y="5656578"/>
              <a:chExt cx="1901917" cy="1802892"/>
            </a:xfrm>
          </p:grpSpPr>
          <p:sp>
            <p:nvSpPr>
              <p:cNvPr id="243" name="Google Shape;243;p36"/>
              <p:cNvSpPr/>
              <p:nvPr/>
            </p:nvSpPr>
            <p:spPr>
              <a:xfrm>
                <a:off x="4414552" y="5656578"/>
                <a:ext cx="1901917" cy="1678576"/>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grpSp>
            <p:nvGrpSpPr>
              <p:cNvPr id="244" name="Google Shape;244;p36"/>
              <p:cNvGrpSpPr/>
              <p:nvPr/>
            </p:nvGrpSpPr>
            <p:grpSpPr>
              <a:xfrm>
                <a:off x="4633036" y="5741135"/>
                <a:ext cx="1465254" cy="1074662"/>
                <a:chOff x="4646010" y="5741135"/>
                <a:chExt cx="1465254" cy="1074662"/>
              </a:xfrm>
            </p:grpSpPr>
            <p:sp>
              <p:nvSpPr>
                <p:cNvPr id="245" name="Google Shape;245;p36"/>
                <p:cNvSpPr/>
                <p:nvPr/>
              </p:nvSpPr>
              <p:spPr>
                <a:xfrm>
                  <a:off x="4646010" y="5741135"/>
                  <a:ext cx="1465254" cy="1074662"/>
                </a:xfrm>
                <a:prstGeom prst="rect">
                  <a:avLst/>
                </a:prstGeom>
                <a:solidFill>
                  <a:srgbClr val="FFFFFF"/>
                </a:solidFill>
                <a:ln w="9525" cap="flat" cmpd="sng">
                  <a:solidFill>
                    <a:srgbClr val="CCCCCC"/>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a:off x="4816259" y="5896534"/>
                  <a:ext cx="1153177" cy="761219"/>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latin typeface="Roboto"/>
                      <a:ea typeface="Roboto"/>
                      <a:cs typeface="Roboto"/>
                      <a:sym typeface="Roboto"/>
                    </a:rPr>
                    <a:t>Auth</a:t>
                  </a:r>
                  <a:r>
                    <a:rPr lang="en" sz="1800">
                      <a:solidFill>
                        <a:srgbClr val="FFFFFF"/>
                      </a:solidFill>
                      <a:latin typeface="Google Sans"/>
                      <a:ea typeface="Google Sans"/>
                      <a:cs typeface="Google Sans"/>
                      <a:sym typeface="Google Sans"/>
                    </a:rPr>
                    <a:t> Service</a:t>
                  </a:r>
                  <a:endParaRPr sz="1800">
                    <a:solidFill>
                      <a:srgbClr val="FFFFFF"/>
                    </a:solidFill>
                    <a:latin typeface="Google Sans"/>
                    <a:ea typeface="Google Sans"/>
                    <a:cs typeface="Google Sans"/>
                    <a:sym typeface="Google Sans"/>
                  </a:endParaRPr>
                </a:p>
              </p:txBody>
            </p:sp>
          </p:grpSp>
          <p:sp>
            <p:nvSpPr>
              <p:cNvPr id="247" name="Google Shape;247;p36"/>
              <p:cNvSpPr txBox="1"/>
              <p:nvPr/>
            </p:nvSpPr>
            <p:spPr>
              <a:xfrm>
                <a:off x="4602724" y="6882270"/>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Third-Party</a:t>
                </a:r>
                <a:endParaRPr sz="1800" dirty="0">
                  <a:latin typeface="Google Sans"/>
                  <a:ea typeface="Google Sans"/>
                  <a:cs typeface="Google Sans"/>
                  <a:sym typeface="Google Sans"/>
                </a:endParaRPr>
              </a:p>
            </p:txBody>
          </p:sp>
        </p:grpSp>
        <p:grpSp>
          <p:nvGrpSpPr>
            <p:cNvPr id="248" name="Google Shape;248;p36"/>
            <p:cNvGrpSpPr/>
            <p:nvPr/>
          </p:nvGrpSpPr>
          <p:grpSpPr>
            <a:xfrm>
              <a:off x="7795507" y="4000500"/>
              <a:ext cx="1268922" cy="2325818"/>
              <a:chOff x="3189481" y="5558925"/>
              <a:chExt cx="1268922" cy="2325818"/>
            </a:xfrm>
          </p:grpSpPr>
          <p:sp>
            <p:nvSpPr>
              <p:cNvPr id="249" name="Google Shape;249;p36"/>
              <p:cNvSpPr/>
              <p:nvPr/>
            </p:nvSpPr>
            <p:spPr>
              <a:xfrm>
                <a:off x="3189481" y="5558925"/>
                <a:ext cx="1268922" cy="1065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6"/>
              <p:cNvSpPr/>
              <p:nvPr/>
            </p:nvSpPr>
            <p:spPr>
              <a:xfrm>
                <a:off x="3359732" y="5714325"/>
                <a:ext cx="99866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Google Sans"/>
                    <a:ea typeface="Google Sans"/>
                    <a:cs typeface="Google Sans"/>
                    <a:sym typeface="Google Sans"/>
                  </a:rPr>
                  <a:t>Search Service</a:t>
                </a:r>
                <a:endParaRPr sz="1800" dirty="0">
                  <a:solidFill>
                    <a:srgbClr val="FFFFFF"/>
                  </a:solidFill>
                  <a:latin typeface="Google Sans"/>
                  <a:ea typeface="Google Sans"/>
                  <a:cs typeface="Google Sans"/>
                  <a:sym typeface="Google Sans"/>
                </a:endParaRPr>
              </a:p>
            </p:txBody>
          </p:sp>
          <p:sp>
            <p:nvSpPr>
              <p:cNvPr id="52" name="Google Shape;249;p36">
                <a:extLst>
                  <a:ext uri="{FF2B5EF4-FFF2-40B4-BE49-F238E27FC236}">
                    <a16:creationId xmlns:a16="http://schemas.microsoft.com/office/drawing/2014/main" id="{D40F147F-3EC0-BD4E-8915-94828C8B53DE}"/>
                  </a:ext>
                </a:extLst>
              </p:cNvPr>
              <p:cNvSpPr/>
              <p:nvPr/>
            </p:nvSpPr>
            <p:spPr>
              <a:xfrm>
                <a:off x="3189481" y="6819143"/>
                <a:ext cx="1268922" cy="1065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0;p36">
                <a:extLst>
                  <a:ext uri="{FF2B5EF4-FFF2-40B4-BE49-F238E27FC236}">
                    <a16:creationId xmlns:a16="http://schemas.microsoft.com/office/drawing/2014/main" id="{139E52F6-115F-CE49-A532-0DCFF31E08CF}"/>
                  </a:ext>
                </a:extLst>
              </p:cNvPr>
              <p:cNvSpPr/>
              <p:nvPr/>
            </p:nvSpPr>
            <p:spPr>
              <a:xfrm>
                <a:off x="3359732" y="6974543"/>
                <a:ext cx="99866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Google Sans"/>
                    <a:ea typeface="Google Sans"/>
                    <a:cs typeface="Google Sans"/>
                    <a:sym typeface="Google Sans"/>
                  </a:rPr>
                  <a:t>Web UI</a:t>
                </a:r>
                <a:endParaRPr sz="1800" dirty="0">
                  <a:solidFill>
                    <a:srgbClr val="FFFFFF"/>
                  </a:solidFill>
                  <a:latin typeface="Google Sans"/>
                  <a:ea typeface="Google Sans"/>
                  <a:cs typeface="Google Sans"/>
                  <a:sym typeface="Google Sans"/>
                </a:endParaRPr>
              </a:p>
            </p:txBody>
          </p:sp>
        </p:grpSp>
        <p:grpSp>
          <p:nvGrpSpPr>
            <p:cNvPr id="251" name="Google Shape;251;p36"/>
            <p:cNvGrpSpPr/>
            <p:nvPr/>
          </p:nvGrpSpPr>
          <p:grpSpPr>
            <a:xfrm>
              <a:off x="10417721" y="5776302"/>
              <a:ext cx="1332149" cy="1945350"/>
              <a:chOff x="6454127" y="6279502"/>
              <a:chExt cx="1332149" cy="1945350"/>
            </a:xfrm>
          </p:grpSpPr>
          <p:sp>
            <p:nvSpPr>
              <p:cNvPr id="252" name="Google Shape;252;p36"/>
              <p:cNvSpPr/>
              <p:nvPr/>
            </p:nvSpPr>
            <p:spPr>
              <a:xfrm>
                <a:off x="6454127" y="6279502"/>
                <a:ext cx="1332149" cy="194535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6"/>
              <p:cNvSpPr/>
              <p:nvPr/>
            </p:nvSpPr>
            <p:spPr>
              <a:xfrm>
                <a:off x="6592127" y="6455484"/>
                <a:ext cx="1048420" cy="628952"/>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Google Sans"/>
                    <a:ea typeface="Google Sans"/>
                    <a:cs typeface="Google Sans"/>
                    <a:sym typeface="Google Sans"/>
                  </a:rPr>
                  <a:t>Orders Service</a:t>
                </a:r>
                <a:endParaRPr sz="1600" dirty="0">
                  <a:solidFill>
                    <a:srgbClr val="FFFFFF"/>
                  </a:solidFill>
                  <a:latin typeface="Google Sans"/>
                  <a:ea typeface="Google Sans"/>
                  <a:cs typeface="Google Sans"/>
                  <a:sym typeface="Google Sans"/>
                </a:endParaRPr>
              </a:p>
            </p:txBody>
          </p:sp>
          <p:sp>
            <p:nvSpPr>
              <p:cNvPr id="254" name="Google Shape;254;p36"/>
              <p:cNvSpPr/>
              <p:nvPr/>
            </p:nvSpPr>
            <p:spPr>
              <a:xfrm>
                <a:off x="6625615" y="7239311"/>
                <a:ext cx="989175" cy="887932"/>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Customer Database</a:t>
                </a:r>
                <a:endParaRPr sz="1600">
                  <a:solidFill>
                    <a:srgbClr val="FFFFFF"/>
                  </a:solidFill>
                  <a:latin typeface="Google Sans"/>
                  <a:ea typeface="Google Sans"/>
                  <a:cs typeface="Google Sans"/>
                  <a:sym typeface="Google Sans"/>
                </a:endParaRPr>
              </a:p>
            </p:txBody>
          </p:sp>
        </p:grpSp>
        <p:grpSp>
          <p:nvGrpSpPr>
            <p:cNvPr id="255" name="Google Shape;255;p36"/>
            <p:cNvGrpSpPr/>
            <p:nvPr/>
          </p:nvGrpSpPr>
          <p:grpSpPr>
            <a:xfrm>
              <a:off x="10461497" y="2458203"/>
              <a:ext cx="1332149" cy="1945350"/>
              <a:chOff x="6497903" y="6420953"/>
              <a:chExt cx="1332149" cy="1945350"/>
            </a:xfrm>
          </p:grpSpPr>
          <p:sp>
            <p:nvSpPr>
              <p:cNvPr id="256" name="Google Shape;256;p36"/>
              <p:cNvSpPr/>
              <p:nvPr/>
            </p:nvSpPr>
            <p:spPr>
              <a:xfrm>
                <a:off x="6497903" y="6420953"/>
                <a:ext cx="1332149" cy="194535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6"/>
              <p:cNvSpPr/>
              <p:nvPr/>
            </p:nvSpPr>
            <p:spPr>
              <a:xfrm>
                <a:off x="6629572" y="6560125"/>
                <a:ext cx="1048420" cy="628952"/>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Google Sans"/>
                    <a:ea typeface="Google Sans"/>
                    <a:cs typeface="Google Sans"/>
                    <a:sym typeface="Google Sans"/>
                  </a:rPr>
                  <a:t>Inventory Service</a:t>
                </a:r>
                <a:endParaRPr sz="1600" dirty="0">
                  <a:solidFill>
                    <a:srgbClr val="FFFFFF"/>
                  </a:solidFill>
                  <a:latin typeface="Google Sans"/>
                  <a:ea typeface="Google Sans"/>
                  <a:cs typeface="Google Sans"/>
                  <a:sym typeface="Google Sans"/>
                </a:endParaRPr>
              </a:p>
            </p:txBody>
          </p:sp>
          <p:sp>
            <p:nvSpPr>
              <p:cNvPr id="258" name="Google Shape;258;p36"/>
              <p:cNvSpPr/>
              <p:nvPr/>
            </p:nvSpPr>
            <p:spPr>
              <a:xfrm>
                <a:off x="6669390" y="7380762"/>
                <a:ext cx="989175" cy="887932"/>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Products Database</a:t>
                </a:r>
                <a:endParaRPr sz="1600">
                  <a:solidFill>
                    <a:srgbClr val="FFFFFF"/>
                  </a:solidFill>
                  <a:latin typeface="Google Sans"/>
                  <a:ea typeface="Google Sans"/>
                  <a:cs typeface="Google Sans"/>
                  <a:sym typeface="Google Sans"/>
                </a:endParaRPr>
              </a:p>
            </p:txBody>
          </p:sp>
        </p:grpSp>
        <p:grpSp>
          <p:nvGrpSpPr>
            <p:cNvPr id="259" name="Google Shape;259;p36"/>
            <p:cNvGrpSpPr/>
            <p:nvPr/>
          </p:nvGrpSpPr>
          <p:grpSpPr>
            <a:xfrm>
              <a:off x="11973709" y="5793518"/>
              <a:ext cx="1332149" cy="1945350"/>
              <a:chOff x="5555909" y="9756268"/>
              <a:chExt cx="1332149" cy="1945350"/>
            </a:xfrm>
          </p:grpSpPr>
          <p:sp>
            <p:nvSpPr>
              <p:cNvPr id="260" name="Google Shape;260;p36"/>
              <p:cNvSpPr/>
              <p:nvPr/>
            </p:nvSpPr>
            <p:spPr>
              <a:xfrm>
                <a:off x="5555909" y="9756268"/>
                <a:ext cx="1332149" cy="194535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6"/>
              <p:cNvSpPr/>
              <p:nvPr/>
            </p:nvSpPr>
            <p:spPr>
              <a:xfrm>
                <a:off x="5697773" y="9948546"/>
                <a:ext cx="1048420" cy="628952"/>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Google Sans"/>
                    <a:ea typeface="Google Sans"/>
                    <a:cs typeface="Google Sans"/>
                    <a:sym typeface="Google Sans"/>
                  </a:rPr>
                  <a:t>Analytics Service</a:t>
                </a:r>
                <a:endParaRPr sz="1600" dirty="0">
                  <a:solidFill>
                    <a:srgbClr val="FFFFFF"/>
                  </a:solidFill>
                  <a:latin typeface="Google Sans"/>
                  <a:ea typeface="Google Sans"/>
                  <a:cs typeface="Google Sans"/>
                  <a:sym typeface="Google Sans"/>
                </a:endParaRPr>
              </a:p>
            </p:txBody>
          </p:sp>
          <p:sp>
            <p:nvSpPr>
              <p:cNvPr id="262" name="Google Shape;262;p36"/>
              <p:cNvSpPr/>
              <p:nvPr/>
            </p:nvSpPr>
            <p:spPr>
              <a:xfrm>
                <a:off x="5727397" y="10716077"/>
                <a:ext cx="989175" cy="887932"/>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Google Sans"/>
                    <a:ea typeface="Google Sans"/>
                    <a:cs typeface="Google Sans"/>
                    <a:sym typeface="Google Sans"/>
                  </a:rPr>
                  <a:t>Data </a:t>
                </a:r>
                <a:r>
                  <a:rPr lang="en" dirty="0">
                    <a:solidFill>
                      <a:srgbClr val="FFFFFF"/>
                    </a:solidFill>
                    <a:latin typeface="Google Sans"/>
                    <a:ea typeface="Google Sans"/>
                    <a:cs typeface="Google Sans"/>
                    <a:sym typeface="Google Sans"/>
                  </a:rPr>
                  <a:t>Warehouse</a:t>
                </a:r>
                <a:endParaRPr sz="1600" dirty="0">
                  <a:solidFill>
                    <a:srgbClr val="FFFFFF"/>
                  </a:solidFill>
                  <a:latin typeface="Google Sans"/>
                  <a:ea typeface="Google Sans"/>
                  <a:cs typeface="Google Sans"/>
                  <a:sym typeface="Google Sans"/>
                </a:endParaRPr>
              </a:p>
            </p:txBody>
          </p:sp>
        </p:grpSp>
        <p:cxnSp>
          <p:nvCxnSpPr>
            <p:cNvPr id="263" name="Google Shape;263;p36"/>
            <p:cNvCxnSpPr>
              <a:cxnSpLocks/>
              <a:stCxn id="237" idx="3"/>
              <a:endCxn id="249" idx="1"/>
            </p:cNvCxnSpPr>
            <p:nvPr/>
          </p:nvCxnSpPr>
          <p:spPr>
            <a:xfrm flipV="1">
              <a:off x="6858567" y="4533300"/>
              <a:ext cx="936940" cy="407281"/>
            </a:xfrm>
            <a:prstGeom prst="straightConnector1">
              <a:avLst/>
            </a:prstGeom>
            <a:noFill/>
            <a:ln w="38100" cap="flat" cmpd="sng">
              <a:solidFill>
                <a:srgbClr val="000000"/>
              </a:solidFill>
              <a:prstDash val="solid"/>
              <a:round/>
              <a:headEnd type="none" w="med" len="med"/>
              <a:tailEnd type="triangle" w="med" len="med"/>
            </a:ln>
          </p:spPr>
        </p:cxnSp>
        <p:cxnSp>
          <p:nvCxnSpPr>
            <p:cNvPr id="264" name="Google Shape;264;p36"/>
            <p:cNvCxnSpPr>
              <a:cxnSpLocks/>
              <a:stCxn id="237" idx="3"/>
              <a:endCxn id="52" idx="1"/>
            </p:cNvCxnSpPr>
            <p:nvPr/>
          </p:nvCxnSpPr>
          <p:spPr>
            <a:xfrm>
              <a:off x="6858567" y="4940581"/>
              <a:ext cx="936940" cy="852937"/>
            </a:xfrm>
            <a:prstGeom prst="straightConnector1">
              <a:avLst/>
            </a:prstGeom>
            <a:noFill/>
            <a:ln w="38100" cap="flat" cmpd="sng">
              <a:solidFill>
                <a:srgbClr val="000000"/>
              </a:solidFill>
              <a:prstDash val="solid"/>
              <a:round/>
              <a:headEnd type="none" w="med" len="med"/>
              <a:tailEnd type="triangle" w="med" len="med"/>
            </a:ln>
          </p:spPr>
        </p:cxnSp>
        <p:sp>
          <p:nvSpPr>
            <p:cNvPr id="267" name="Google Shape;267;p36"/>
            <p:cNvSpPr txBox="1"/>
            <p:nvPr/>
          </p:nvSpPr>
          <p:spPr>
            <a:xfrm>
              <a:off x="9809614" y="8064335"/>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VPC</a:t>
              </a:r>
              <a:endParaRPr sz="1800" dirty="0">
                <a:latin typeface="Google Sans"/>
                <a:ea typeface="Google Sans"/>
                <a:cs typeface="Google Sans"/>
                <a:sym typeface="Google Sans"/>
              </a:endParaRPr>
            </a:p>
          </p:txBody>
        </p:sp>
        <p:grpSp>
          <p:nvGrpSpPr>
            <p:cNvPr id="268" name="Google Shape;268;p36"/>
            <p:cNvGrpSpPr/>
            <p:nvPr/>
          </p:nvGrpSpPr>
          <p:grpSpPr>
            <a:xfrm>
              <a:off x="4159251" y="4338675"/>
              <a:ext cx="1433894" cy="1203813"/>
              <a:chOff x="4159226" y="4338675"/>
              <a:chExt cx="1433894" cy="1203813"/>
            </a:xfrm>
          </p:grpSpPr>
          <p:pic>
            <p:nvPicPr>
              <p:cNvPr id="269" name="Google Shape;269;p36"/>
              <p:cNvPicPr preferRelativeResize="0"/>
              <p:nvPr/>
            </p:nvPicPr>
            <p:blipFill>
              <a:blip r:embed="rId6">
                <a:alphaModFix/>
              </a:blip>
              <a:stretch>
                <a:fillRect/>
              </a:stretch>
            </p:blipFill>
            <p:spPr>
              <a:xfrm>
                <a:off x="4159226" y="4338675"/>
                <a:ext cx="1433894" cy="1203813"/>
              </a:xfrm>
              <a:prstGeom prst="rect">
                <a:avLst/>
              </a:prstGeom>
              <a:noFill/>
              <a:ln>
                <a:noFill/>
              </a:ln>
              <a:effectLst>
                <a:outerShdw dist="152400" dir="3000000" algn="bl" rotWithShape="0">
                  <a:srgbClr val="999999">
                    <a:alpha val="50000"/>
                  </a:srgbClr>
                </a:outerShdw>
              </a:effectLst>
            </p:spPr>
          </p:pic>
          <p:sp>
            <p:nvSpPr>
              <p:cNvPr id="270" name="Google Shape;270;p36"/>
              <p:cNvSpPr txBox="1"/>
              <p:nvPr/>
            </p:nvSpPr>
            <p:spPr>
              <a:xfrm>
                <a:off x="4329476" y="4853473"/>
                <a:ext cx="1019994" cy="47760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HTTPS</a:t>
                </a:r>
                <a:endParaRPr sz="1800" dirty="0">
                  <a:latin typeface="Google Sans"/>
                  <a:ea typeface="Google Sans"/>
                  <a:cs typeface="Google Sans"/>
                  <a:sym typeface="Google Sans"/>
                </a:endParaRPr>
              </a:p>
            </p:txBody>
          </p:sp>
        </p:grpSp>
        <p:cxnSp>
          <p:nvCxnSpPr>
            <p:cNvPr id="271" name="Google Shape;271;p36"/>
            <p:cNvCxnSpPr>
              <a:cxnSpLocks/>
              <a:endCxn id="269" idx="1"/>
            </p:cNvCxnSpPr>
            <p:nvPr/>
          </p:nvCxnSpPr>
          <p:spPr>
            <a:xfrm flipV="1">
              <a:off x="2983850" y="4940582"/>
              <a:ext cx="1175401" cy="1066014"/>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272" name="Google Shape;272;p36"/>
            <p:cNvCxnSpPr>
              <a:cxnSpLocks/>
              <a:endCxn id="269" idx="1"/>
            </p:cNvCxnSpPr>
            <p:nvPr/>
          </p:nvCxnSpPr>
          <p:spPr>
            <a:xfrm>
              <a:off x="2983850" y="4589396"/>
              <a:ext cx="1175401" cy="351186"/>
            </a:xfrm>
            <a:prstGeom prst="bentConnector3">
              <a:avLst>
                <a:gd name="adj1" fmla="val 50000"/>
              </a:avLst>
            </a:prstGeom>
            <a:noFill/>
            <a:ln w="38100" cap="flat" cmpd="sng">
              <a:solidFill>
                <a:srgbClr val="000000"/>
              </a:solidFill>
              <a:prstDash val="solid"/>
              <a:round/>
              <a:headEnd type="none" w="med" len="med"/>
              <a:tailEnd type="triangle" w="med" len="med"/>
            </a:ln>
          </p:spPr>
        </p:cxnSp>
        <p:cxnSp>
          <p:nvCxnSpPr>
            <p:cNvPr id="273" name="Google Shape;273;p36"/>
            <p:cNvCxnSpPr>
              <a:cxnSpLocks/>
              <a:stCxn id="269" idx="2"/>
              <a:endCxn id="243" idx="0"/>
            </p:cNvCxnSpPr>
            <p:nvPr/>
          </p:nvCxnSpPr>
          <p:spPr>
            <a:xfrm flipH="1">
              <a:off x="4859836" y="5542488"/>
              <a:ext cx="16362" cy="875365"/>
            </a:xfrm>
            <a:prstGeom prst="straightConnector1">
              <a:avLst/>
            </a:prstGeom>
            <a:noFill/>
            <a:ln w="38100" cap="flat" cmpd="sng">
              <a:solidFill>
                <a:srgbClr val="000000"/>
              </a:solidFill>
              <a:prstDash val="solid"/>
              <a:round/>
              <a:headEnd type="none" w="med" len="med"/>
              <a:tailEnd type="triangle" w="med" len="med"/>
            </a:ln>
          </p:spPr>
        </p:cxnSp>
        <p:cxnSp>
          <p:nvCxnSpPr>
            <p:cNvPr id="275" name="Google Shape;275;p36"/>
            <p:cNvCxnSpPr>
              <a:cxnSpLocks/>
              <a:stCxn id="269" idx="3"/>
              <a:endCxn id="237" idx="1"/>
            </p:cNvCxnSpPr>
            <p:nvPr/>
          </p:nvCxnSpPr>
          <p:spPr>
            <a:xfrm flipV="1">
              <a:off x="5593145" y="4940581"/>
              <a:ext cx="204622" cy="1"/>
            </a:xfrm>
            <a:prstGeom prst="straightConnector1">
              <a:avLst/>
            </a:prstGeom>
            <a:noFill/>
            <a:ln w="38100" cap="flat" cmpd="sng">
              <a:solidFill>
                <a:srgbClr val="000000"/>
              </a:solidFill>
              <a:prstDash val="solid"/>
              <a:round/>
              <a:headEnd type="none" w="med" len="med"/>
              <a:tailEnd type="none" w="med" len="med"/>
            </a:ln>
          </p:spPr>
        </p:cxnSp>
        <p:sp>
          <p:nvSpPr>
            <p:cNvPr id="276" name="Google Shape;276;p36"/>
            <p:cNvSpPr txBox="1"/>
            <p:nvPr/>
          </p:nvSpPr>
          <p:spPr>
            <a:xfrm>
              <a:off x="5550494" y="5374192"/>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Global HTTP Load Balancer</a:t>
              </a:r>
              <a:endParaRPr sz="1800" dirty="0">
                <a:latin typeface="Google Sans"/>
                <a:ea typeface="Google Sans"/>
                <a:cs typeface="Google Sans"/>
                <a:sym typeface="Google Sans"/>
              </a:endParaRPr>
            </a:p>
          </p:txBody>
        </p:sp>
        <p:sp>
          <p:nvSpPr>
            <p:cNvPr id="92" name="Google Shape;276;p36">
              <a:extLst>
                <a:ext uri="{FF2B5EF4-FFF2-40B4-BE49-F238E27FC236}">
                  <a16:creationId xmlns:a16="http://schemas.microsoft.com/office/drawing/2014/main" id="{588BFFF2-7D54-6D4F-A0F3-2447893A141E}"/>
                </a:ext>
              </a:extLst>
            </p:cNvPr>
            <p:cNvSpPr txBox="1"/>
            <p:nvPr/>
          </p:nvSpPr>
          <p:spPr>
            <a:xfrm>
              <a:off x="9308447" y="3776593"/>
              <a:ext cx="642288" cy="3899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TCP</a:t>
              </a:r>
            </a:p>
          </p:txBody>
        </p:sp>
      </p:grpSp>
      <p:cxnSp>
        <p:nvCxnSpPr>
          <p:cNvPr id="41" name="Elbow Connector 40">
            <a:extLst>
              <a:ext uri="{FF2B5EF4-FFF2-40B4-BE49-F238E27FC236}">
                <a16:creationId xmlns:a16="http://schemas.microsoft.com/office/drawing/2014/main" id="{354F190B-2C77-6B48-87F1-C10689C40A87}"/>
              </a:ext>
            </a:extLst>
          </p:cNvPr>
          <p:cNvCxnSpPr/>
          <p:nvPr/>
        </p:nvCxnSpPr>
        <p:spPr>
          <a:xfrm>
            <a:off x="4262034" y="2151575"/>
            <a:ext cx="914400" cy="9144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0" name="Google Shape;237;p36" descr="Cloud-Load-Balancing.png">
            <a:extLst>
              <a:ext uri="{FF2B5EF4-FFF2-40B4-BE49-F238E27FC236}">
                <a16:creationId xmlns:a16="http://schemas.microsoft.com/office/drawing/2014/main" id="{A9A24F47-6E3C-E543-AD83-381C74B7FB07}"/>
              </a:ext>
            </a:extLst>
          </p:cNvPr>
          <p:cNvPicPr preferRelativeResize="0"/>
          <p:nvPr/>
        </p:nvPicPr>
        <p:blipFill rotWithShape="1">
          <a:blip r:embed="rId3">
            <a:alphaModFix/>
          </a:blip>
          <a:srcRect t="5092" b="5092"/>
          <a:stretch/>
        </p:blipFill>
        <p:spPr>
          <a:xfrm>
            <a:off x="9145206" y="3763898"/>
            <a:ext cx="854948" cy="631801"/>
          </a:xfrm>
          <a:prstGeom prst="rect">
            <a:avLst/>
          </a:prstGeom>
          <a:noFill/>
          <a:ln>
            <a:noFill/>
          </a:ln>
        </p:spPr>
      </p:pic>
      <p:pic>
        <p:nvPicPr>
          <p:cNvPr id="91" name="Google Shape;237;p36" descr="Cloud-Load-Balancing.png">
            <a:extLst>
              <a:ext uri="{FF2B5EF4-FFF2-40B4-BE49-F238E27FC236}">
                <a16:creationId xmlns:a16="http://schemas.microsoft.com/office/drawing/2014/main" id="{024DD001-3901-4C45-8B59-89FB8CF33E5F}"/>
              </a:ext>
            </a:extLst>
          </p:cNvPr>
          <p:cNvPicPr preferRelativeResize="0"/>
          <p:nvPr/>
        </p:nvPicPr>
        <p:blipFill rotWithShape="1">
          <a:blip r:embed="rId3">
            <a:alphaModFix/>
          </a:blip>
          <a:srcRect t="5092" b="5092"/>
          <a:stretch/>
        </p:blipFill>
        <p:spPr>
          <a:xfrm>
            <a:off x="9145206" y="7279849"/>
            <a:ext cx="854948" cy="631801"/>
          </a:xfrm>
          <a:prstGeom prst="rect">
            <a:avLst/>
          </a:prstGeom>
          <a:noFill/>
          <a:ln>
            <a:noFill/>
          </a:ln>
        </p:spPr>
      </p:pic>
      <p:sp>
        <p:nvSpPr>
          <p:cNvPr id="93" name="Google Shape;276;p36">
            <a:extLst>
              <a:ext uri="{FF2B5EF4-FFF2-40B4-BE49-F238E27FC236}">
                <a16:creationId xmlns:a16="http://schemas.microsoft.com/office/drawing/2014/main" id="{23488A65-B96D-E541-82A0-A244A613F51E}"/>
              </a:ext>
            </a:extLst>
          </p:cNvPr>
          <p:cNvSpPr txBox="1"/>
          <p:nvPr/>
        </p:nvSpPr>
        <p:spPr>
          <a:xfrm>
            <a:off x="9155650" y="7879050"/>
            <a:ext cx="780652" cy="3899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TCP</a:t>
            </a:r>
          </a:p>
        </p:txBody>
      </p:sp>
      <p:cxnSp>
        <p:nvCxnSpPr>
          <p:cNvPr id="47" name="Elbow Connector 46">
            <a:extLst>
              <a:ext uri="{FF2B5EF4-FFF2-40B4-BE49-F238E27FC236}">
                <a16:creationId xmlns:a16="http://schemas.microsoft.com/office/drawing/2014/main" id="{532AEE54-F2F4-C64C-AE9C-0096DF35DAD5}"/>
              </a:ext>
            </a:extLst>
          </p:cNvPr>
          <p:cNvCxnSpPr>
            <a:cxnSpLocks/>
            <a:stCxn id="52" idx="2"/>
            <a:endCxn id="91" idx="1"/>
          </p:cNvCxnSpPr>
          <p:nvPr/>
        </p:nvCxnSpPr>
        <p:spPr>
          <a:xfrm rot="16200000" flipH="1">
            <a:off x="8320236" y="6770780"/>
            <a:ext cx="614432" cy="1035507"/>
          </a:xfrm>
          <a:prstGeom prst="bentConnector2">
            <a:avLst/>
          </a:prstGeom>
          <a:noFill/>
          <a:ln w="38100" cap="flat" cmpd="sng">
            <a:solidFill>
              <a:srgbClr val="000000"/>
            </a:solidFill>
            <a:prstDash val="solid"/>
            <a:round/>
            <a:headEnd type="none" w="med" len="med"/>
            <a:tailEnd type="triangle" w="med" len="med"/>
          </a:ln>
        </p:spPr>
      </p:cxnSp>
      <p:cxnSp>
        <p:nvCxnSpPr>
          <p:cNvPr id="104" name="Elbow Connector 103">
            <a:extLst>
              <a:ext uri="{FF2B5EF4-FFF2-40B4-BE49-F238E27FC236}">
                <a16:creationId xmlns:a16="http://schemas.microsoft.com/office/drawing/2014/main" id="{37E203AD-6604-E447-B1E4-1FBADDD9D49F}"/>
              </a:ext>
            </a:extLst>
          </p:cNvPr>
          <p:cNvCxnSpPr>
            <a:cxnSpLocks/>
            <a:stCxn id="52" idx="3"/>
            <a:endCxn id="92" idx="2"/>
          </p:cNvCxnSpPr>
          <p:nvPr/>
        </p:nvCxnSpPr>
        <p:spPr>
          <a:xfrm flipV="1">
            <a:off x="8873662" y="4821549"/>
            <a:ext cx="680520" cy="1626969"/>
          </a:xfrm>
          <a:prstGeom prst="bentConnector2">
            <a:avLst/>
          </a:prstGeom>
          <a:noFill/>
          <a:ln w="38100" cap="flat" cmpd="sng">
            <a:solidFill>
              <a:srgbClr val="000000"/>
            </a:solidFill>
            <a:prstDash val="solid"/>
            <a:round/>
            <a:headEnd type="none" w="med" len="med"/>
            <a:tailEnd type="triangle" w="med" len="med"/>
          </a:ln>
        </p:spPr>
      </p:cxnSp>
      <p:cxnSp>
        <p:nvCxnSpPr>
          <p:cNvPr id="64" name="Elbow Connector 63">
            <a:extLst>
              <a:ext uri="{FF2B5EF4-FFF2-40B4-BE49-F238E27FC236}">
                <a16:creationId xmlns:a16="http://schemas.microsoft.com/office/drawing/2014/main" id="{457DF3B5-6E7F-154D-A203-72D4D2684F6B}"/>
              </a:ext>
            </a:extLst>
          </p:cNvPr>
          <p:cNvCxnSpPr>
            <a:cxnSpLocks/>
            <a:stCxn id="249" idx="0"/>
            <a:endCxn id="90" idx="1"/>
          </p:cNvCxnSpPr>
          <p:nvPr/>
        </p:nvCxnSpPr>
        <p:spPr>
          <a:xfrm rot="5400000" flipH="1" flipV="1">
            <a:off x="8339602" y="3849897"/>
            <a:ext cx="575701" cy="1035507"/>
          </a:xfrm>
          <a:prstGeom prst="bentConnector2">
            <a:avLst/>
          </a:prstGeom>
          <a:noFill/>
          <a:ln w="38100" cap="flat" cmpd="sng">
            <a:solidFill>
              <a:srgbClr val="000000"/>
            </a:solidFill>
            <a:prstDash val="solid"/>
            <a:round/>
            <a:headEnd type="none" w="med" len="med"/>
            <a:tailEnd type="triangle" w="med" len="med"/>
          </a:ln>
        </p:spPr>
      </p:cxnSp>
      <p:cxnSp>
        <p:nvCxnSpPr>
          <p:cNvPr id="121" name="Google Shape;263;p36">
            <a:extLst>
              <a:ext uri="{FF2B5EF4-FFF2-40B4-BE49-F238E27FC236}">
                <a16:creationId xmlns:a16="http://schemas.microsoft.com/office/drawing/2014/main" id="{16520A80-4174-FD46-9AE9-177DC172CE6B}"/>
              </a:ext>
            </a:extLst>
          </p:cNvPr>
          <p:cNvCxnSpPr>
            <a:cxnSpLocks/>
            <a:stCxn id="90" idx="3"/>
            <a:endCxn id="256" idx="1"/>
          </p:cNvCxnSpPr>
          <p:nvPr/>
        </p:nvCxnSpPr>
        <p:spPr>
          <a:xfrm>
            <a:off x="10000154" y="4079799"/>
            <a:ext cx="555738" cy="6079"/>
          </a:xfrm>
          <a:prstGeom prst="straightConnector1">
            <a:avLst/>
          </a:prstGeom>
          <a:noFill/>
          <a:ln w="38100" cap="flat" cmpd="sng">
            <a:solidFill>
              <a:srgbClr val="000000"/>
            </a:solidFill>
            <a:prstDash val="solid"/>
            <a:round/>
            <a:headEnd type="none" w="med" len="med"/>
            <a:tailEnd type="triangle" w="med" len="med"/>
          </a:ln>
        </p:spPr>
      </p:cxnSp>
      <p:cxnSp>
        <p:nvCxnSpPr>
          <p:cNvPr id="125" name="Google Shape;263;p36">
            <a:extLst>
              <a:ext uri="{FF2B5EF4-FFF2-40B4-BE49-F238E27FC236}">
                <a16:creationId xmlns:a16="http://schemas.microsoft.com/office/drawing/2014/main" id="{6EB27132-0B08-1444-86CE-8CC337283B77}"/>
              </a:ext>
            </a:extLst>
          </p:cNvPr>
          <p:cNvCxnSpPr>
            <a:cxnSpLocks/>
          </p:cNvCxnSpPr>
          <p:nvPr/>
        </p:nvCxnSpPr>
        <p:spPr>
          <a:xfrm>
            <a:off x="10015594" y="7569606"/>
            <a:ext cx="691134" cy="0"/>
          </a:xfrm>
          <a:prstGeom prst="straightConnector1">
            <a:avLst/>
          </a:prstGeom>
          <a:noFill/>
          <a:ln w="38100" cap="flat" cmpd="sng">
            <a:solidFill>
              <a:srgbClr val="000000"/>
            </a:solidFill>
            <a:prstDash val="solid"/>
            <a:round/>
            <a:headEnd type="none" w="med" len="med"/>
            <a:tailEnd type="triangle" w="med" len="med"/>
          </a:ln>
        </p:spPr>
      </p:cxnSp>
      <p:sp>
        <p:nvSpPr>
          <p:cNvPr id="134" name="Google Shape;243;p36">
            <a:extLst>
              <a:ext uri="{FF2B5EF4-FFF2-40B4-BE49-F238E27FC236}">
                <a16:creationId xmlns:a16="http://schemas.microsoft.com/office/drawing/2014/main" id="{6B9FB077-137F-AE43-9E3C-62F492E4E70C}"/>
              </a:ext>
            </a:extLst>
          </p:cNvPr>
          <p:cNvSpPr/>
          <p:nvPr/>
        </p:nvSpPr>
        <p:spPr>
          <a:xfrm>
            <a:off x="15568099" y="6553496"/>
            <a:ext cx="2290126" cy="1678576"/>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135" name="Google Shape;245;p36">
            <a:extLst>
              <a:ext uri="{FF2B5EF4-FFF2-40B4-BE49-F238E27FC236}">
                <a16:creationId xmlns:a16="http://schemas.microsoft.com/office/drawing/2014/main" id="{A5396B4F-2070-F94E-9BD9-0EF207271E24}"/>
              </a:ext>
            </a:extLst>
          </p:cNvPr>
          <p:cNvSpPr/>
          <p:nvPr/>
        </p:nvSpPr>
        <p:spPr>
          <a:xfrm>
            <a:off x="15831179" y="6638053"/>
            <a:ext cx="1764334" cy="1074662"/>
          </a:xfrm>
          <a:prstGeom prst="rect">
            <a:avLst/>
          </a:prstGeom>
          <a:solidFill>
            <a:srgbClr val="FFFFFF"/>
          </a:solidFill>
          <a:ln w="9525" cap="flat" cmpd="sng">
            <a:solidFill>
              <a:srgbClr val="CCCCCC"/>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6;p36">
            <a:extLst>
              <a:ext uri="{FF2B5EF4-FFF2-40B4-BE49-F238E27FC236}">
                <a16:creationId xmlns:a16="http://schemas.microsoft.com/office/drawing/2014/main" id="{16D740B4-D77F-B248-A32A-241DD01CADB7}"/>
              </a:ext>
            </a:extLst>
          </p:cNvPr>
          <p:cNvSpPr/>
          <p:nvPr/>
        </p:nvSpPr>
        <p:spPr>
          <a:xfrm>
            <a:off x="16036178" y="6793452"/>
            <a:ext cx="1388557" cy="761219"/>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1"/>
                </a:solidFill>
                <a:latin typeface="Roboto"/>
                <a:ea typeface="Roboto"/>
                <a:cs typeface="Roboto"/>
                <a:sym typeface="Roboto"/>
              </a:rPr>
              <a:t>Reporting Service</a:t>
            </a:r>
            <a:endParaRPr sz="1800" dirty="0">
              <a:solidFill>
                <a:srgbClr val="FFFFFF"/>
              </a:solidFill>
              <a:latin typeface="Google Sans"/>
              <a:ea typeface="Google Sans"/>
              <a:cs typeface="Google Sans"/>
              <a:sym typeface="Google Sans"/>
            </a:endParaRPr>
          </a:p>
        </p:txBody>
      </p:sp>
      <p:sp>
        <p:nvSpPr>
          <p:cNvPr id="137" name="Google Shape;247;p36">
            <a:extLst>
              <a:ext uri="{FF2B5EF4-FFF2-40B4-BE49-F238E27FC236}">
                <a16:creationId xmlns:a16="http://schemas.microsoft.com/office/drawing/2014/main" id="{FBFE88D0-0B27-B341-AF4A-B44A8710F02F}"/>
              </a:ext>
            </a:extLst>
          </p:cNvPr>
          <p:cNvSpPr txBox="1"/>
          <p:nvPr/>
        </p:nvSpPr>
        <p:spPr>
          <a:xfrm>
            <a:off x="15879669" y="7816668"/>
            <a:ext cx="1871555"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LAN</a:t>
            </a:r>
            <a:endParaRPr sz="1800" dirty="0">
              <a:latin typeface="Google Sans"/>
              <a:ea typeface="Google Sans"/>
              <a:cs typeface="Google Sans"/>
              <a:sym typeface="Google Sans"/>
            </a:endParaRPr>
          </a:p>
        </p:txBody>
      </p:sp>
      <p:sp>
        <p:nvSpPr>
          <p:cNvPr id="78" name="Left-right Arrow Callout 77">
            <a:extLst>
              <a:ext uri="{FF2B5EF4-FFF2-40B4-BE49-F238E27FC236}">
                <a16:creationId xmlns:a16="http://schemas.microsoft.com/office/drawing/2014/main" id="{6A182135-A6DF-E542-A513-58075B5D360C}"/>
              </a:ext>
            </a:extLst>
          </p:cNvPr>
          <p:cNvSpPr/>
          <p:nvPr/>
        </p:nvSpPr>
        <p:spPr>
          <a:xfrm>
            <a:off x="13872980" y="7104376"/>
            <a:ext cx="1922740" cy="599201"/>
          </a:xfrm>
          <a:prstGeom prst="leftRightArrowCallout">
            <a:avLst/>
          </a:prstGeom>
          <a:solidFill>
            <a:schemeClr val="tx2">
              <a:lumMod val="60000"/>
              <a:lumOff val="4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VPN</a:t>
            </a:r>
          </a:p>
        </p:txBody>
      </p:sp>
    </p:spTree>
    <p:extLst>
      <p:ext uri="{BB962C8B-B14F-4D97-AF65-F5344CB8AC3E}">
        <p14:creationId xmlns:p14="http://schemas.microsoft.com/office/powerpoint/2010/main" val="2679393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10. Designing Reliable, Scalable Applications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82" name="Google Shape;282;p37"/>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dirty="0">
                <a:solidFill>
                  <a:srgbClr val="737373"/>
                </a:solidFill>
                <a:latin typeface="Roboto"/>
                <a:ea typeface="Roboto"/>
                <a:cs typeface="Roboto"/>
                <a:sym typeface="Roboto"/>
              </a:rPr>
              <a:t>Even if some service is down, we want the web frontend of our application to be available nearly all the time. We also want the website to be fast with very low latency to users all over the world. Draw a diagram that depicts how we can achieve this using Google Cloud services.</a:t>
            </a:r>
            <a:endParaRPr sz="25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endParaRPr sz="2500" dirty="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2500" dirty="0">
              <a:solidFill>
                <a:srgbClr val="737373"/>
              </a:solidFill>
              <a:latin typeface="Roboto"/>
              <a:ea typeface="Roboto"/>
              <a:cs typeface="Roboto"/>
              <a:sym typeface="Roboto"/>
            </a:endParaRPr>
          </a:p>
        </p:txBody>
      </p:sp>
      <p:pic>
        <p:nvPicPr>
          <p:cNvPr id="283" name="Google Shape;283;p37" descr="Cloud-Load-Balancing.png"/>
          <p:cNvPicPr preferRelativeResize="0"/>
          <p:nvPr/>
        </p:nvPicPr>
        <p:blipFill rotWithShape="1">
          <a:blip r:embed="rId3">
            <a:alphaModFix/>
          </a:blip>
          <a:srcRect t="5092" b="5092"/>
          <a:stretch/>
        </p:blipFill>
        <p:spPr>
          <a:xfrm>
            <a:off x="3909930" y="6096238"/>
            <a:ext cx="1060800" cy="952800"/>
          </a:xfrm>
          <a:prstGeom prst="rect">
            <a:avLst/>
          </a:prstGeom>
          <a:noFill/>
          <a:ln>
            <a:noFill/>
          </a:ln>
        </p:spPr>
      </p:pic>
      <p:sp>
        <p:nvSpPr>
          <p:cNvPr id="284" name="Google Shape;284;p37"/>
          <p:cNvSpPr/>
          <p:nvPr/>
        </p:nvSpPr>
        <p:spPr>
          <a:xfrm>
            <a:off x="1010662" y="7027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85" name="Google Shape;285;p37"/>
          <p:cNvPicPr preferRelativeResize="0"/>
          <p:nvPr/>
        </p:nvPicPr>
        <p:blipFill rotWithShape="1">
          <a:blip r:embed="rId4">
            <a:alphaModFix/>
          </a:blip>
          <a:srcRect/>
          <a:stretch/>
        </p:blipFill>
        <p:spPr>
          <a:xfrm>
            <a:off x="1083814" y="7100930"/>
            <a:ext cx="859800" cy="859800"/>
          </a:xfrm>
          <a:prstGeom prst="rect">
            <a:avLst/>
          </a:prstGeom>
          <a:noFill/>
          <a:ln>
            <a:noFill/>
          </a:ln>
        </p:spPr>
      </p:pic>
      <p:sp>
        <p:nvSpPr>
          <p:cNvPr id="286" name="Google Shape;286;p37"/>
          <p:cNvSpPr/>
          <p:nvPr/>
        </p:nvSpPr>
        <p:spPr>
          <a:xfrm>
            <a:off x="1010662" y="5610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87" name="Google Shape;287;p37"/>
          <p:cNvPicPr preferRelativeResize="0"/>
          <p:nvPr/>
        </p:nvPicPr>
        <p:blipFill rotWithShape="1">
          <a:blip r:embed="rId5">
            <a:alphaModFix/>
          </a:blip>
          <a:srcRect/>
          <a:stretch/>
        </p:blipFill>
        <p:spPr>
          <a:xfrm>
            <a:off x="1083814" y="5683828"/>
            <a:ext cx="859800" cy="859800"/>
          </a:xfrm>
          <a:prstGeom prst="rect">
            <a:avLst/>
          </a:prstGeom>
          <a:noFill/>
          <a:ln>
            <a:noFill/>
          </a:ln>
        </p:spPr>
      </p:pic>
      <p:grpSp>
        <p:nvGrpSpPr>
          <p:cNvPr id="288" name="Google Shape;288;p37"/>
          <p:cNvGrpSpPr/>
          <p:nvPr/>
        </p:nvGrpSpPr>
        <p:grpSpPr>
          <a:xfrm>
            <a:off x="2132137" y="6034351"/>
            <a:ext cx="1649684" cy="1098406"/>
            <a:chOff x="4159225" y="4338675"/>
            <a:chExt cx="2185012" cy="1454843"/>
          </a:xfrm>
        </p:grpSpPr>
        <p:pic>
          <p:nvPicPr>
            <p:cNvPr id="289" name="Google Shape;289;p37"/>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290" name="Google Shape;290;p37"/>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sp>
        <p:nvSpPr>
          <p:cNvPr id="291" name="Google Shape;291;p37"/>
          <p:cNvSpPr txBox="1"/>
          <p:nvPr/>
        </p:nvSpPr>
        <p:spPr>
          <a:xfrm>
            <a:off x="3663193" y="708760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marL="0" lvl="0" indent="0" algn="ctr" rtl="0">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sp>
        <p:nvSpPr>
          <p:cNvPr id="292" name="Google Shape;292;p37"/>
          <p:cNvSpPr/>
          <p:nvPr/>
        </p:nvSpPr>
        <p:spPr>
          <a:xfrm>
            <a:off x="5148948" y="3545375"/>
            <a:ext cx="2629800" cy="56664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293" name="Google Shape;293;p37"/>
          <p:cNvSpPr txBox="1"/>
          <p:nvPr/>
        </p:nvSpPr>
        <p:spPr>
          <a:xfrm>
            <a:off x="5272723" y="3676050"/>
            <a:ext cx="2073473"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MY" sz="1800" dirty="0">
                <a:latin typeface="Google Sans"/>
                <a:ea typeface="Google Sans"/>
                <a:cs typeface="Google Sans"/>
                <a:sym typeface="Google Sans"/>
              </a:rPr>
              <a:t>europe-east1</a:t>
            </a:r>
            <a:endParaRPr sz="1800" dirty="0">
              <a:latin typeface="Google Sans"/>
              <a:ea typeface="Google Sans"/>
              <a:cs typeface="Google Sans"/>
              <a:sym typeface="Google Sans"/>
            </a:endParaRPr>
          </a:p>
        </p:txBody>
      </p:sp>
      <p:sp>
        <p:nvSpPr>
          <p:cNvPr id="294" name="Google Shape;294;p37"/>
          <p:cNvSpPr/>
          <p:nvPr/>
        </p:nvSpPr>
        <p:spPr>
          <a:xfrm>
            <a:off x="5510684" y="4154975"/>
            <a:ext cx="2629800" cy="56664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blurRad="357188"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295" name="Google Shape;295;p37"/>
          <p:cNvSpPr txBox="1"/>
          <p:nvPr/>
        </p:nvSpPr>
        <p:spPr>
          <a:xfrm>
            <a:off x="5696895" y="4285657"/>
            <a:ext cx="1870268"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MY" sz="1800" dirty="0">
                <a:latin typeface="Google Sans"/>
                <a:ea typeface="Google Sans"/>
                <a:cs typeface="Google Sans"/>
                <a:sym typeface="Google Sans"/>
              </a:rPr>
              <a:t>us-central-1</a:t>
            </a:r>
            <a:endParaRPr sz="1800" dirty="0">
              <a:latin typeface="Google Sans"/>
              <a:ea typeface="Google Sans"/>
              <a:cs typeface="Google Sans"/>
              <a:sym typeface="Google Sans"/>
            </a:endParaRPr>
          </a:p>
        </p:txBody>
      </p:sp>
      <p:sp>
        <p:nvSpPr>
          <p:cNvPr id="296" name="Google Shape;296;p37"/>
          <p:cNvSpPr/>
          <p:nvPr/>
        </p:nvSpPr>
        <p:spPr>
          <a:xfrm>
            <a:off x="5831970" y="4862850"/>
            <a:ext cx="18714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6086529" y="5512375"/>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298" name="Google Shape;298;p37"/>
          <p:cNvSpPr txBox="1"/>
          <p:nvPr/>
        </p:nvSpPr>
        <p:spPr>
          <a:xfrm>
            <a:off x="5922404" y="4935175"/>
            <a:ext cx="1780857" cy="577200"/>
          </a:xfrm>
          <a:prstGeom prst="rect">
            <a:avLst/>
          </a:prstGeom>
          <a:noFill/>
          <a:ln>
            <a:noFill/>
          </a:ln>
        </p:spPr>
        <p:txBody>
          <a:bodyPr spcFirstLastPara="1" wrap="square" lIns="91425" tIns="91425" rIns="91425" bIns="91425" anchor="t" anchorCtr="0">
            <a:noAutofit/>
          </a:bodyPr>
          <a:lstStyle/>
          <a:p>
            <a:pPr lvl="0" algn="ctr"/>
            <a:r>
              <a:rPr lang="en-MY" sz="1800" dirty="0">
                <a:latin typeface="Google Sans"/>
                <a:ea typeface="Google Sans"/>
                <a:cs typeface="Google Sans"/>
                <a:sym typeface="Google Sans"/>
              </a:rPr>
              <a:t>us-central1-a</a:t>
            </a:r>
          </a:p>
        </p:txBody>
      </p:sp>
      <p:sp>
        <p:nvSpPr>
          <p:cNvPr id="299" name="Google Shape;299;p37"/>
          <p:cNvSpPr/>
          <p:nvPr/>
        </p:nvSpPr>
        <p:spPr>
          <a:xfrm>
            <a:off x="5922404" y="7317525"/>
            <a:ext cx="18714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6176963" y="7967050"/>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UI</a:t>
            </a:r>
            <a:endParaRPr sz="1800">
              <a:solidFill>
                <a:srgbClr val="FFFFFF"/>
              </a:solidFill>
              <a:latin typeface="Google Sans"/>
              <a:ea typeface="Google Sans"/>
              <a:cs typeface="Google Sans"/>
              <a:sym typeface="Google Sans"/>
            </a:endParaRPr>
          </a:p>
        </p:txBody>
      </p:sp>
      <p:sp>
        <p:nvSpPr>
          <p:cNvPr id="301" name="Google Shape;301;p37"/>
          <p:cNvSpPr txBox="1"/>
          <p:nvPr/>
        </p:nvSpPr>
        <p:spPr>
          <a:xfrm>
            <a:off x="5922404" y="7389850"/>
            <a:ext cx="1756869" cy="577200"/>
          </a:xfrm>
          <a:prstGeom prst="rect">
            <a:avLst/>
          </a:prstGeom>
          <a:noFill/>
          <a:ln>
            <a:noFill/>
          </a:ln>
        </p:spPr>
        <p:txBody>
          <a:bodyPr spcFirstLastPara="1" wrap="square" lIns="91425" tIns="91425" rIns="91425" bIns="91425" anchor="t" anchorCtr="0">
            <a:noAutofit/>
          </a:bodyPr>
          <a:lstStyle/>
          <a:p>
            <a:pPr lvl="0" algn="ctr"/>
            <a:r>
              <a:rPr lang="en-MY" sz="1800" dirty="0">
                <a:latin typeface="Google Sans"/>
                <a:ea typeface="Google Sans"/>
                <a:cs typeface="Google Sans"/>
                <a:sym typeface="Google Sans"/>
              </a:rPr>
              <a:t>us-central1-b</a:t>
            </a:r>
          </a:p>
        </p:txBody>
      </p:sp>
      <p:sp>
        <p:nvSpPr>
          <p:cNvPr id="302" name="Google Shape;302;p37"/>
          <p:cNvSpPr/>
          <p:nvPr/>
        </p:nvSpPr>
        <p:spPr>
          <a:xfrm>
            <a:off x="8744223" y="3545375"/>
            <a:ext cx="84753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03" name="Google Shape;303;p37"/>
          <p:cNvSpPr/>
          <p:nvPr/>
        </p:nvSpPr>
        <p:spPr>
          <a:xfrm>
            <a:off x="10081523" y="4367550"/>
            <a:ext cx="4296547"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txBox="1"/>
          <p:nvPr/>
        </p:nvSpPr>
        <p:spPr>
          <a:xfrm>
            <a:off x="10197010" y="4439875"/>
            <a:ext cx="1906800" cy="577200"/>
          </a:xfrm>
          <a:prstGeom prst="rect">
            <a:avLst/>
          </a:prstGeom>
          <a:noFill/>
          <a:ln>
            <a:noFill/>
          </a:ln>
        </p:spPr>
        <p:txBody>
          <a:bodyPr spcFirstLastPara="1" wrap="square" lIns="91425" tIns="91425" rIns="91425" bIns="91425" anchor="t" anchorCtr="0">
            <a:noAutofit/>
          </a:bodyPr>
          <a:lstStyle/>
          <a:p>
            <a:pPr lvl="0" algn="ctr"/>
            <a:r>
              <a:rPr lang="en-MY" sz="1800" dirty="0">
                <a:latin typeface="Google Sans"/>
                <a:ea typeface="Google Sans"/>
                <a:cs typeface="Google Sans"/>
                <a:sym typeface="Google Sans"/>
              </a:rPr>
              <a:t>us-central1-a</a:t>
            </a:r>
          </a:p>
        </p:txBody>
      </p:sp>
      <p:sp>
        <p:nvSpPr>
          <p:cNvPr id="305" name="Google Shape;305;p37"/>
          <p:cNvSpPr/>
          <p:nvPr/>
        </p:nvSpPr>
        <p:spPr>
          <a:xfrm>
            <a:off x="10212543" y="5107875"/>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Google Sans"/>
                <a:ea typeface="Google Sans"/>
                <a:cs typeface="Google Sans"/>
                <a:sym typeface="Google Sans"/>
              </a:rPr>
              <a:t>Accounts Service</a:t>
            </a:r>
            <a:endParaRPr sz="1800" dirty="0">
              <a:solidFill>
                <a:srgbClr val="FFFFFF"/>
              </a:solidFill>
              <a:latin typeface="Google Sans"/>
              <a:ea typeface="Google Sans"/>
              <a:cs typeface="Google Sans"/>
              <a:sym typeface="Google Sans"/>
            </a:endParaRPr>
          </a:p>
        </p:txBody>
      </p:sp>
      <p:sp>
        <p:nvSpPr>
          <p:cNvPr id="306" name="Google Shape;306;p37"/>
          <p:cNvSpPr/>
          <p:nvPr/>
        </p:nvSpPr>
        <p:spPr>
          <a:xfrm>
            <a:off x="11687630" y="4952475"/>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307" name="Google Shape;307;p37"/>
          <p:cNvSpPr/>
          <p:nvPr/>
        </p:nvSpPr>
        <p:spPr>
          <a:xfrm>
            <a:off x="12959029" y="5107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lvl="0" algn="ctr"/>
            <a:r>
              <a:rPr lang="en" sz="1800" dirty="0">
                <a:solidFill>
                  <a:srgbClr val="FFFFFF"/>
                </a:solidFill>
                <a:latin typeface="Google Sans"/>
                <a:ea typeface="Google Sans"/>
                <a:cs typeface="Google Sans"/>
                <a:sym typeface="Google Sans"/>
              </a:rPr>
              <a:t>Products Service</a:t>
            </a:r>
            <a:endParaRPr sz="1800" dirty="0">
              <a:solidFill>
                <a:srgbClr val="FFFFFF"/>
              </a:solidFill>
              <a:latin typeface="Google Sans"/>
              <a:ea typeface="Google Sans"/>
              <a:cs typeface="Google Sans"/>
              <a:sym typeface="Google Sans"/>
            </a:endParaRPr>
          </a:p>
        </p:txBody>
      </p:sp>
      <p:sp>
        <p:nvSpPr>
          <p:cNvPr id="308" name="Google Shape;308;p37"/>
          <p:cNvSpPr/>
          <p:nvPr/>
        </p:nvSpPr>
        <p:spPr>
          <a:xfrm>
            <a:off x="10100549" y="6489575"/>
            <a:ext cx="42828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txBox="1"/>
          <p:nvPr/>
        </p:nvSpPr>
        <p:spPr>
          <a:xfrm>
            <a:off x="10216047" y="6561900"/>
            <a:ext cx="1906800" cy="577200"/>
          </a:xfrm>
          <a:prstGeom prst="rect">
            <a:avLst/>
          </a:prstGeom>
          <a:noFill/>
          <a:ln>
            <a:noFill/>
          </a:ln>
        </p:spPr>
        <p:txBody>
          <a:bodyPr spcFirstLastPara="1" wrap="square" lIns="91425" tIns="91425" rIns="91425" bIns="91425" anchor="t" anchorCtr="0">
            <a:noAutofit/>
          </a:bodyPr>
          <a:lstStyle/>
          <a:p>
            <a:pPr lvl="0" algn="ctr"/>
            <a:r>
              <a:rPr lang="en-MY" sz="1800" dirty="0">
                <a:latin typeface="Google Sans"/>
                <a:ea typeface="Google Sans"/>
                <a:cs typeface="Google Sans"/>
                <a:sym typeface="Google Sans"/>
              </a:rPr>
              <a:t>us-central1-b</a:t>
            </a:r>
          </a:p>
        </p:txBody>
      </p:sp>
      <p:sp>
        <p:nvSpPr>
          <p:cNvPr id="310" name="Google Shape;310;p37"/>
          <p:cNvSpPr/>
          <p:nvPr/>
        </p:nvSpPr>
        <p:spPr>
          <a:xfrm>
            <a:off x="10231580" y="7229900"/>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lvl="0" algn="ctr"/>
            <a:r>
              <a:rPr lang="en" sz="1800" dirty="0">
                <a:solidFill>
                  <a:srgbClr val="FFFFFF"/>
                </a:solidFill>
                <a:latin typeface="Google Sans"/>
                <a:ea typeface="Google Sans"/>
                <a:cs typeface="Google Sans"/>
                <a:sym typeface="Google Sans"/>
              </a:rPr>
              <a:t>Accounts Service</a:t>
            </a:r>
            <a:endParaRPr sz="1800" dirty="0">
              <a:solidFill>
                <a:srgbClr val="FFFFFF"/>
              </a:solidFill>
              <a:latin typeface="Google Sans"/>
              <a:ea typeface="Google Sans"/>
              <a:cs typeface="Google Sans"/>
              <a:sym typeface="Google Sans"/>
            </a:endParaRPr>
          </a:p>
        </p:txBody>
      </p:sp>
      <p:sp>
        <p:nvSpPr>
          <p:cNvPr id="311" name="Google Shape;311;p37"/>
          <p:cNvSpPr/>
          <p:nvPr/>
        </p:nvSpPr>
        <p:spPr>
          <a:xfrm>
            <a:off x="11687630" y="707450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312" name="Google Shape;312;p37"/>
          <p:cNvSpPr/>
          <p:nvPr/>
        </p:nvSpPr>
        <p:spPr>
          <a:xfrm>
            <a:off x="12954099" y="7229900"/>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Google Sans"/>
                <a:ea typeface="Google Sans"/>
                <a:cs typeface="Google Sans"/>
                <a:sym typeface="Google Sans"/>
              </a:rPr>
              <a:t>Products Service</a:t>
            </a:r>
            <a:endParaRPr sz="1800" dirty="0">
              <a:solidFill>
                <a:srgbClr val="FFFFFF"/>
              </a:solidFill>
              <a:latin typeface="Google Sans"/>
              <a:ea typeface="Google Sans"/>
              <a:cs typeface="Google Sans"/>
              <a:sym typeface="Google Sans"/>
            </a:endParaRPr>
          </a:p>
        </p:txBody>
      </p:sp>
      <p:cxnSp>
        <p:nvCxnSpPr>
          <p:cNvPr id="313" name="Google Shape;313;p37"/>
          <p:cNvCxnSpPr>
            <a:stCxn id="306" idx="3"/>
            <a:endCxn id="311" idx="1"/>
          </p:cNvCxnSpPr>
          <p:nvPr/>
        </p:nvCxnSpPr>
        <p:spPr>
          <a:xfrm>
            <a:off x="12281180" y="6018075"/>
            <a:ext cx="0" cy="1056300"/>
          </a:xfrm>
          <a:prstGeom prst="straightConnector1">
            <a:avLst/>
          </a:prstGeom>
          <a:noFill/>
          <a:ln w="38100" cap="flat" cmpd="sng">
            <a:solidFill>
              <a:srgbClr val="EA4335"/>
            </a:solidFill>
            <a:prstDash val="solid"/>
            <a:round/>
            <a:headEnd type="none" w="med" len="med"/>
            <a:tailEnd type="triangle" w="med" len="med"/>
          </a:ln>
        </p:spPr>
      </p:cxnSp>
      <p:sp>
        <p:nvSpPr>
          <p:cNvPr id="314" name="Google Shape;314;p37"/>
          <p:cNvSpPr/>
          <p:nvPr/>
        </p:nvSpPr>
        <p:spPr>
          <a:xfrm>
            <a:off x="14599340" y="5837189"/>
            <a:ext cx="1060800" cy="1065600"/>
          </a:xfrm>
          <a:prstGeom prst="can">
            <a:avLst>
              <a:gd name="adj" fmla="val 29383"/>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id="315" name="Google Shape;315;p37" descr="Cloud-Load-Balancing.png"/>
          <p:cNvPicPr preferRelativeResize="0"/>
          <p:nvPr/>
        </p:nvPicPr>
        <p:blipFill rotWithShape="1">
          <a:blip r:embed="rId3">
            <a:alphaModFix/>
          </a:blip>
          <a:srcRect t="5092" b="5092"/>
          <a:stretch/>
        </p:blipFill>
        <p:spPr>
          <a:xfrm>
            <a:off x="8876643" y="5736463"/>
            <a:ext cx="1060800" cy="952800"/>
          </a:xfrm>
          <a:prstGeom prst="rect">
            <a:avLst/>
          </a:prstGeom>
          <a:noFill/>
          <a:ln>
            <a:noFill/>
          </a:ln>
        </p:spPr>
      </p:pic>
      <p:sp>
        <p:nvSpPr>
          <p:cNvPr id="316" name="Google Shape;316;p37"/>
          <p:cNvSpPr txBox="1"/>
          <p:nvPr/>
        </p:nvSpPr>
        <p:spPr>
          <a:xfrm>
            <a:off x="8629905" y="67278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sp>
        <p:nvSpPr>
          <p:cNvPr id="317" name="Google Shape;317;p37"/>
          <p:cNvSpPr/>
          <p:nvPr/>
        </p:nvSpPr>
        <p:spPr>
          <a:xfrm>
            <a:off x="8802038" y="9196525"/>
            <a:ext cx="8475300" cy="8598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18" name="Google Shape;318;p37"/>
          <p:cNvSpPr txBox="1"/>
          <p:nvPr/>
        </p:nvSpPr>
        <p:spPr>
          <a:xfrm>
            <a:off x="9053276" y="9351925"/>
            <a:ext cx="79281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Google Sans"/>
                <a:ea typeface="Google Sans"/>
                <a:cs typeface="Google Sans"/>
                <a:sym typeface="Google Sans"/>
              </a:rPr>
              <a:t>Multi-regional Cloud Storage bucket for backups</a:t>
            </a:r>
            <a:endParaRPr sz="2300">
              <a:latin typeface="Google Sans"/>
              <a:ea typeface="Google Sans"/>
              <a:cs typeface="Google Sans"/>
              <a:sym typeface="Google Sans"/>
            </a:endParaRPr>
          </a:p>
        </p:txBody>
      </p:sp>
      <p:cxnSp>
        <p:nvCxnSpPr>
          <p:cNvPr id="319" name="Google Shape;319;p37"/>
          <p:cNvCxnSpPr>
            <a:endCxn id="302" idx="1"/>
          </p:cNvCxnSpPr>
          <p:nvPr/>
        </p:nvCxnSpPr>
        <p:spPr>
          <a:xfrm>
            <a:off x="8157423" y="6158975"/>
            <a:ext cx="586800" cy="600"/>
          </a:xfrm>
          <a:prstGeom prst="bentConnector3">
            <a:avLst>
              <a:gd name="adj1" fmla="val 50000"/>
            </a:avLst>
          </a:prstGeom>
          <a:noFill/>
          <a:ln w="38100" cap="flat" cmpd="sng">
            <a:solidFill>
              <a:srgbClr val="000000"/>
            </a:solidFill>
            <a:prstDash val="solid"/>
            <a:round/>
            <a:headEnd type="none" w="med" len="med"/>
            <a:tailEnd type="triangle" w="med" len="med"/>
          </a:ln>
        </p:spPr>
      </p:cxnSp>
      <p:sp>
        <p:nvSpPr>
          <p:cNvPr id="320" name="Google Shape;320;p37"/>
          <p:cNvSpPr txBox="1"/>
          <p:nvPr/>
        </p:nvSpPr>
        <p:spPr>
          <a:xfrm>
            <a:off x="8934702" y="3676054"/>
            <a:ext cx="1554300" cy="577200"/>
          </a:xfrm>
          <a:prstGeom prst="rect">
            <a:avLst/>
          </a:prstGeom>
          <a:noFill/>
          <a:ln>
            <a:noFill/>
          </a:ln>
        </p:spPr>
        <p:txBody>
          <a:bodyPr spcFirstLastPara="1" wrap="square" lIns="91425" tIns="91425" rIns="91425" bIns="91425" anchor="t" anchorCtr="0">
            <a:noAutofit/>
          </a:bodyPr>
          <a:lstStyle/>
          <a:p>
            <a:pPr lvl="0" algn="ctr"/>
            <a:r>
              <a:rPr lang="en-MY" sz="1800" dirty="0">
                <a:latin typeface="Google Sans"/>
                <a:ea typeface="Google Sans"/>
                <a:cs typeface="Google Sans"/>
                <a:sym typeface="Google Sans"/>
              </a:rPr>
              <a:t>us-central-1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1010662" y="1075775"/>
            <a:ext cx="16266676" cy="923299"/>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10. Designing Reliable, </a:t>
            </a:r>
            <a:r>
              <a:rPr lang="en">
                <a:solidFill>
                  <a:schemeClr val="accent1"/>
                </a:solidFill>
                <a:latin typeface="Impact" panose="020B0806030902050204" pitchFamily="34" charset="0"/>
                <a:cs typeface="Arial"/>
              </a:rPr>
              <a:t>Scalable </a:t>
            </a:r>
            <a:r>
              <a:rPr lang="en" dirty="0">
                <a:solidFill>
                  <a:schemeClr val="accent1"/>
                </a:solidFill>
                <a:latin typeface="Impact" panose="020B0806030902050204" pitchFamily="34" charset="0"/>
                <a:cs typeface="Arial"/>
              </a:rPr>
              <a:t>Applications</a:t>
            </a:r>
            <a:endParaRPr dirty="0">
              <a:solidFill>
                <a:schemeClr val="accent1"/>
              </a:solidFill>
              <a:latin typeface="Impact" panose="020B0806030902050204" pitchFamily="34" charset="0"/>
              <a:cs typeface="Arial"/>
            </a:endParaRPr>
          </a:p>
        </p:txBody>
      </p:sp>
      <p:sp>
        <p:nvSpPr>
          <p:cNvPr id="282" name="Google Shape;282;p37"/>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500" dirty="0">
                <a:solidFill>
                  <a:srgbClr val="737373"/>
                </a:solidFill>
                <a:latin typeface="Roboto"/>
                <a:ea typeface="Roboto"/>
                <a:cs typeface="Roboto"/>
                <a:sym typeface="Roboto"/>
              </a:rPr>
              <a:t>Sample Solutions</a:t>
            </a:r>
            <a:endParaRPr sz="2500" dirty="0">
              <a:solidFill>
                <a:srgbClr val="737373"/>
              </a:solidFill>
              <a:latin typeface="Roboto"/>
              <a:ea typeface="Roboto"/>
              <a:cs typeface="Roboto"/>
              <a:sym typeface="Roboto"/>
            </a:endParaRPr>
          </a:p>
        </p:txBody>
      </p:sp>
      <p:pic>
        <p:nvPicPr>
          <p:cNvPr id="283" name="Google Shape;283;p37" descr="Cloud-Load-Balancing.png"/>
          <p:cNvPicPr preferRelativeResize="0"/>
          <p:nvPr/>
        </p:nvPicPr>
        <p:blipFill rotWithShape="1">
          <a:blip r:embed="rId3">
            <a:alphaModFix/>
          </a:blip>
          <a:srcRect t="5092" b="5092"/>
          <a:stretch/>
        </p:blipFill>
        <p:spPr>
          <a:xfrm>
            <a:off x="3909930" y="6096238"/>
            <a:ext cx="1060800" cy="952800"/>
          </a:xfrm>
          <a:prstGeom prst="rect">
            <a:avLst/>
          </a:prstGeom>
          <a:noFill/>
          <a:ln>
            <a:noFill/>
          </a:ln>
        </p:spPr>
      </p:pic>
      <p:sp>
        <p:nvSpPr>
          <p:cNvPr id="284" name="Google Shape;284;p37"/>
          <p:cNvSpPr/>
          <p:nvPr/>
        </p:nvSpPr>
        <p:spPr>
          <a:xfrm>
            <a:off x="1010662" y="7027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85" name="Google Shape;285;p37"/>
          <p:cNvPicPr preferRelativeResize="0"/>
          <p:nvPr/>
        </p:nvPicPr>
        <p:blipFill rotWithShape="1">
          <a:blip r:embed="rId4">
            <a:alphaModFix/>
          </a:blip>
          <a:srcRect/>
          <a:stretch/>
        </p:blipFill>
        <p:spPr>
          <a:xfrm>
            <a:off x="1083814" y="7100930"/>
            <a:ext cx="859800" cy="859800"/>
          </a:xfrm>
          <a:prstGeom prst="rect">
            <a:avLst/>
          </a:prstGeom>
          <a:noFill/>
          <a:ln>
            <a:noFill/>
          </a:ln>
        </p:spPr>
      </p:pic>
      <p:sp>
        <p:nvSpPr>
          <p:cNvPr id="286" name="Google Shape;286;p37"/>
          <p:cNvSpPr/>
          <p:nvPr/>
        </p:nvSpPr>
        <p:spPr>
          <a:xfrm>
            <a:off x="1010662" y="5610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287" name="Google Shape;287;p37"/>
          <p:cNvPicPr preferRelativeResize="0"/>
          <p:nvPr/>
        </p:nvPicPr>
        <p:blipFill rotWithShape="1">
          <a:blip r:embed="rId5">
            <a:alphaModFix/>
          </a:blip>
          <a:srcRect/>
          <a:stretch/>
        </p:blipFill>
        <p:spPr>
          <a:xfrm>
            <a:off x="1083814" y="5683828"/>
            <a:ext cx="859800" cy="859800"/>
          </a:xfrm>
          <a:prstGeom prst="rect">
            <a:avLst/>
          </a:prstGeom>
          <a:noFill/>
          <a:ln>
            <a:noFill/>
          </a:ln>
        </p:spPr>
      </p:pic>
      <p:grpSp>
        <p:nvGrpSpPr>
          <p:cNvPr id="288" name="Google Shape;288;p37"/>
          <p:cNvGrpSpPr/>
          <p:nvPr/>
        </p:nvGrpSpPr>
        <p:grpSpPr>
          <a:xfrm>
            <a:off x="2132137" y="6034351"/>
            <a:ext cx="1649684" cy="1098406"/>
            <a:chOff x="4159225" y="4338675"/>
            <a:chExt cx="2185012" cy="1454843"/>
          </a:xfrm>
        </p:grpSpPr>
        <p:pic>
          <p:nvPicPr>
            <p:cNvPr id="289" name="Google Shape;289;p37"/>
            <p:cNvPicPr preferRelativeResize="0"/>
            <p:nvPr/>
          </p:nvPicPr>
          <p:blipFill>
            <a:blip r:embed="rId6">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290" name="Google Shape;290;p37"/>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sp>
        <p:nvSpPr>
          <p:cNvPr id="291" name="Google Shape;291;p37"/>
          <p:cNvSpPr txBox="1"/>
          <p:nvPr/>
        </p:nvSpPr>
        <p:spPr>
          <a:xfrm>
            <a:off x="3663193" y="708760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marL="0" lvl="0" indent="0" algn="ctr" rtl="0">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sp>
        <p:nvSpPr>
          <p:cNvPr id="292" name="Google Shape;292;p37"/>
          <p:cNvSpPr/>
          <p:nvPr/>
        </p:nvSpPr>
        <p:spPr>
          <a:xfrm>
            <a:off x="5148948" y="3545375"/>
            <a:ext cx="2629800" cy="56664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293" name="Google Shape;293;p37"/>
          <p:cNvSpPr txBox="1"/>
          <p:nvPr/>
        </p:nvSpPr>
        <p:spPr>
          <a:xfrm>
            <a:off x="5272723" y="3676050"/>
            <a:ext cx="2073473"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Google Sans"/>
                <a:ea typeface="Google Sans"/>
                <a:cs typeface="Google Sans"/>
                <a:sym typeface="Google Sans"/>
              </a:rPr>
              <a:t>australia</a:t>
            </a:r>
            <a:endParaRPr sz="1800" dirty="0">
              <a:latin typeface="Google Sans"/>
              <a:ea typeface="Google Sans"/>
              <a:cs typeface="Google Sans"/>
              <a:sym typeface="Google Sans"/>
            </a:endParaRPr>
          </a:p>
        </p:txBody>
      </p:sp>
      <p:sp>
        <p:nvSpPr>
          <p:cNvPr id="294" name="Google Shape;294;p37"/>
          <p:cNvSpPr/>
          <p:nvPr/>
        </p:nvSpPr>
        <p:spPr>
          <a:xfrm>
            <a:off x="5510684" y="4154975"/>
            <a:ext cx="2629800" cy="56664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blurRad="357188"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295" name="Google Shape;295;p37"/>
          <p:cNvSpPr txBox="1"/>
          <p:nvPr/>
        </p:nvSpPr>
        <p:spPr>
          <a:xfrm>
            <a:off x="5696895" y="4285657"/>
            <a:ext cx="1870268"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MY" sz="1800" dirty="0">
                <a:latin typeface="Google Sans"/>
                <a:ea typeface="Google Sans"/>
                <a:cs typeface="Google Sans"/>
                <a:sym typeface="Google Sans"/>
              </a:rPr>
              <a:t>asia-east1</a:t>
            </a:r>
            <a:endParaRPr sz="1800" dirty="0">
              <a:latin typeface="Google Sans"/>
              <a:ea typeface="Google Sans"/>
              <a:cs typeface="Google Sans"/>
              <a:sym typeface="Google Sans"/>
            </a:endParaRPr>
          </a:p>
        </p:txBody>
      </p:sp>
      <p:sp>
        <p:nvSpPr>
          <p:cNvPr id="296" name="Google Shape;296;p37"/>
          <p:cNvSpPr/>
          <p:nvPr/>
        </p:nvSpPr>
        <p:spPr>
          <a:xfrm>
            <a:off x="5831970" y="4862850"/>
            <a:ext cx="18714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6086529" y="5512375"/>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Google Sans"/>
                <a:ea typeface="Google Sans"/>
                <a:cs typeface="Google Sans"/>
                <a:sym typeface="Google Sans"/>
              </a:rPr>
              <a:t>Search</a:t>
            </a:r>
            <a:endParaRPr sz="1800" dirty="0">
              <a:solidFill>
                <a:srgbClr val="FFFFFF"/>
              </a:solidFill>
              <a:latin typeface="Google Sans"/>
              <a:ea typeface="Google Sans"/>
              <a:cs typeface="Google Sans"/>
              <a:sym typeface="Google Sans"/>
            </a:endParaRPr>
          </a:p>
        </p:txBody>
      </p:sp>
      <p:sp>
        <p:nvSpPr>
          <p:cNvPr id="298" name="Google Shape;298;p37"/>
          <p:cNvSpPr txBox="1"/>
          <p:nvPr/>
        </p:nvSpPr>
        <p:spPr>
          <a:xfrm>
            <a:off x="5922404" y="4935175"/>
            <a:ext cx="1780857" cy="577200"/>
          </a:xfrm>
          <a:prstGeom prst="rect">
            <a:avLst/>
          </a:prstGeom>
          <a:noFill/>
          <a:ln>
            <a:noFill/>
          </a:ln>
        </p:spPr>
        <p:txBody>
          <a:bodyPr spcFirstLastPara="1" wrap="square" lIns="91425" tIns="91425" rIns="91425" bIns="91425" anchor="t" anchorCtr="0">
            <a:noAutofit/>
          </a:bodyPr>
          <a:lstStyle/>
          <a:p>
            <a:pPr lvl="0" algn="ctr"/>
            <a:r>
              <a:rPr lang="en-MY" sz="1800" dirty="0">
                <a:latin typeface="Google Sans"/>
                <a:ea typeface="Google Sans"/>
                <a:cs typeface="Google Sans"/>
                <a:sym typeface="Google Sans"/>
              </a:rPr>
              <a:t>asia-east1-a</a:t>
            </a:r>
          </a:p>
        </p:txBody>
      </p:sp>
      <p:sp>
        <p:nvSpPr>
          <p:cNvPr id="299" name="Google Shape;299;p37"/>
          <p:cNvSpPr/>
          <p:nvPr/>
        </p:nvSpPr>
        <p:spPr>
          <a:xfrm>
            <a:off x="5922404" y="7317525"/>
            <a:ext cx="18714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6176963" y="7967050"/>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Google Sans"/>
                <a:ea typeface="Google Sans"/>
                <a:cs typeface="Google Sans"/>
                <a:sym typeface="Google Sans"/>
              </a:rPr>
              <a:t>Search</a:t>
            </a:r>
            <a:endParaRPr sz="1800" dirty="0">
              <a:solidFill>
                <a:srgbClr val="FFFFFF"/>
              </a:solidFill>
              <a:latin typeface="Google Sans"/>
              <a:ea typeface="Google Sans"/>
              <a:cs typeface="Google Sans"/>
              <a:sym typeface="Google Sans"/>
            </a:endParaRPr>
          </a:p>
        </p:txBody>
      </p:sp>
      <p:sp>
        <p:nvSpPr>
          <p:cNvPr id="301" name="Google Shape;301;p37"/>
          <p:cNvSpPr txBox="1"/>
          <p:nvPr/>
        </p:nvSpPr>
        <p:spPr>
          <a:xfrm>
            <a:off x="5922404" y="7389850"/>
            <a:ext cx="1756869" cy="577200"/>
          </a:xfrm>
          <a:prstGeom prst="rect">
            <a:avLst/>
          </a:prstGeom>
          <a:noFill/>
          <a:ln>
            <a:noFill/>
          </a:ln>
        </p:spPr>
        <p:txBody>
          <a:bodyPr spcFirstLastPara="1" wrap="square" lIns="91425" tIns="91425" rIns="91425" bIns="91425" anchor="t" anchorCtr="0">
            <a:noAutofit/>
          </a:bodyPr>
          <a:lstStyle/>
          <a:p>
            <a:pPr lvl="0" algn="ctr"/>
            <a:r>
              <a:rPr lang="en-MY" sz="1800" dirty="0">
                <a:latin typeface="Google Sans"/>
                <a:ea typeface="Google Sans"/>
                <a:cs typeface="Google Sans"/>
                <a:sym typeface="Google Sans"/>
              </a:rPr>
              <a:t>asia-east1-b</a:t>
            </a:r>
          </a:p>
        </p:txBody>
      </p:sp>
      <p:sp>
        <p:nvSpPr>
          <p:cNvPr id="302" name="Google Shape;302;p37"/>
          <p:cNvSpPr/>
          <p:nvPr/>
        </p:nvSpPr>
        <p:spPr>
          <a:xfrm>
            <a:off x="8744223" y="3545375"/>
            <a:ext cx="84753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03" name="Google Shape;303;p37"/>
          <p:cNvSpPr/>
          <p:nvPr/>
        </p:nvSpPr>
        <p:spPr>
          <a:xfrm>
            <a:off x="10081523" y="4367550"/>
            <a:ext cx="57366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txBox="1"/>
          <p:nvPr/>
        </p:nvSpPr>
        <p:spPr>
          <a:xfrm>
            <a:off x="10197010" y="4439875"/>
            <a:ext cx="1906800" cy="577200"/>
          </a:xfrm>
          <a:prstGeom prst="rect">
            <a:avLst/>
          </a:prstGeom>
          <a:noFill/>
          <a:ln>
            <a:noFill/>
          </a:ln>
        </p:spPr>
        <p:txBody>
          <a:bodyPr spcFirstLastPara="1" wrap="square" lIns="91425" tIns="91425" rIns="91425" bIns="91425" anchor="t" anchorCtr="0">
            <a:noAutofit/>
          </a:bodyPr>
          <a:lstStyle/>
          <a:p>
            <a:pPr lvl="0" algn="ctr"/>
            <a:r>
              <a:rPr lang="en-MY" sz="1800" dirty="0">
                <a:latin typeface="Google Sans"/>
                <a:ea typeface="Google Sans"/>
                <a:cs typeface="Google Sans"/>
                <a:sym typeface="Google Sans"/>
              </a:rPr>
              <a:t>asia-east1-a</a:t>
            </a:r>
          </a:p>
        </p:txBody>
      </p:sp>
      <p:sp>
        <p:nvSpPr>
          <p:cNvPr id="305" name="Google Shape;305;p37"/>
          <p:cNvSpPr/>
          <p:nvPr/>
        </p:nvSpPr>
        <p:spPr>
          <a:xfrm>
            <a:off x="10212543" y="5107875"/>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306" name="Google Shape;306;p37"/>
          <p:cNvSpPr/>
          <p:nvPr/>
        </p:nvSpPr>
        <p:spPr>
          <a:xfrm>
            <a:off x="11687630" y="4952475"/>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307" name="Google Shape;307;p37"/>
          <p:cNvSpPr/>
          <p:nvPr/>
        </p:nvSpPr>
        <p:spPr>
          <a:xfrm>
            <a:off x="12959029" y="5107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sp>
        <p:nvSpPr>
          <p:cNvPr id="308" name="Google Shape;308;p37"/>
          <p:cNvSpPr/>
          <p:nvPr/>
        </p:nvSpPr>
        <p:spPr>
          <a:xfrm>
            <a:off x="10100549" y="6489575"/>
            <a:ext cx="42828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txBox="1"/>
          <p:nvPr/>
        </p:nvSpPr>
        <p:spPr>
          <a:xfrm>
            <a:off x="10216047" y="6561900"/>
            <a:ext cx="1906800" cy="577200"/>
          </a:xfrm>
          <a:prstGeom prst="rect">
            <a:avLst/>
          </a:prstGeom>
          <a:noFill/>
          <a:ln>
            <a:noFill/>
          </a:ln>
        </p:spPr>
        <p:txBody>
          <a:bodyPr spcFirstLastPara="1" wrap="square" lIns="91425" tIns="91425" rIns="91425" bIns="91425" anchor="t" anchorCtr="0">
            <a:noAutofit/>
          </a:bodyPr>
          <a:lstStyle/>
          <a:p>
            <a:pPr lvl="0" algn="ctr"/>
            <a:r>
              <a:rPr lang="en-MY" sz="1800" dirty="0">
                <a:latin typeface="Google Sans"/>
                <a:ea typeface="Google Sans"/>
                <a:cs typeface="Google Sans"/>
                <a:sym typeface="Google Sans"/>
              </a:rPr>
              <a:t>asia-east1-b</a:t>
            </a:r>
          </a:p>
        </p:txBody>
      </p:sp>
      <p:sp>
        <p:nvSpPr>
          <p:cNvPr id="310" name="Google Shape;310;p37"/>
          <p:cNvSpPr/>
          <p:nvPr/>
        </p:nvSpPr>
        <p:spPr>
          <a:xfrm>
            <a:off x="10231580" y="7229900"/>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311" name="Google Shape;311;p37"/>
          <p:cNvSpPr/>
          <p:nvPr/>
        </p:nvSpPr>
        <p:spPr>
          <a:xfrm>
            <a:off x="11687630" y="707450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312" name="Google Shape;312;p37"/>
          <p:cNvSpPr/>
          <p:nvPr/>
        </p:nvSpPr>
        <p:spPr>
          <a:xfrm>
            <a:off x="12954099" y="7229900"/>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cxnSp>
        <p:nvCxnSpPr>
          <p:cNvPr id="313" name="Google Shape;313;p37"/>
          <p:cNvCxnSpPr>
            <a:stCxn id="306" idx="3"/>
            <a:endCxn id="311" idx="1"/>
          </p:cNvCxnSpPr>
          <p:nvPr/>
        </p:nvCxnSpPr>
        <p:spPr>
          <a:xfrm>
            <a:off x="12281180" y="6018075"/>
            <a:ext cx="0" cy="1056300"/>
          </a:xfrm>
          <a:prstGeom prst="straightConnector1">
            <a:avLst/>
          </a:prstGeom>
          <a:noFill/>
          <a:ln w="38100" cap="flat" cmpd="sng">
            <a:solidFill>
              <a:srgbClr val="EA4335"/>
            </a:solidFill>
            <a:prstDash val="solid"/>
            <a:round/>
            <a:headEnd type="none" w="med" len="med"/>
            <a:tailEnd type="triangle" w="med" len="med"/>
          </a:ln>
        </p:spPr>
      </p:cxnSp>
      <p:sp>
        <p:nvSpPr>
          <p:cNvPr id="314" name="Google Shape;314;p37"/>
          <p:cNvSpPr/>
          <p:nvPr/>
        </p:nvSpPr>
        <p:spPr>
          <a:xfrm>
            <a:off x="15931892" y="7074500"/>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id="315" name="Google Shape;315;p37" descr="Cloud-Load-Balancing.png"/>
          <p:cNvPicPr preferRelativeResize="0"/>
          <p:nvPr/>
        </p:nvPicPr>
        <p:blipFill rotWithShape="1">
          <a:blip r:embed="rId3">
            <a:alphaModFix/>
          </a:blip>
          <a:srcRect t="5092" b="5092"/>
          <a:stretch/>
        </p:blipFill>
        <p:spPr>
          <a:xfrm>
            <a:off x="8876643" y="5736463"/>
            <a:ext cx="1060800" cy="952800"/>
          </a:xfrm>
          <a:prstGeom prst="rect">
            <a:avLst/>
          </a:prstGeom>
          <a:noFill/>
          <a:ln>
            <a:noFill/>
          </a:ln>
        </p:spPr>
      </p:pic>
      <p:sp>
        <p:nvSpPr>
          <p:cNvPr id="316" name="Google Shape;316;p37"/>
          <p:cNvSpPr txBox="1"/>
          <p:nvPr/>
        </p:nvSpPr>
        <p:spPr>
          <a:xfrm>
            <a:off x="8629905" y="67278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sp>
        <p:nvSpPr>
          <p:cNvPr id="317" name="Google Shape;317;p37"/>
          <p:cNvSpPr/>
          <p:nvPr/>
        </p:nvSpPr>
        <p:spPr>
          <a:xfrm>
            <a:off x="8802038" y="9196525"/>
            <a:ext cx="8475300" cy="8598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18" name="Google Shape;318;p37"/>
          <p:cNvSpPr txBox="1"/>
          <p:nvPr/>
        </p:nvSpPr>
        <p:spPr>
          <a:xfrm>
            <a:off x="9053276" y="9351925"/>
            <a:ext cx="79281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00">
                <a:latin typeface="Google Sans"/>
                <a:ea typeface="Google Sans"/>
                <a:cs typeface="Google Sans"/>
                <a:sym typeface="Google Sans"/>
              </a:rPr>
              <a:t>Multi-regional Cloud Storage bucket for backups</a:t>
            </a:r>
            <a:endParaRPr sz="2300">
              <a:latin typeface="Google Sans"/>
              <a:ea typeface="Google Sans"/>
              <a:cs typeface="Google Sans"/>
              <a:sym typeface="Google Sans"/>
            </a:endParaRPr>
          </a:p>
        </p:txBody>
      </p:sp>
      <p:cxnSp>
        <p:nvCxnSpPr>
          <p:cNvPr id="319" name="Google Shape;319;p37"/>
          <p:cNvCxnSpPr>
            <a:endCxn id="302" idx="1"/>
          </p:cNvCxnSpPr>
          <p:nvPr/>
        </p:nvCxnSpPr>
        <p:spPr>
          <a:xfrm>
            <a:off x="8157423" y="6158975"/>
            <a:ext cx="586800" cy="600"/>
          </a:xfrm>
          <a:prstGeom prst="bentConnector3">
            <a:avLst>
              <a:gd name="adj1" fmla="val 50000"/>
            </a:avLst>
          </a:prstGeom>
          <a:noFill/>
          <a:ln w="38100" cap="flat" cmpd="sng">
            <a:solidFill>
              <a:srgbClr val="000000"/>
            </a:solidFill>
            <a:prstDash val="solid"/>
            <a:round/>
            <a:headEnd type="none" w="med" len="med"/>
            <a:tailEnd type="triangle" w="med" len="med"/>
          </a:ln>
        </p:spPr>
      </p:cxnSp>
      <p:sp>
        <p:nvSpPr>
          <p:cNvPr id="320" name="Google Shape;320;p37"/>
          <p:cNvSpPr txBox="1"/>
          <p:nvPr/>
        </p:nvSpPr>
        <p:spPr>
          <a:xfrm>
            <a:off x="8934702" y="3676054"/>
            <a:ext cx="1554300" cy="577200"/>
          </a:xfrm>
          <a:prstGeom prst="rect">
            <a:avLst/>
          </a:prstGeom>
          <a:noFill/>
          <a:ln>
            <a:noFill/>
          </a:ln>
        </p:spPr>
        <p:txBody>
          <a:bodyPr spcFirstLastPara="1" wrap="square" lIns="91425" tIns="91425" rIns="91425" bIns="91425" anchor="t" anchorCtr="0">
            <a:noAutofit/>
          </a:bodyPr>
          <a:lstStyle/>
          <a:p>
            <a:pPr algn="ctr"/>
            <a:r>
              <a:rPr lang="en-MY" sz="1800" dirty="0">
                <a:latin typeface="Google Sans"/>
                <a:ea typeface="Google Sans"/>
                <a:cs typeface="Google Sans"/>
                <a:sym typeface="Google Sans"/>
              </a:rPr>
              <a:t>asia-east1</a:t>
            </a:r>
          </a:p>
        </p:txBody>
      </p:sp>
      <p:sp>
        <p:nvSpPr>
          <p:cNvPr id="321" name="Google Shape;321;p37"/>
          <p:cNvSpPr/>
          <p:nvPr/>
        </p:nvSpPr>
        <p:spPr>
          <a:xfrm>
            <a:off x="15931892" y="5017075"/>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err="1">
                <a:solidFill>
                  <a:srgbClr val="FFFFFF"/>
                </a:solidFill>
                <a:latin typeface="Google Sans"/>
                <a:ea typeface="Google Sans"/>
                <a:cs typeface="Google Sans"/>
                <a:sym typeface="Google Sans"/>
              </a:rPr>
              <a:t>BigQuery</a:t>
            </a:r>
            <a:endParaRPr sz="1600" dirty="0">
              <a:solidFill>
                <a:srgbClr val="FFFFFF"/>
              </a:solidFill>
              <a:latin typeface="Google Sans"/>
              <a:ea typeface="Google Sans"/>
              <a:cs typeface="Google Sans"/>
              <a:sym typeface="Google Sans"/>
            </a:endParaRPr>
          </a:p>
        </p:txBody>
      </p:sp>
      <p:sp>
        <p:nvSpPr>
          <p:cNvPr id="322" name="Google Shape;322;p37"/>
          <p:cNvSpPr/>
          <p:nvPr/>
        </p:nvSpPr>
        <p:spPr>
          <a:xfrm>
            <a:off x="14383273" y="5107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sp>
        <p:nvSpPr>
          <p:cNvPr id="44" name="Google Shape;297;p37">
            <a:extLst>
              <a:ext uri="{FF2B5EF4-FFF2-40B4-BE49-F238E27FC236}">
                <a16:creationId xmlns:a16="http://schemas.microsoft.com/office/drawing/2014/main" id="{BE164EF5-FC3C-D041-86BC-79FC6E488636}"/>
              </a:ext>
            </a:extLst>
          </p:cNvPr>
          <p:cNvSpPr/>
          <p:nvPr/>
        </p:nvSpPr>
        <p:spPr>
          <a:xfrm>
            <a:off x="6085043" y="6113476"/>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Google Sans"/>
                <a:ea typeface="Google Sans"/>
                <a:cs typeface="Google Sans"/>
                <a:sym typeface="Google Sans"/>
              </a:rPr>
              <a:t>Web UI</a:t>
            </a:r>
            <a:endParaRPr sz="1800" dirty="0">
              <a:solidFill>
                <a:srgbClr val="FFFFFF"/>
              </a:solidFill>
              <a:latin typeface="Google Sans"/>
              <a:ea typeface="Google Sans"/>
              <a:cs typeface="Google Sans"/>
              <a:sym typeface="Google Sans"/>
            </a:endParaRPr>
          </a:p>
        </p:txBody>
      </p:sp>
      <p:sp>
        <p:nvSpPr>
          <p:cNvPr id="45" name="Google Shape;297;p37">
            <a:extLst>
              <a:ext uri="{FF2B5EF4-FFF2-40B4-BE49-F238E27FC236}">
                <a16:creationId xmlns:a16="http://schemas.microsoft.com/office/drawing/2014/main" id="{9A5FD04D-823C-DD44-83A2-02555830407A}"/>
              </a:ext>
            </a:extLst>
          </p:cNvPr>
          <p:cNvSpPr/>
          <p:nvPr/>
        </p:nvSpPr>
        <p:spPr>
          <a:xfrm>
            <a:off x="6163004" y="8521450"/>
            <a:ext cx="1390200" cy="4299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Google Sans"/>
                <a:ea typeface="Google Sans"/>
                <a:cs typeface="Google Sans"/>
                <a:sym typeface="Google Sans"/>
              </a:rPr>
              <a:t>Web UI</a:t>
            </a:r>
            <a:endParaRPr sz="1800" dirty="0">
              <a:solidFill>
                <a:srgbClr val="FFFFFF"/>
              </a:solidFill>
              <a:latin typeface="Google Sans"/>
              <a:ea typeface="Google Sans"/>
              <a:cs typeface="Google Sans"/>
              <a:sym typeface="Google Sans"/>
            </a:endParaRPr>
          </a:p>
        </p:txBody>
      </p:sp>
    </p:spTree>
    <p:extLst>
      <p:ext uri="{BB962C8B-B14F-4D97-AF65-F5344CB8AC3E}">
        <p14:creationId xmlns:p14="http://schemas.microsoft.com/office/powerpoint/2010/main" val="1358700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326"/>
        <p:cNvGrpSpPr/>
        <p:nvPr/>
      </p:nvGrpSpPr>
      <p:grpSpPr>
        <a:xfrm>
          <a:off x="0" y="0"/>
          <a:ext cx="0" cy="0"/>
          <a:chOff x="0" y="0"/>
          <a:chExt cx="0" cy="0"/>
        </a:xfrm>
      </p:grpSpPr>
      <p:grpSp>
        <p:nvGrpSpPr>
          <p:cNvPr id="327" name="Google Shape;327;p38"/>
          <p:cNvGrpSpPr/>
          <p:nvPr/>
        </p:nvGrpSpPr>
        <p:grpSpPr>
          <a:xfrm>
            <a:off x="4612950" y="4231175"/>
            <a:ext cx="9062100" cy="5228400"/>
            <a:chOff x="8157423" y="2021375"/>
            <a:chExt cx="9062100" cy="5228400"/>
          </a:xfrm>
        </p:grpSpPr>
        <p:sp>
          <p:nvSpPr>
            <p:cNvPr id="328" name="Google Shape;328;p38"/>
            <p:cNvSpPr/>
            <p:nvPr/>
          </p:nvSpPr>
          <p:spPr>
            <a:xfrm>
              <a:off x="8744223" y="2021375"/>
              <a:ext cx="84753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29" name="Google Shape;329;p38"/>
            <p:cNvSpPr/>
            <p:nvPr/>
          </p:nvSpPr>
          <p:spPr>
            <a:xfrm>
              <a:off x="10081523" y="2843550"/>
              <a:ext cx="57366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txBox="1"/>
            <p:nvPr/>
          </p:nvSpPr>
          <p:spPr>
            <a:xfrm>
              <a:off x="10197010" y="2915875"/>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a:t>
              </a:r>
              <a:endParaRPr sz="1800">
                <a:latin typeface="Google Sans"/>
                <a:ea typeface="Google Sans"/>
                <a:cs typeface="Google Sans"/>
                <a:sym typeface="Google Sans"/>
              </a:endParaRPr>
            </a:p>
          </p:txBody>
        </p:sp>
        <p:sp>
          <p:nvSpPr>
            <p:cNvPr id="331" name="Google Shape;331;p38"/>
            <p:cNvSpPr/>
            <p:nvPr/>
          </p:nvSpPr>
          <p:spPr>
            <a:xfrm>
              <a:off x="10212543" y="3583875"/>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Orders Service</a:t>
              </a:r>
              <a:endParaRPr sz="1800">
                <a:solidFill>
                  <a:srgbClr val="FFFFFF"/>
                </a:solidFill>
                <a:latin typeface="Google Sans"/>
                <a:ea typeface="Google Sans"/>
                <a:cs typeface="Google Sans"/>
                <a:sym typeface="Google Sans"/>
              </a:endParaRPr>
            </a:p>
          </p:txBody>
        </p:sp>
        <p:sp>
          <p:nvSpPr>
            <p:cNvPr id="332" name="Google Shape;332;p38"/>
            <p:cNvSpPr/>
            <p:nvPr/>
          </p:nvSpPr>
          <p:spPr>
            <a:xfrm>
              <a:off x="11687630" y="3428475"/>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Cloud </a:t>
              </a:r>
              <a:br>
                <a:rPr lang="en" sz="1600">
                  <a:solidFill>
                    <a:srgbClr val="FFFFFF"/>
                  </a:solidFill>
                  <a:latin typeface="Google Sans"/>
                  <a:ea typeface="Google Sans"/>
                  <a:cs typeface="Google Sans"/>
                  <a:sym typeface="Google Sans"/>
                </a:rPr>
              </a:br>
              <a:r>
                <a:rPr lang="en" sz="1600">
                  <a:solidFill>
                    <a:srgbClr val="FFFFFF"/>
                  </a:solidFill>
                  <a:latin typeface="Google Sans"/>
                  <a:ea typeface="Google Sans"/>
                  <a:cs typeface="Google Sans"/>
                  <a:sym typeface="Google Sans"/>
                </a:rPr>
                <a:t>SQL</a:t>
              </a:r>
              <a:endParaRPr sz="1600">
                <a:solidFill>
                  <a:srgbClr val="FFFFFF"/>
                </a:solidFill>
                <a:latin typeface="Google Sans"/>
                <a:ea typeface="Google Sans"/>
                <a:cs typeface="Google Sans"/>
                <a:sym typeface="Google Sans"/>
              </a:endParaRPr>
            </a:p>
          </p:txBody>
        </p:sp>
        <p:sp>
          <p:nvSpPr>
            <p:cNvPr id="333" name="Google Shape;333;p38"/>
            <p:cNvSpPr/>
            <p:nvPr/>
          </p:nvSpPr>
          <p:spPr>
            <a:xfrm>
              <a:off x="12959029" y="3583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Inventory Service</a:t>
              </a:r>
              <a:endParaRPr sz="1800">
                <a:solidFill>
                  <a:srgbClr val="FFFFFF"/>
                </a:solidFill>
                <a:latin typeface="Google Sans"/>
                <a:ea typeface="Google Sans"/>
                <a:cs typeface="Google Sans"/>
                <a:sym typeface="Google Sans"/>
              </a:endParaRPr>
            </a:p>
          </p:txBody>
        </p:sp>
        <p:sp>
          <p:nvSpPr>
            <p:cNvPr id="334" name="Google Shape;334;p38"/>
            <p:cNvSpPr/>
            <p:nvPr/>
          </p:nvSpPr>
          <p:spPr>
            <a:xfrm>
              <a:off x="10100549" y="4965575"/>
              <a:ext cx="4282800" cy="1929600"/>
            </a:xfrm>
            <a:prstGeom prst="rect">
              <a:avLst/>
            </a:prstGeom>
            <a:solidFill>
              <a:srgbClr val="FFFFFF"/>
            </a:solidFill>
            <a:ln w="9525" cap="flat" cmpd="sng">
              <a:solidFill>
                <a:srgbClr val="CCCCCC"/>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txBox="1"/>
            <p:nvPr/>
          </p:nvSpPr>
          <p:spPr>
            <a:xfrm>
              <a:off x="10216047" y="5037900"/>
              <a:ext cx="19068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us-central1-b</a:t>
              </a:r>
              <a:endParaRPr sz="1800">
                <a:latin typeface="Google Sans"/>
                <a:ea typeface="Google Sans"/>
                <a:cs typeface="Google Sans"/>
                <a:sym typeface="Google Sans"/>
              </a:endParaRPr>
            </a:p>
          </p:txBody>
        </p:sp>
        <p:sp>
          <p:nvSpPr>
            <p:cNvPr id="336" name="Google Shape;336;p38"/>
            <p:cNvSpPr/>
            <p:nvPr/>
          </p:nvSpPr>
          <p:spPr>
            <a:xfrm>
              <a:off x="10231580" y="5705900"/>
              <a:ext cx="13929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Accounts Service</a:t>
              </a:r>
              <a:endParaRPr sz="1800">
                <a:solidFill>
                  <a:srgbClr val="FFFFFF"/>
                </a:solidFill>
                <a:latin typeface="Google Sans"/>
                <a:ea typeface="Google Sans"/>
                <a:cs typeface="Google Sans"/>
                <a:sym typeface="Google Sans"/>
              </a:endParaRPr>
            </a:p>
          </p:txBody>
        </p:sp>
        <p:sp>
          <p:nvSpPr>
            <p:cNvPr id="337" name="Google Shape;337;p38"/>
            <p:cNvSpPr/>
            <p:nvPr/>
          </p:nvSpPr>
          <p:spPr>
            <a:xfrm>
              <a:off x="11687630" y="5550500"/>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Failover</a:t>
              </a:r>
              <a:endParaRPr sz="1600">
                <a:solidFill>
                  <a:srgbClr val="FFFFFF"/>
                </a:solidFill>
                <a:latin typeface="Google Sans"/>
                <a:ea typeface="Google Sans"/>
                <a:cs typeface="Google Sans"/>
                <a:sym typeface="Google Sans"/>
              </a:endParaRPr>
            </a:p>
          </p:txBody>
        </p:sp>
        <p:sp>
          <p:nvSpPr>
            <p:cNvPr id="338" name="Google Shape;338;p38"/>
            <p:cNvSpPr/>
            <p:nvPr/>
          </p:nvSpPr>
          <p:spPr>
            <a:xfrm>
              <a:off x="12954099" y="5705900"/>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Products Service</a:t>
              </a:r>
              <a:endParaRPr sz="1800">
                <a:solidFill>
                  <a:srgbClr val="FFFFFF"/>
                </a:solidFill>
                <a:latin typeface="Google Sans"/>
                <a:ea typeface="Google Sans"/>
                <a:cs typeface="Google Sans"/>
                <a:sym typeface="Google Sans"/>
              </a:endParaRPr>
            </a:p>
          </p:txBody>
        </p:sp>
        <p:cxnSp>
          <p:nvCxnSpPr>
            <p:cNvPr id="339" name="Google Shape;339;p38"/>
            <p:cNvCxnSpPr>
              <a:stCxn id="332" idx="3"/>
              <a:endCxn id="337" idx="1"/>
            </p:cNvCxnSpPr>
            <p:nvPr/>
          </p:nvCxnSpPr>
          <p:spPr>
            <a:xfrm>
              <a:off x="12281180" y="4494075"/>
              <a:ext cx="0" cy="1056300"/>
            </a:xfrm>
            <a:prstGeom prst="straightConnector1">
              <a:avLst/>
            </a:prstGeom>
            <a:noFill/>
            <a:ln w="38100" cap="flat" cmpd="sng">
              <a:solidFill>
                <a:srgbClr val="EA4335"/>
              </a:solidFill>
              <a:prstDash val="solid"/>
              <a:round/>
              <a:headEnd type="none" w="med" len="med"/>
              <a:tailEnd type="triangle" w="med" len="med"/>
            </a:ln>
          </p:spPr>
        </p:cxnSp>
        <p:sp>
          <p:nvSpPr>
            <p:cNvPr id="340" name="Google Shape;340;p38"/>
            <p:cNvSpPr/>
            <p:nvPr/>
          </p:nvSpPr>
          <p:spPr>
            <a:xfrm>
              <a:off x="15931892" y="5550500"/>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Firestore</a:t>
              </a:r>
              <a:endParaRPr sz="1600">
                <a:solidFill>
                  <a:srgbClr val="FFFFFF"/>
                </a:solidFill>
                <a:latin typeface="Google Sans"/>
                <a:ea typeface="Google Sans"/>
                <a:cs typeface="Google Sans"/>
                <a:sym typeface="Google Sans"/>
              </a:endParaRPr>
            </a:p>
          </p:txBody>
        </p:sp>
        <p:pic>
          <p:nvPicPr>
            <p:cNvPr id="341" name="Google Shape;341;p38" descr="Cloud-Load-Balancing.png"/>
            <p:cNvPicPr preferRelativeResize="0"/>
            <p:nvPr/>
          </p:nvPicPr>
          <p:blipFill rotWithShape="1">
            <a:blip r:embed="rId3">
              <a:alphaModFix/>
            </a:blip>
            <a:srcRect t="5092" b="5092"/>
            <a:stretch/>
          </p:blipFill>
          <p:spPr>
            <a:xfrm>
              <a:off x="8876643" y="4212463"/>
              <a:ext cx="1060800" cy="952800"/>
            </a:xfrm>
            <a:prstGeom prst="rect">
              <a:avLst/>
            </a:prstGeom>
            <a:noFill/>
            <a:ln>
              <a:noFill/>
            </a:ln>
          </p:spPr>
        </p:pic>
        <p:sp>
          <p:nvSpPr>
            <p:cNvPr id="342" name="Google Shape;342;p38"/>
            <p:cNvSpPr txBox="1"/>
            <p:nvPr/>
          </p:nvSpPr>
          <p:spPr>
            <a:xfrm>
              <a:off x="8629905" y="52038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TCP Load Balancer</a:t>
              </a:r>
              <a:endParaRPr sz="1800">
                <a:latin typeface="Google Sans"/>
                <a:ea typeface="Google Sans"/>
                <a:cs typeface="Google Sans"/>
                <a:sym typeface="Google Sans"/>
              </a:endParaRPr>
            </a:p>
          </p:txBody>
        </p:sp>
        <p:cxnSp>
          <p:nvCxnSpPr>
            <p:cNvPr id="343" name="Google Shape;343;p38"/>
            <p:cNvCxnSpPr>
              <a:endCxn id="328" idx="1"/>
            </p:cNvCxnSpPr>
            <p:nvPr/>
          </p:nvCxnSpPr>
          <p:spPr>
            <a:xfrm>
              <a:off x="8157423" y="4634975"/>
              <a:ext cx="586800" cy="600"/>
            </a:xfrm>
            <a:prstGeom prst="bentConnector3">
              <a:avLst>
                <a:gd name="adj1" fmla="val 50000"/>
              </a:avLst>
            </a:prstGeom>
            <a:noFill/>
            <a:ln w="38100" cap="flat" cmpd="sng">
              <a:solidFill>
                <a:srgbClr val="000000"/>
              </a:solidFill>
              <a:prstDash val="solid"/>
              <a:round/>
              <a:headEnd type="none" w="med" len="med"/>
              <a:tailEnd type="triangle" w="med" len="med"/>
            </a:ln>
          </p:spPr>
        </p:cxnSp>
        <p:sp>
          <p:nvSpPr>
            <p:cNvPr id="344" name="Google Shape;344;p38"/>
            <p:cNvSpPr txBox="1"/>
            <p:nvPr/>
          </p:nvSpPr>
          <p:spPr>
            <a:xfrm>
              <a:off x="8934702" y="215205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p:txBody>
        </p:sp>
        <p:sp>
          <p:nvSpPr>
            <p:cNvPr id="345" name="Google Shape;345;p38"/>
            <p:cNvSpPr/>
            <p:nvPr/>
          </p:nvSpPr>
          <p:spPr>
            <a:xfrm>
              <a:off x="15931892" y="3493075"/>
              <a:ext cx="10608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Google Sans"/>
                  <a:ea typeface="Google Sans"/>
                  <a:cs typeface="Google Sans"/>
                  <a:sym typeface="Google Sans"/>
                </a:rPr>
                <a:t>BigQuery</a:t>
              </a:r>
              <a:endParaRPr sz="1600">
                <a:solidFill>
                  <a:srgbClr val="FFFFFF"/>
                </a:solidFill>
                <a:latin typeface="Google Sans"/>
                <a:ea typeface="Google Sans"/>
                <a:cs typeface="Google Sans"/>
                <a:sym typeface="Google Sans"/>
              </a:endParaRPr>
            </a:p>
          </p:txBody>
        </p:sp>
        <p:sp>
          <p:nvSpPr>
            <p:cNvPr id="346" name="Google Shape;346;p38"/>
            <p:cNvSpPr/>
            <p:nvPr/>
          </p:nvSpPr>
          <p:spPr>
            <a:xfrm>
              <a:off x="14383273" y="3583875"/>
              <a:ext cx="1341000" cy="754800"/>
            </a:xfrm>
            <a:prstGeom prst="roundRect">
              <a:avLst>
                <a:gd name="adj" fmla="val 16667"/>
              </a:avLst>
            </a:prstGeom>
            <a:solidFill>
              <a:srgbClr val="3B8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Google Sans"/>
                  <a:ea typeface="Google Sans"/>
                  <a:cs typeface="Google Sans"/>
                  <a:sym typeface="Google Sans"/>
                </a:rPr>
                <a:t>Analytics Service</a:t>
              </a:r>
              <a:endParaRPr sz="1800">
                <a:solidFill>
                  <a:srgbClr val="FFFFFF"/>
                </a:solidFill>
                <a:latin typeface="Google Sans"/>
                <a:ea typeface="Google Sans"/>
                <a:cs typeface="Google Sans"/>
                <a:sym typeface="Google Sans"/>
              </a:endParaRPr>
            </a:p>
          </p:txBody>
        </p:sp>
      </p:grpSp>
      <p:sp>
        <p:nvSpPr>
          <p:cNvPr id="347" name="Google Shape;347;p38"/>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11a. Disaster Recovery Scenario</a:t>
            </a:r>
            <a:endParaRPr/>
          </a:p>
          <a:p>
            <a:pPr marL="0" lvl="0" indent="0" algn="l" rtl="0">
              <a:spcBef>
                <a:spcPts val="0"/>
              </a:spcBef>
              <a:spcAft>
                <a:spcPts val="0"/>
              </a:spcAft>
              <a:buNone/>
            </a:pPr>
            <a:endParaRPr/>
          </a:p>
        </p:txBody>
      </p:sp>
      <p:sp>
        <p:nvSpPr>
          <p:cNvPr id="348" name="Google Shape;348;p38"/>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800">
                <a:solidFill>
                  <a:srgbClr val="737373"/>
                </a:solidFill>
                <a:latin typeface="Roboto"/>
                <a:ea typeface="Roboto"/>
                <a:cs typeface="Roboto"/>
                <a:sym typeface="Roboto"/>
              </a:rPr>
              <a:t>You've deployed for high availability by replicating resources in multiple zones. However, to meet regulatory requirements, you need a plan to recover from a disaster that brings down the entire region. The current architecture is depicted below. On the next slide, create a plan to bring up your application in another region if your main region is down.</a:t>
            </a:r>
            <a:endParaRPr sz="28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2800">
              <a:solidFill>
                <a:srgbClr val="737373"/>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11a. Service Disaster Recovery Scenarios</a:t>
            </a:r>
            <a:endParaRPr dirty="0"/>
          </a:p>
        </p:txBody>
      </p:sp>
      <p:sp>
        <p:nvSpPr>
          <p:cNvPr id="354" name="Google Shape;354;p39"/>
          <p:cNvSpPr txBox="1"/>
          <p:nvPr/>
        </p:nvSpPr>
        <p:spPr>
          <a:xfrm>
            <a:off x="1847500" y="2151575"/>
            <a:ext cx="13444800" cy="73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Write a high-level list of possible scenarios.</a:t>
            </a:r>
            <a:endParaRPr sz="3000">
              <a:solidFill>
                <a:srgbClr val="737373"/>
              </a:solidFill>
              <a:latin typeface="Roboto"/>
              <a:ea typeface="Roboto"/>
              <a:cs typeface="Roboto"/>
              <a:sym typeface="Roboto"/>
            </a:endParaRPr>
          </a:p>
        </p:txBody>
      </p:sp>
      <p:graphicFrame>
        <p:nvGraphicFramePr>
          <p:cNvPr id="355" name="Google Shape;355;p39"/>
          <p:cNvGraphicFramePr/>
          <p:nvPr>
            <p:extLst>
              <p:ext uri="{D42A27DB-BD31-4B8C-83A1-F6EECF244321}">
                <p14:modId xmlns:p14="http://schemas.microsoft.com/office/powerpoint/2010/main" val="1765369902"/>
              </p:ext>
            </p:extLst>
          </p:nvPr>
        </p:nvGraphicFramePr>
        <p:xfrm>
          <a:off x="883403" y="2886582"/>
          <a:ext cx="16939648" cy="5432500"/>
        </p:xfrm>
        <a:graphic>
          <a:graphicData uri="http://schemas.openxmlformats.org/drawingml/2006/table">
            <a:tbl>
              <a:tblPr>
                <a:noFill/>
                <a:tableStyleId>{8FAE55B6-3BB9-4EC6-9987-6D80EA1FD514}</a:tableStyleId>
              </a:tblPr>
              <a:tblGrid>
                <a:gridCol w="2840690">
                  <a:extLst>
                    <a:ext uri="{9D8B030D-6E8A-4147-A177-3AD203B41FA5}">
                      <a16:colId xmlns:a16="http://schemas.microsoft.com/office/drawing/2014/main" val="20000"/>
                    </a:ext>
                  </a:extLst>
                </a:gridCol>
                <a:gridCol w="4002411">
                  <a:extLst>
                    <a:ext uri="{9D8B030D-6E8A-4147-A177-3AD203B41FA5}">
                      <a16:colId xmlns:a16="http://schemas.microsoft.com/office/drawing/2014/main" val="20001"/>
                    </a:ext>
                  </a:extLst>
                </a:gridCol>
                <a:gridCol w="3499579">
                  <a:extLst>
                    <a:ext uri="{9D8B030D-6E8A-4147-A177-3AD203B41FA5}">
                      <a16:colId xmlns:a16="http://schemas.microsoft.com/office/drawing/2014/main" val="20002"/>
                    </a:ext>
                  </a:extLst>
                </a:gridCol>
                <a:gridCol w="3298484">
                  <a:extLst>
                    <a:ext uri="{9D8B030D-6E8A-4147-A177-3AD203B41FA5}">
                      <a16:colId xmlns:a16="http://schemas.microsoft.com/office/drawing/2014/main" val="20003"/>
                    </a:ext>
                  </a:extLst>
                </a:gridCol>
                <a:gridCol w="3298484">
                  <a:extLst>
                    <a:ext uri="{9D8B030D-6E8A-4147-A177-3AD203B41FA5}">
                      <a16:colId xmlns:a16="http://schemas.microsoft.com/office/drawing/2014/main" val="20004"/>
                    </a:ext>
                  </a:extLst>
                </a:gridCol>
              </a:tblGrid>
              <a:tr h="6372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Service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Scenario</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Point Objective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Time Objective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Priority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59625">
                <a:tc>
                  <a:txBody>
                    <a:bodyPr/>
                    <a:lstStyle/>
                    <a:p>
                      <a:pPr marL="0" marR="0" lvl="0" indent="0" algn="l" rtl="0">
                        <a:lnSpc>
                          <a:spcPct val="115000"/>
                        </a:lnSpc>
                        <a:spcBef>
                          <a:spcPts val="0"/>
                        </a:spcBef>
                        <a:spcAft>
                          <a:spcPts val="0"/>
                        </a:spcAft>
                        <a:buNone/>
                      </a:pPr>
                      <a:r>
                        <a:rPr lang="en" sz="3000" i="1" dirty="0">
                          <a:latin typeface="Google Sans"/>
                          <a:ea typeface="Google Sans"/>
                          <a:cs typeface="Google Sans"/>
                          <a:sym typeface="Google Sans"/>
                        </a:rPr>
                        <a:t>Product Ratings Service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Programmer deleted all ratings accidentally</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3000" i="1" dirty="0">
                          <a:latin typeface="Google Sans"/>
                          <a:ea typeface="Google Sans"/>
                          <a:cs typeface="Google Sans"/>
                          <a:sym typeface="Google Sans"/>
                        </a:rPr>
                        <a:t>24 hours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1 hour</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Med</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Orders Service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dirty="0">
                          <a:latin typeface="Google Sans"/>
                          <a:ea typeface="Google Sans"/>
                          <a:cs typeface="Google Sans"/>
                          <a:sym typeface="Google Sans"/>
                        </a:rPr>
                        <a:t>Orders database crashes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0 (can’t lose any data)</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2 minutes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 sz="3000" i="1">
                          <a:latin typeface="Google Sans"/>
                          <a:ea typeface="Google Sans"/>
                          <a:cs typeface="Google Sans"/>
                          <a:sym typeface="Google Sans"/>
                        </a:rPr>
                        <a:t>High</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0"/>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11b. Resource Disaster Recovery Plans</a:t>
            </a:r>
            <a:endParaRPr dirty="0"/>
          </a:p>
        </p:txBody>
      </p:sp>
      <p:sp>
        <p:nvSpPr>
          <p:cNvPr id="361" name="Google Shape;361;p40"/>
          <p:cNvSpPr txBox="1"/>
          <p:nvPr/>
        </p:nvSpPr>
        <p:spPr>
          <a:xfrm>
            <a:off x="1847500" y="2151575"/>
            <a:ext cx="15778500" cy="82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For each scenario, fill in the table. </a:t>
            </a:r>
            <a:endParaRPr sz="3000">
              <a:solidFill>
                <a:srgbClr val="737373"/>
              </a:solidFill>
              <a:latin typeface="Roboto"/>
              <a:ea typeface="Roboto"/>
              <a:cs typeface="Roboto"/>
              <a:sym typeface="Roboto"/>
            </a:endParaRPr>
          </a:p>
        </p:txBody>
      </p:sp>
      <p:graphicFrame>
        <p:nvGraphicFramePr>
          <p:cNvPr id="362" name="Google Shape;362;p40"/>
          <p:cNvGraphicFramePr/>
          <p:nvPr/>
        </p:nvGraphicFramePr>
        <p:xfrm>
          <a:off x="1847500" y="3131082"/>
          <a:ext cx="14793450" cy="5432500"/>
        </p:xfrm>
        <a:graphic>
          <a:graphicData uri="http://schemas.openxmlformats.org/drawingml/2006/table">
            <a:tbl>
              <a:tblPr>
                <a:noFill/>
                <a:tableStyleId>{8FAE55B6-3BB9-4EC6-9987-6D80EA1FD514}</a:tableStyleId>
              </a:tblPr>
              <a:tblGrid>
                <a:gridCol w="3080650">
                  <a:extLst>
                    <a:ext uri="{9D8B030D-6E8A-4147-A177-3AD203B41FA5}">
                      <a16:colId xmlns:a16="http://schemas.microsoft.com/office/drawing/2014/main" val="20000"/>
                    </a:ext>
                  </a:extLst>
                </a:gridCol>
                <a:gridCol w="4195900">
                  <a:extLst>
                    <a:ext uri="{9D8B030D-6E8A-4147-A177-3AD203B41FA5}">
                      <a16:colId xmlns:a16="http://schemas.microsoft.com/office/drawing/2014/main" val="20001"/>
                    </a:ext>
                  </a:extLst>
                </a:gridCol>
                <a:gridCol w="3939800">
                  <a:extLst>
                    <a:ext uri="{9D8B030D-6E8A-4147-A177-3AD203B41FA5}">
                      <a16:colId xmlns:a16="http://schemas.microsoft.com/office/drawing/2014/main" val="20002"/>
                    </a:ext>
                  </a:extLst>
                </a:gridCol>
                <a:gridCol w="3577100">
                  <a:extLst>
                    <a:ext uri="{9D8B030D-6E8A-4147-A177-3AD203B41FA5}">
                      <a16:colId xmlns:a16="http://schemas.microsoft.com/office/drawing/2014/main" val="20003"/>
                    </a:ext>
                  </a:extLst>
                </a:gridCol>
              </a:tblGrid>
              <a:tr h="6372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Resource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Backup Strategy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Backup Location</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Procedure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59625">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Ratings Database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Daily automated backups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Multi-Regional Cloud Storage Bucket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Run Restore Script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Orders Database</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Failover replica plus daily backups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Multi-zone deployment</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 sz="3000" i="1">
                          <a:latin typeface="Google Sans"/>
                          <a:ea typeface="Google Sans"/>
                          <a:cs typeface="Google Sans"/>
                          <a:sym typeface="Google Sans"/>
                        </a:rPr>
                        <a:t>Automated</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1a. Defining Your Case Study</a:t>
            </a:r>
            <a:endParaRPr dirty="0"/>
          </a:p>
        </p:txBody>
      </p:sp>
      <p:sp>
        <p:nvSpPr>
          <p:cNvPr id="88" name="Google Shape;88;p25"/>
          <p:cNvSpPr txBox="1"/>
          <p:nvPr/>
        </p:nvSpPr>
        <p:spPr>
          <a:xfrm>
            <a:off x="1847500" y="2151575"/>
            <a:ext cx="14980200" cy="626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solidFill>
                  <a:srgbClr val="737373"/>
                </a:solidFill>
                <a:latin typeface="Roboto"/>
                <a:ea typeface="Roboto"/>
                <a:cs typeface="Roboto"/>
                <a:sym typeface="Roboto"/>
              </a:rPr>
              <a:t>Come up with a case study.  Then fill in the next slide. </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3000">
                <a:solidFill>
                  <a:srgbClr val="737373"/>
                </a:solidFill>
                <a:latin typeface="Roboto"/>
                <a:ea typeface="Roboto"/>
                <a:cs typeface="Roboto"/>
                <a:sym typeface="Roboto"/>
              </a:rPr>
              <a:t>Examples: </a:t>
            </a:r>
            <a:endParaRPr sz="3000">
              <a:solidFill>
                <a:srgbClr val="737373"/>
              </a:solidFill>
              <a:latin typeface="Roboto"/>
              <a:ea typeface="Roboto"/>
              <a:cs typeface="Roboto"/>
              <a:sym typeface="Roboto"/>
            </a:endParaRPr>
          </a:p>
          <a:p>
            <a:pPr marL="457200" lvl="0" indent="-419100" algn="l" rtl="0">
              <a:lnSpc>
                <a:spcPct val="115000"/>
              </a:lnSpc>
              <a:spcBef>
                <a:spcPts val="160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Online Banking Portal</a:t>
            </a:r>
            <a:endParaRPr sz="3000">
              <a:solidFill>
                <a:srgbClr val="737373"/>
              </a:solidFill>
              <a:latin typeface="Roboto"/>
              <a:ea typeface="Roboto"/>
              <a:cs typeface="Roboto"/>
              <a:sym typeface="Roboto"/>
            </a:endParaRPr>
          </a:p>
          <a:p>
            <a:pPr marL="457200" lvl="0" indent="-419100" algn="l" rtl="0">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Ride sharing application (like Uber)</a:t>
            </a:r>
            <a:endParaRPr sz="3000">
              <a:solidFill>
                <a:srgbClr val="737373"/>
              </a:solidFill>
              <a:latin typeface="Roboto"/>
              <a:ea typeface="Roboto"/>
              <a:cs typeface="Roboto"/>
              <a:sym typeface="Roboto"/>
            </a:endParaRPr>
          </a:p>
          <a:p>
            <a:pPr marL="457200" lvl="0" indent="-419100" algn="l" rtl="0">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Online shopping site</a:t>
            </a:r>
            <a:endParaRPr sz="3000">
              <a:solidFill>
                <a:srgbClr val="737373"/>
              </a:solidFill>
              <a:latin typeface="Roboto"/>
              <a:ea typeface="Roboto"/>
              <a:cs typeface="Roboto"/>
              <a:sym typeface="Roboto"/>
            </a:endParaRPr>
          </a:p>
          <a:p>
            <a:pPr marL="457200" lvl="0" indent="-419100" algn="l" rtl="0">
              <a:lnSpc>
                <a:spcPct val="115000"/>
              </a:lnSpc>
              <a:spcBef>
                <a:spcPts val="0"/>
              </a:spcBef>
              <a:spcAft>
                <a:spcPts val="0"/>
              </a:spcAft>
              <a:buClr>
                <a:srgbClr val="737373"/>
              </a:buClr>
              <a:buSzPts val="3000"/>
              <a:buFont typeface="Roboto"/>
              <a:buChar char="●"/>
            </a:pPr>
            <a:r>
              <a:rPr lang="en" sz="3000">
                <a:solidFill>
                  <a:srgbClr val="737373"/>
                </a:solidFill>
                <a:latin typeface="Roboto"/>
                <a:ea typeface="Roboto"/>
                <a:cs typeface="Roboto"/>
                <a:sym typeface="Roboto"/>
              </a:rPr>
              <a:t>Something else...</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3000">
              <a:solidFill>
                <a:srgbClr val="737373"/>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9"/>
          <p:cNvSpPr txBox="1">
            <a:spLocks noGrp="1"/>
          </p:cNvSpPr>
          <p:nvPr>
            <p:ph type="title"/>
          </p:nvPr>
        </p:nvSpPr>
        <p:spPr>
          <a:xfrm>
            <a:off x="883403" y="1075775"/>
            <a:ext cx="16939648" cy="923299"/>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11a. Service Disaster Recovery Scenarios</a:t>
            </a:r>
            <a:endParaRPr dirty="0">
              <a:solidFill>
                <a:schemeClr val="accent1"/>
              </a:solidFill>
              <a:latin typeface="Impact" panose="020B0806030902050204" pitchFamily="34" charset="0"/>
              <a:cs typeface="Arial"/>
            </a:endParaRPr>
          </a:p>
        </p:txBody>
      </p:sp>
      <p:sp>
        <p:nvSpPr>
          <p:cNvPr id="354" name="Google Shape;354;p39"/>
          <p:cNvSpPr txBox="1"/>
          <p:nvPr/>
        </p:nvSpPr>
        <p:spPr>
          <a:xfrm>
            <a:off x="1847500" y="2151575"/>
            <a:ext cx="13444800" cy="73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dirty="0">
                <a:solidFill>
                  <a:srgbClr val="737373"/>
                </a:solidFill>
                <a:latin typeface="Roboto"/>
                <a:ea typeface="Roboto"/>
                <a:cs typeface="Roboto"/>
                <a:sym typeface="Roboto"/>
              </a:rPr>
              <a:t>Sample Solutions</a:t>
            </a:r>
            <a:endParaRPr sz="3000" dirty="0">
              <a:solidFill>
                <a:srgbClr val="737373"/>
              </a:solidFill>
              <a:latin typeface="Roboto"/>
              <a:ea typeface="Roboto"/>
              <a:cs typeface="Roboto"/>
              <a:sym typeface="Roboto"/>
            </a:endParaRPr>
          </a:p>
        </p:txBody>
      </p:sp>
      <p:graphicFrame>
        <p:nvGraphicFramePr>
          <p:cNvPr id="355" name="Google Shape;355;p39"/>
          <p:cNvGraphicFramePr/>
          <p:nvPr>
            <p:extLst>
              <p:ext uri="{D42A27DB-BD31-4B8C-83A1-F6EECF244321}">
                <p14:modId xmlns:p14="http://schemas.microsoft.com/office/powerpoint/2010/main" val="152271230"/>
              </p:ext>
            </p:extLst>
          </p:nvPr>
        </p:nvGraphicFramePr>
        <p:xfrm>
          <a:off x="883403" y="2886582"/>
          <a:ext cx="16939648" cy="6872680"/>
        </p:xfrm>
        <a:graphic>
          <a:graphicData uri="http://schemas.openxmlformats.org/drawingml/2006/table">
            <a:tbl>
              <a:tblPr>
                <a:noFill/>
                <a:tableStyleId>{8FAE55B6-3BB9-4EC6-9987-6D80EA1FD514}</a:tableStyleId>
              </a:tblPr>
              <a:tblGrid>
                <a:gridCol w="2840690">
                  <a:extLst>
                    <a:ext uri="{9D8B030D-6E8A-4147-A177-3AD203B41FA5}">
                      <a16:colId xmlns:a16="http://schemas.microsoft.com/office/drawing/2014/main" val="20000"/>
                    </a:ext>
                  </a:extLst>
                </a:gridCol>
                <a:gridCol w="4002411">
                  <a:extLst>
                    <a:ext uri="{9D8B030D-6E8A-4147-A177-3AD203B41FA5}">
                      <a16:colId xmlns:a16="http://schemas.microsoft.com/office/drawing/2014/main" val="20001"/>
                    </a:ext>
                  </a:extLst>
                </a:gridCol>
                <a:gridCol w="3499579">
                  <a:extLst>
                    <a:ext uri="{9D8B030D-6E8A-4147-A177-3AD203B41FA5}">
                      <a16:colId xmlns:a16="http://schemas.microsoft.com/office/drawing/2014/main" val="20002"/>
                    </a:ext>
                  </a:extLst>
                </a:gridCol>
                <a:gridCol w="3298484">
                  <a:extLst>
                    <a:ext uri="{9D8B030D-6E8A-4147-A177-3AD203B41FA5}">
                      <a16:colId xmlns:a16="http://schemas.microsoft.com/office/drawing/2014/main" val="20003"/>
                    </a:ext>
                  </a:extLst>
                </a:gridCol>
                <a:gridCol w="3298484">
                  <a:extLst>
                    <a:ext uri="{9D8B030D-6E8A-4147-A177-3AD203B41FA5}">
                      <a16:colId xmlns:a16="http://schemas.microsoft.com/office/drawing/2014/main" val="20004"/>
                    </a:ext>
                  </a:extLst>
                </a:gridCol>
              </a:tblGrid>
              <a:tr h="6372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Service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Scenario</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Point Objective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Time Objective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Priority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59625">
                <a:tc>
                  <a:txBody>
                    <a:bodyPr/>
                    <a:lstStyle/>
                    <a:p>
                      <a:pPr marL="0" marR="0" lvl="0" indent="0" algn="l" rtl="0">
                        <a:lnSpc>
                          <a:spcPct val="115000"/>
                        </a:lnSpc>
                        <a:spcBef>
                          <a:spcPts val="0"/>
                        </a:spcBef>
                        <a:spcAft>
                          <a:spcPts val="0"/>
                        </a:spcAft>
                        <a:buNone/>
                      </a:pPr>
                      <a:r>
                        <a:rPr lang="en-US" sz="3000" i="1" dirty="0">
                          <a:latin typeface="Google Sans"/>
                          <a:ea typeface="Google Sans"/>
                          <a:cs typeface="Google Sans"/>
                          <a:sym typeface="Google Sans"/>
                        </a:rPr>
                        <a:t>Inventory </a:t>
                      </a:r>
                      <a:r>
                        <a:rPr lang="en-US" sz="3000" i="1" dirty="0" err="1">
                          <a:latin typeface="Google Sans"/>
                          <a:ea typeface="Google Sans"/>
                          <a:cs typeface="Google Sans"/>
                          <a:sym typeface="Google Sans"/>
                        </a:rPr>
                        <a:t>Firestore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3000" i="1" dirty="0">
                          <a:latin typeface="Google Sans"/>
                          <a:ea typeface="Google Sans"/>
                          <a:cs typeface="Google Sans"/>
                          <a:sym typeface="Google Sans"/>
                        </a:rPr>
                        <a:t>Programmer deleted all inventory accidentally</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3000" i="1" dirty="0">
                          <a:latin typeface="Google Sans"/>
                          <a:ea typeface="Google Sans"/>
                          <a:cs typeface="Google Sans"/>
                          <a:sym typeface="Google Sans"/>
                        </a:rPr>
                        <a:t>1 hour</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3000" i="1" dirty="0">
                          <a:latin typeface="Google Sans"/>
                          <a:ea typeface="Google Sans"/>
                          <a:cs typeface="Google Sans"/>
                          <a:sym typeface="Google Sans"/>
                        </a:rPr>
                        <a:t>1 hour</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3000" i="1" dirty="0">
                          <a:latin typeface="Google Sans"/>
                          <a:ea typeface="Google Sans"/>
                          <a:cs typeface="Google Sans"/>
                          <a:sym typeface="Google Sans"/>
                        </a:rPr>
                        <a:t>High</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marR="0" lvl="0" indent="0" algn="l" rtl="0">
                        <a:lnSpc>
                          <a:spcPct val="115000"/>
                        </a:lnSpc>
                        <a:spcBef>
                          <a:spcPts val="0"/>
                        </a:spcBef>
                        <a:spcAft>
                          <a:spcPts val="0"/>
                        </a:spcAft>
                        <a:buNone/>
                      </a:pPr>
                      <a:r>
                        <a:rPr lang="en-US" sz="3000" i="1" dirty="0">
                          <a:latin typeface="Google Sans"/>
                          <a:ea typeface="Google Sans"/>
                          <a:cs typeface="Google Sans"/>
                          <a:sym typeface="Google Sans"/>
                        </a:rPr>
                        <a:t>Orders Cloud SQL database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US" sz="3000" i="1" dirty="0">
                          <a:latin typeface="Google Sans"/>
                          <a:ea typeface="Google Sans"/>
                          <a:cs typeface="Google Sans"/>
                          <a:sym typeface="Google Sans"/>
                        </a:rPr>
                        <a:t>Orders database crashed</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US" sz="3000" i="1" dirty="0">
                          <a:latin typeface="Google Sans"/>
                          <a:ea typeface="Google Sans"/>
                          <a:cs typeface="Google Sans"/>
                          <a:sym typeface="Google Sans"/>
                        </a:rPr>
                        <a:t>0 min</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US" sz="3000" i="1" dirty="0">
                          <a:latin typeface="Google Sans"/>
                          <a:ea typeface="Google Sans"/>
                          <a:cs typeface="Google Sans"/>
                          <a:sym typeface="Google Sans"/>
                        </a:rPr>
                        <a:t>5 minutes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US" sz="3000" i="1" dirty="0">
                          <a:latin typeface="Google Sans"/>
                          <a:ea typeface="Google Sans"/>
                          <a:cs typeface="Google Sans"/>
                          <a:sym typeface="Google Sans"/>
                        </a:rPr>
                        <a:t>High</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57175">
                <a:tc>
                  <a:txBody>
                    <a:bodyPr/>
                    <a:lstStyle/>
                    <a:p>
                      <a:pPr marL="0" lvl="0" indent="0" algn="l" rtl="0">
                        <a:spcBef>
                          <a:spcPts val="0"/>
                        </a:spcBef>
                        <a:spcAft>
                          <a:spcPts val="0"/>
                        </a:spcAft>
                        <a:buNone/>
                      </a:pPr>
                      <a:r>
                        <a:rPr lang="en-US" sz="3000" dirty="0">
                          <a:latin typeface="Google Sans"/>
                          <a:ea typeface="Google Sans"/>
                          <a:cs typeface="Google Sans"/>
                          <a:sym typeface="Google Sans"/>
                        </a:rPr>
                        <a:t>Analytics </a:t>
                      </a:r>
                      <a:r>
                        <a:rPr lang="en-US" sz="3000" dirty="0" err="1">
                          <a:latin typeface="Google Sans"/>
                          <a:ea typeface="Google Sans"/>
                          <a:cs typeface="Google Sans"/>
                          <a:sym typeface="Google Sans"/>
                        </a:rPr>
                        <a:t>BigQuery</a:t>
                      </a:r>
                      <a:r>
                        <a:rPr lang="en-US" sz="3000" dirty="0">
                          <a:latin typeface="Google Sans"/>
                          <a:ea typeface="Google Sans"/>
                          <a:cs typeface="Google Sans"/>
                          <a:sym typeface="Google Sans"/>
                        </a:rPr>
                        <a:t> database</a:t>
                      </a:r>
                      <a:endParaRPr sz="30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3000" b="1" dirty="0">
                          <a:solidFill>
                            <a:srgbClr val="808080"/>
                          </a:solidFill>
                          <a:latin typeface="Google Sans"/>
                          <a:ea typeface="Google Sans"/>
                          <a:cs typeface="Google Sans"/>
                          <a:sym typeface="Google Sans"/>
                        </a:rPr>
                        <a:t>User deleted tables or rows</a:t>
                      </a:r>
                      <a:endParaRPr sz="3000" b="1" dirty="0">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3000" b="1" dirty="0">
                          <a:solidFill>
                            <a:srgbClr val="808080"/>
                          </a:solidFill>
                          <a:latin typeface="Google Sans"/>
                          <a:ea typeface="Google Sans"/>
                          <a:cs typeface="Google Sans"/>
                          <a:sym typeface="Google Sans"/>
                        </a:rPr>
                        <a:t>0 min</a:t>
                      </a:r>
                      <a:endParaRPr sz="3000" b="1" dirty="0">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3000" b="1" dirty="0">
                          <a:solidFill>
                            <a:srgbClr val="808080"/>
                          </a:solidFill>
                          <a:latin typeface="Google Sans"/>
                          <a:ea typeface="Google Sans"/>
                          <a:cs typeface="Google Sans"/>
                          <a:sym typeface="Google Sans"/>
                        </a:rPr>
                        <a:t>24 hours</a:t>
                      </a:r>
                      <a:endParaRPr sz="3000" b="1" dirty="0">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3000" b="1" dirty="0">
                          <a:solidFill>
                            <a:srgbClr val="808080"/>
                          </a:solidFill>
                          <a:latin typeface="Google Sans"/>
                          <a:ea typeface="Google Sans"/>
                          <a:cs typeface="Google Sans"/>
                          <a:sym typeface="Google Sans"/>
                        </a:rPr>
                        <a:t>Medium</a:t>
                      </a:r>
                      <a:endParaRPr sz="3000" b="1" dirty="0">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57175">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30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3035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0"/>
          <p:cNvSpPr txBox="1">
            <a:spLocks noGrp="1"/>
          </p:cNvSpPr>
          <p:nvPr>
            <p:ph type="title"/>
          </p:nvPr>
        </p:nvSpPr>
        <p:spPr>
          <a:xfrm>
            <a:off x="1847500" y="1075775"/>
            <a:ext cx="14793450" cy="923299"/>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11b. Resource Disaster Recovery Plans</a:t>
            </a:r>
            <a:endParaRPr dirty="0">
              <a:solidFill>
                <a:schemeClr val="accent1"/>
              </a:solidFill>
              <a:latin typeface="Impact" panose="020B0806030902050204" pitchFamily="34" charset="0"/>
              <a:cs typeface="Arial"/>
            </a:endParaRPr>
          </a:p>
        </p:txBody>
      </p:sp>
      <p:sp>
        <p:nvSpPr>
          <p:cNvPr id="361" name="Google Shape;361;p40"/>
          <p:cNvSpPr txBox="1"/>
          <p:nvPr/>
        </p:nvSpPr>
        <p:spPr>
          <a:xfrm>
            <a:off x="1847500" y="2151575"/>
            <a:ext cx="15778500" cy="82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dirty="0">
                <a:solidFill>
                  <a:srgbClr val="737373"/>
                </a:solidFill>
                <a:latin typeface="Roboto"/>
                <a:ea typeface="Roboto"/>
                <a:cs typeface="Roboto"/>
                <a:sym typeface="Roboto"/>
              </a:rPr>
              <a:t>Sample solutions</a:t>
            </a:r>
            <a:endParaRPr sz="3000" dirty="0">
              <a:solidFill>
                <a:srgbClr val="737373"/>
              </a:solidFill>
              <a:latin typeface="Roboto"/>
              <a:ea typeface="Roboto"/>
              <a:cs typeface="Roboto"/>
              <a:sym typeface="Roboto"/>
            </a:endParaRPr>
          </a:p>
        </p:txBody>
      </p:sp>
      <p:graphicFrame>
        <p:nvGraphicFramePr>
          <p:cNvPr id="362" name="Google Shape;362;p40"/>
          <p:cNvGraphicFramePr/>
          <p:nvPr>
            <p:extLst>
              <p:ext uri="{D42A27DB-BD31-4B8C-83A1-F6EECF244321}">
                <p14:modId xmlns:p14="http://schemas.microsoft.com/office/powerpoint/2010/main" val="767503562"/>
              </p:ext>
            </p:extLst>
          </p:nvPr>
        </p:nvGraphicFramePr>
        <p:xfrm>
          <a:off x="1847500" y="3131082"/>
          <a:ext cx="14793450" cy="7039430"/>
        </p:xfrm>
        <a:graphic>
          <a:graphicData uri="http://schemas.openxmlformats.org/drawingml/2006/table">
            <a:tbl>
              <a:tblPr>
                <a:noFill/>
                <a:tableStyleId>{8FAE55B6-3BB9-4EC6-9987-6D80EA1FD514}</a:tableStyleId>
              </a:tblPr>
              <a:tblGrid>
                <a:gridCol w="3080650">
                  <a:extLst>
                    <a:ext uri="{9D8B030D-6E8A-4147-A177-3AD203B41FA5}">
                      <a16:colId xmlns:a16="http://schemas.microsoft.com/office/drawing/2014/main" val="20000"/>
                    </a:ext>
                  </a:extLst>
                </a:gridCol>
                <a:gridCol w="4195900">
                  <a:extLst>
                    <a:ext uri="{9D8B030D-6E8A-4147-A177-3AD203B41FA5}">
                      <a16:colId xmlns:a16="http://schemas.microsoft.com/office/drawing/2014/main" val="20001"/>
                    </a:ext>
                  </a:extLst>
                </a:gridCol>
                <a:gridCol w="3939800">
                  <a:extLst>
                    <a:ext uri="{9D8B030D-6E8A-4147-A177-3AD203B41FA5}">
                      <a16:colId xmlns:a16="http://schemas.microsoft.com/office/drawing/2014/main" val="20002"/>
                    </a:ext>
                  </a:extLst>
                </a:gridCol>
                <a:gridCol w="3577100">
                  <a:extLst>
                    <a:ext uri="{9D8B030D-6E8A-4147-A177-3AD203B41FA5}">
                      <a16:colId xmlns:a16="http://schemas.microsoft.com/office/drawing/2014/main" val="20003"/>
                    </a:ext>
                  </a:extLst>
                </a:gridCol>
              </a:tblGrid>
              <a:tr h="63720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Resource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Backup Strategy</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Backup Location</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Recovery Procedure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59625">
                <a:tc>
                  <a:txBody>
                    <a:bodyPr/>
                    <a:lstStyle/>
                    <a:p>
                      <a:pPr marL="0" marR="0" lvl="0" indent="0" algn="l" rtl="0">
                        <a:lnSpc>
                          <a:spcPct val="115000"/>
                        </a:lnSpc>
                        <a:spcBef>
                          <a:spcPts val="0"/>
                        </a:spcBef>
                        <a:spcAft>
                          <a:spcPts val="0"/>
                        </a:spcAft>
                        <a:buNone/>
                      </a:pPr>
                      <a:r>
                        <a:rPr lang="en-US" sz="2800" i="1" dirty="0">
                          <a:latin typeface="Google Sans"/>
                          <a:ea typeface="Google Sans"/>
                          <a:cs typeface="Google Sans"/>
                          <a:sym typeface="Google Sans"/>
                        </a:rPr>
                        <a:t>Inventory </a:t>
                      </a:r>
                      <a:r>
                        <a:rPr lang="en-US" sz="2800" i="1" dirty="0" err="1">
                          <a:latin typeface="Google Sans"/>
                          <a:ea typeface="Google Sans"/>
                          <a:cs typeface="Google Sans"/>
                          <a:sym typeface="Google Sans"/>
                        </a:rPr>
                        <a:t>Firestore</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800" i="1" dirty="0">
                          <a:latin typeface="Google Sans"/>
                          <a:ea typeface="Google Sans"/>
                          <a:cs typeface="Google Sans"/>
                          <a:sym typeface="Google Sans"/>
                        </a:rPr>
                        <a:t>Daily automated backups</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800" i="1" dirty="0">
                          <a:latin typeface="Google Sans"/>
                          <a:ea typeface="Google Sans"/>
                          <a:cs typeface="Google Sans"/>
                          <a:sym typeface="Google Sans"/>
                        </a:rPr>
                        <a:t>Multi-Regional Cloud Storage Bucket</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800" i="1" dirty="0">
                          <a:latin typeface="Google Sans"/>
                          <a:ea typeface="Google Sans"/>
                          <a:cs typeface="Google Sans"/>
                          <a:sym typeface="Google Sans"/>
                        </a:rPr>
                        <a:t>Cloud Functions and Cloud Scheduler</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marR="0" lvl="0" indent="0" algn="l" rtl="0">
                        <a:lnSpc>
                          <a:spcPct val="115000"/>
                        </a:lnSpc>
                        <a:spcBef>
                          <a:spcPts val="0"/>
                        </a:spcBef>
                        <a:spcAft>
                          <a:spcPts val="0"/>
                        </a:spcAft>
                        <a:buNone/>
                      </a:pPr>
                      <a:r>
                        <a:rPr lang="en-US" sz="2800" i="1" dirty="0">
                          <a:latin typeface="Google Sans"/>
                          <a:ea typeface="Google Sans"/>
                          <a:cs typeface="Google Sans"/>
                          <a:sym typeface="Google Sans"/>
                        </a:rPr>
                        <a:t>Orders Cloud SQL database</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l" rtl="0">
                        <a:lnSpc>
                          <a:spcPct val="115000"/>
                        </a:lnSpc>
                        <a:spcBef>
                          <a:spcPts val="0"/>
                        </a:spcBef>
                        <a:spcAft>
                          <a:spcPts val="0"/>
                        </a:spcAft>
                        <a:buNone/>
                      </a:pPr>
                      <a:r>
                        <a:rPr lang="en-US" sz="2800" i="1" dirty="0">
                          <a:latin typeface="Google Sans"/>
                          <a:ea typeface="Google Sans"/>
                          <a:cs typeface="Google Sans"/>
                          <a:sym typeface="Google Sans"/>
                        </a:rPr>
                        <a:t>Binary logging and backups. </a:t>
                      </a:r>
                    </a:p>
                    <a:p>
                      <a:pPr marL="0" marR="0" lvl="0" indent="0" algn="l" rtl="0">
                        <a:lnSpc>
                          <a:spcPct val="115000"/>
                        </a:lnSpc>
                        <a:spcBef>
                          <a:spcPts val="0"/>
                        </a:spcBef>
                        <a:spcAft>
                          <a:spcPts val="0"/>
                        </a:spcAft>
                        <a:buNone/>
                      </a:pPr>
                      <a:r>
                        <a:rPr lang="en-US" sz="2800" i="1" dirty="0">
                          <a:latin typeface="Google Sans"/>
                          <a:ea typeface="Google Sans"/>
                          <a:cs typeface="Google Sans"/>
                          <a:sym typeface="Google Sans"/>
                        </a:rPr>
                        <a:t>Failover replica in another region</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US" sz="2800" i="1" dirty="0">
                          <a:latin typeface="Google Sans"/>
                          <a:ea typeface="Google Sans"/>
                          <a:cs typeface="Google Sans"/>
                          <a:sym typeface="Google Sans"/>
                        </a:rPr>
                        <a:t>NA</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marR="0" lvl="0" indent="0" algn="ctr" rtl="0">
                        <a:lnSpc>
                          <a:spcPct val="115000"/>
                        </a:lnSpc>
                        <a:spcBef>
                          <a:spcPts val="0"/>
                        </a:spcBef>
                        <a:spcAft>
                          <a:spcPts val="0"/>
                        </a:spcAft>
                        <a:buNone/>
                      </a:pPr>
                      <a:r>
                        <a:rPr lang="en-US" sz="2800" i="1" dirty="0">
                          <a:latin typeface="Google Sans"/>
                          <a:ea typeface="Google Sans"/>
                          <a:cs typeface="Google Sans"/>
                          <a:sym typeface="Google Sans"/>
                        </a:rPr>
                        <a:t>Automated failover.</a:t>
                      </a:r>
                    </a:p>
                    <a:p>
                      <a:pPr marL="0" marR="0" lvl="0" indent="0" algn="ctr" rtl="0">
                        <a:lnSpc>
                          <a:spcPct val="115000"/>
                        </a:lnSpc>
                        <a:spcBef>
                          <a:spcPts val="0"/>
                        </a:spcBef>
                        <a:spcAft>
                          <a:spcPts val="0"/>
                        </a:spcAft>
                        <a:buNone/>
                      </a:pPr>
                      <a:r>
                        <a:rPr lang="en-US" sz="2800" i="1" dirty="0">
                          <a:latin typeface="Google Sans"/>
                          <a:ea typeface="Google Sans"/>
                          <a:cs typeface="Google Sans"/>
                          <a:sym typeface="Google Sans"/>
                        </a:rPr>
                        <a:t>Run backup script if needed</a:t>
                      </a:r>
                      <a:endParaRPr sz="28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457175">
                <a:tc>
                  <a:txBody>
                    <a:bodyPr/>
                    <a:lstStyle/>
                    <a:p>
                      <a:pPr marL="0" lvl="0" indent="0" algn="l" rtl="0">
                        <a:spcBef>
                          <a:spcPts val="0"/>
                        </a:spcBef>
                        <a:spcAft>
                          <a:spcPts val="0"/>
                        </a:spcAft>
                        <a:buNone/>
                      </a:pPr>
                      <a:r>
                        <a:rPr lang="en-US" sz="2800" b="0" i="1" u="none" strike="noStrike" cap="none" dirty="0">
                          <a:solidFill>
                            <a:srgbClr val="000000"/>
                          </a:solidFill>
                          <a:latin typeface="Google Sans"/>
                          <a:ea typeface="Google Sans"/>
                          <a:cs typeface="Google Sans"/>
                          <a:sym typeface="Google Sans"/>
                        </a:rPr>
                        <a:t>Analytics </a:t>
                      </a:r>
                      <a:r>
                        <a:rPr lang="en-US" sz="2800" b="0" i="1" u="none" strike="noStrike" cap="none" dirty="0" err="1">
                          <a:solidFill>
                            <a:srgbClr val="000000"/>
                          </a:solidFill>
                          <a:latin typeface="Google Sans"/>
                          <a:ea typeface="Google Sans"/>
                          <a:cs typeface="Google Sans"/>
                          <a:sym typeface="Google Sans"/>
                        </a:rPr>
                        <a:t>BigQuery</a:t>
                      </a:r>
                      <a:r>
                        <a:rPr lang="en-US" sz="2800" b="0" i="1" u="none" strike="noStrike" cap="none" dirty="0">
                          <a:solidFill>
                            <a:srgbClr val="000000"/>
                          </a:solidFill>
                          <a:latin typeface="Google Sans"/>
                          <a:ea typeface="Google Sans"/>
                          <a:cs typeface="Google Sans"/>
                          <a:sym typeface="Google Sans"/>
                        </a:rPr>
                        <a:t> database</a:t>
                      </a:r>
                      <a:endParaRPr sz="2800" b="0" i="1" u="none" strike="noStrike" cap="none" dirty="0">
                        <a:solidFill>
                          <a:srgbClr val="00000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b="0" i="1" u="none" strike="noStrike" cap="none" dirty="0">
                          <a:solidFill>
                            <a:srgbClr val="000000"/>
                          </a:solidFill>
                          <a:latin typeface="Google Sans"/>
                          <a:ea typeface="Google Sans"/>
                          <a:cs typeface="Google Sans"/>
                          <a:sym typeface="Google Sans"/>
                        </a:rPr>
                        <a:t>No specific backup required</a:t>
                      </a:r>
                      <a:endParaRPr sz="2800" b="0" i="1" u="none" strike="noStrike" cap="none" dirty="0">
                        <a:solidFill>
                          <a:srgbClr val="00000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b="0" i="1" u="none" strike="noStrike" cap="none" dirty="0">
                          <a:solidFill>
                            <a:srgbClr val="000000"/>
                          </a:solidFill>
                          <a:latin typeface="Google Sans"/>
                          <a:ea typeface="Google Sans"/>
                          <a:cs typeface="Google Sans"/>
                          <a:sym typeface="Google Sans"/>
                        </a:rPr>
                        <a:t>NA</a:t>
                      </a:r>
                      <a:endParaRPr sz="2800" b="0" i="1" u="none" strike="noStrike" cap="none" dirty="0">
                        <a:solidFill>
                          <a:srgbClr val="00000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r>
                        <a:rPr lang="en-US" sz="2800" b="0" i="1" u="none" strike="noStrike" cap="none" dirty="0">
                          <a:solidFill>
                            <a:srgbClr val="000000"/>
                          </a:solidFill>
                          <a:latin typeface="Google Sans"/>
                          <a:ea typeface="Google Sans"/>
                          <a:cs typeface="Google Sans"/>
                          <a:sym typeface="Google Sans"/>
                        </a:rPr>
                        <a:t>Re-import data to </a:t>
                      </a:r>
                      <a:r>
                        <a:rPr lang="en-US" sz="2800" b="0" i="1" u="none" strike="noStrike" cap="none">
                          <a:solidFill>
                            <a:srgbClr val="000000"/>
                          </a:solidFill>
                          <a:latin typeface="Google Sans"/>
                          <a:ea typeface="Google Sans"/>
                          <a:cs typeface="Google Sans"/>
                          <a:sym typeface="Google Sans"/>
                        </a:rPr>
                        <a:t>rebuild analytics tables</a:t>
                      </a:r>
                      <a:endParaRPr sz="2800" b="0" i="1" u="none" strike="noStrike" cap="none" dirty="0">
                        <a:solidFill>
                          <a:srgbClr val="00000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57175">
                <a:tc>
                  <a:txBody>
                    <a:bodyPr/>
                    <a:lstStyle/>
                    <a:p>
                      <a:pPr marL="0" lvl="0" indent="0" algn="l" rtl="0">
                        <a:spcBef>
                          <a:spcPts val="0"/>
                        </a:spcBef>
                        <a:spcAft>
                          <a:spcPts val="0"/>
                        </a:spcAft>
                        <a:buNone/>
                      </a:pPr>
                      <a:endParaRPr sz="2800" b="0" i="1" u="none" strike="noStrike" cap="none">
                        <a:solidFill>
                          <a:srgbClr val="00000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b="0" i="1" u="none" strike="noStrike" cap="none">
                        <a:solidFill>
                          <a:srgbClr val="00000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b="0" i="1" u="none" strike="noStrike" cap="none">
                        <a:solidFill>
                          <a:srgbClr val="00000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ctr" rtl="0">
                        <a:spcBef>
                          <a:spcPts val="0"/>
                        </a:spcBef>
                        <a:spcAft>
                          <a:spcPts val="0"/>
                        </a:spcAft>
                        <a:buNone/>
                      </a:pPr>
                      <a:endParaRPr sz="2800" b="0" i="1" u="none" strike="noStrike" cap="none" dirty="0">
                        <a:solidFill>
                          <a:srgbClr val="00000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457175">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2800" b="1">
                        <a:solidFill>
                          <a:srgbClr val="808080"/>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28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63312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pSp>
        <p:nvGrpSpPr>
          <p:cNvPr id="367" name="Google Shape;367;p41"/>
          <p:cNvGrpSpPr/>
          <p:nvPr/>
        </p:nvGrpSpPr>
        <p:grpSpPr>
          <a:xfrm>
            <a:off x="1374699" y="3696669"/>
            <a:ext cx="15538603" cy="5228400"/>
            <a:chOff x="1185247" y="4153869"/>
            <a:chExt cx="15538603" cy="5228400"/>
          </a:xfrm>
        </p:grpSpPr>
        <p:sp>
          <p:nvSpPr>
            <p:cNvPr id="368" name="Google Shape;368;p41"/>
            <p:cNvSpPr/>
            <p:nvPr/>
          </p:nvSpPr>
          <p:spPr>
            <a:xfrm>
              <a:off x="1185247" y="7027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369" name="Google Shape;369;p41"/>
            <p:cNvPicPr preferRelativeResize="0"/>
            <p:nvPr/>
          </p:nvPicPr>
          <p:blipFill rotWithShape="1">
            <a:blip r:embed="rId3">
              <a:alphaModFix/>
            </a:blip>
            <a:srcRect/>
            <a:stretch/>
          </p:blipFill>
          <p:spPr>
            <a:xfrm>
              <a:off x="1258399" y="7100930"/>
              <a:ext cx="859800" cy="859800"/>
            </a:xfrm>
            <a:prstGeom prst="rect">
              <a:avLst/>
            </a:prstGeom>
            <a:noFill/>
            <a:ln>
              <a:noFill/>
            </a:ln>
          </p:spPr>
        </p:pic>
        <p:sp>
          <p:nvSpPr>
            <p:cNvPr id="370" name="Google Shape;370;p41"/>
            <p:cNvSpPr/>
            <p:nvPr/>
          </p:nvSpPr>
          <p:spPr>
            <a:xfrm>
              <a:off x="1185247" y="5610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371" name="Google Shape;371;p41"/>
            <p:cNvPicPr preferRelativeResize="0"/>
            <p:nvPr/>
          </p:nvPicPr>
          <p:blipFill rotWithShape="1">
            <a:blip r:embed="rId4">
              <a:alphaModFix/>
            </a:blip>
            <a:srcRect/>
            <a:stretch/>
          </p:blipFill>
          <p:spPr>
            <a:xfrm>
              <a:off x="1258399" y="5683828"/>
              <a:ext cx="859800" cy="859800"/>
            </a:xfrm>
            <a:prstGeom prst="rect">
              <a:avLst/>
            </a:prstGeom>
            <a:noFill/>
            <a:ln>
              <a:noFill/>
            </a:ln>
          </p:spPr>
        </p:pic>
        <p:grpSp>
          <p:nvGrpSpPr>
            <p:cNvPr id="372" name="Google Shape;372;p41"/>
            <p:cNvGrpSpPr/>
            <p:nvPr/>
          </p:nvGrpSpPr>
          <p:grpSpPr>
            <a:xfrm>
              <a:off x="2735934" y="6218866"/>
              <a:ext cx="1649684" cy="1098406"/>
              <a:chOff x="4159225" y="4338675"/>
              <a:chExt cx="2185012" cy="1454843"/>
            </a:xfrm>
          </p:grpSpPr>
          <p:pic>
            <p:nvPicPr>
              <p:cNvPr id="373" name="Google Shape;373;p41"/>
              <p:cNvPicPr preferRelativeResize="0"/>
              <p:nvPr/>
            </p:nvPicPr>
            <p:blipFill>
              <a:blip r:embed="rId5">
                <a:alphaModFix/>
              </a:blip>
              <a:stretch>
                <a:fillRect/>
              </a:stretch>
            </p:blipFill>
            <p:spPr>
              <a:xfrm>
                <a:off x="4159225" y="4338675"/>
                <a:ext cx="2185012" cy="1454843"/>
              </a:xfrm>
              <a:prstGeom prst="rect">
                <a:avLst/>
              </a:prstGeom>
              <a:noFill/>
              <a:ln>
                <a:noFill/>
              </a:ln>
              <a:effectLst>
                <a:outerShdw dist="152400" dir="3000000" algn="bl" rotWithShape="0">
                  <a:srgbClr val="999999">
                    <a:alpha val="50000"/>
                  </a:srgbClr>
                </a:outerShdw>
              </a:effectLst>
            </p:spPr>
          </p:pic>
          <p:sp>
            <p:nvSpPr>
              <p:cNvPr id="374" name="Google Shape;374;p41"/>
              <p:cNvSpPr txBox="1"/>
              <p:nvPr/>
            </p:nvSpPr>
            <p:spPr>
              <a:xfrm>
                <a:off x="4474575" y="5009429"/>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HTTPS</a:t>
                </a:r>
                <a:endParaRPr sz="1800">
                  <a:latin typeface="Google Sans"/>
                  <a:ea typeface="Google Sans"/>
                  <a:cs typeface="Google Sans"/>
                  <a:sym typeface="Google Sans"/>
                </a:endParaRPr>
              </a:p>
            </p:txBody>
          </p:sp>
        </p:grpSp>
        <p:grpSp>
          <p:nvGrpSpPr>
            <p:cNvPr id="375" name="Google Shape;375;p41"/>
            <p:cNvGrpSpPr/>
            <p:nvPr/>
          </p:nvGrpSpPr>
          <p:grpSpPr>
            <a:xfrm>
              <a:off x="5376284" y="5088069"/>
              <a:ext cx="3042000" cy="3360000"/>
              <a:chOff x="5594950" y="2021375"/>
              <a:chExt cx="3042000" cy="3360000"/>
            </a:xfrm>
          </p:grpSpPr>
          <p:sp>
            <p:nvSpPr>
              <p:cNvPr id="376" name="Google Shape;376;p41"/>
              <p:cNvSpPr/>
              <p:nvPr/>
            </p:nvSpPr>
            <p:spPr>
              <a:xfrm>
                <a:off x="5594950" y="2021375"/>
                <a:ext cx="3042000" cy="33600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77" name="Google Shape;377;p41"/>
              <p:cNvSpPr txBox="1"/>
              <p:nvPr/>
            </p:nvSpPr>
            <p:spPr>
              <a:xfrm>
                <a:off x="5738118" y="2152050"/>
                <a:ext cx="2715600" cy="85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Cloud Armor Block blacklisted IPs</a:t>
                </a:r>
                <a:endParaRPr sz="1800">
                  <a:latin typeface="Google Sans"/>
                  <a:ea typeface="Google Sans"/>
                  <a:cs typeface="Google Sans"/>
                  <a:sym typeface="Google Sans"/>
                </a:endParaRPr>
              </a:p>
            </p:txBody>
          </p:sp>
          <p:grpSp>
            <p:nvGrpSpPr>
              <p:cNvPr id="378" name="Google Shape;378;p41"/>
              <p:cNvGrpSpPr/>
              <p:nvPr/>
            </p:nvGrpSpPr>
            <p:grpSpPr>
              <a:xfrm>
                <a:off x="6338800" y="3011838"/>
                <a:ext cx="1554300" cy="1568566"/>
                <a:chOff x="3837778" y="4572238"/>
                <a:chExt cx="1554300" cy="1568566"/>
              </a:xfrm>
            </p:grpSpPr>
            <p:pic>
              <p:nvPicPr>
                <p:cNvPr id="379" name="Google Shape;379;p41" descr="Cloud-Load-Balancing.png"/>
                <p:cNvPicPr preferRelativeResize="0"/>
                <p:nvPr/>
              </p:nvPicPr>
              <p:blipFill rotWithShape="1">
                <a:blip r:embed="rId6">
                  <a:alphaModFix/>
                </a:blip>
                <a:srcRect t="5092" b="5092"/>
                <a:stretch/>
              </p:blipFill>
              <p:spPr>
                <a:xfrm>
                  <a:off x="4084515" y="4572238"/>
                  <a:ext cx="1060800" cy="952800"/>
                </a:xfrm>
                <a:prstGeom prst="rect">
                  <a:avLst/>
                </a:prstGeom>
                <a:noFill/>
                <a:ln>
                  <a:noFill/>
                </a:ln>
              </p:spPr>
            </p:pic>
            <p:sp>
              <p:nvSpPr>
                <p:cNvPr id="380" name="Google Shape;380;p41"/>
                <p:cNvSpPr txBox="1"/>
                <p:nvPr/>
              </p:nvSpPr>
              <p:spPr>
                <a:xfrm>
                  <a:off x="3837778" y="5563604"/>
                  <a:ext cx="15543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Google Sans"/>
                      <a:ea typeface="Google Sans"/>
                      <a:cs typeface="Google Sans"/>
                      <a:sym typeface="Google Sans"/>
                    </a:rPr>
                    <a:t>HTTP </a:t>
                  </a:r>
                  <a:endParaRPr sz="1800">
                    <a:latin typeface="Google Sans"/>
                    <a:ea typeface="Google Sans"/>
                    <a:cs typeface="Google Sans"/>
                    <a:sym typeface="Google Sans"/>
                  </a:endParaRPr>
                </a:p>
                <a:p>
                  <a:pPr marL="0" lvl="0" indent="0" algn="ctr" rtl="0">
                    <a:spcBef>
                      <a:spcPts val="0"/>
                    </a:spcBef>
                    <a:spcAft>
                      <a:spcPts val="0"/>
                    </a:spcAft>
                    <a:buNone/>
                  </a:pPr>
                  <a:r>
                    <a:rPr lang="en" sz="1800">
                      <a:latin typeface="Google Sans"/>
                      <a:ea typeface="Google Sans"/>
                      <a:cs typeface="Google Sans"/>
                      <a:sym typeface="Google Sans"/>
                    </a:rPr>
                    <a:t>Global Load Balancer</a:t>
                  </a:r>
                  <a:endParaRPr sz="1800">
                    <a:latin typeface="Google Sans"/>
                    <a:ea typeface="Google Sans"/>
                    <a:cs typeface="Google Sans"/>
                    <a:sym typeface="Google Sans"/>
                  </a:endParaRPr>
                </a:p>
              </p:txBody>
            </p:sp>
          </p:grpSp>
        </p:grpSp>
        <p:cxnSp>
          <p:nvCxnSpPr>
            <p:cNvPr id="381" name="Google Shape;381;p41"/>
            <p:cNvCxnSpPr>
              <a:stCxn id="373" idx="3"/>
              <a:endCxn id="376" idx="1"/>
            </p:cNvCxnSpPr>
            <p:nvPr/>
          </p:nvCxnSpPr>
          <p:spPr>
            <a:xfrm>
              <a:off x="4385618" y="6768069"/>
              <a:ext cx="990600" cy="600"/>
            </a:xfrm>
            <a:prstGeom prst="bentConnector3">
              <a:avLst>
                <a:gd name="adj1" fmla="val 50003"/>
              </a:avLst>
            </a:prstGeom>
            <a:noFill/>
            <a:ln w="38100" cap="flat" cmpd="sng">
              <a:solidFill>
                <a:srgbClr val="000000"/>
              </a:solidFill>
              <a:prstDash val="solid"/>
              <a:round/>
              <a:headEnd type="none" w="med" len="med"/>
              <a:tailEnd type="triangle" w="med" len="med"/>
            </a:ln>
          </p:spPr>
        </p:cxnSp>
        <p:grpSp>
          <p:nvGrpSpPr>
            <p:cNvPr id="382" name="Google Shape;382;p41"/>
            <p:cNvGrpSpPr/>
            <p:nvPr/>
          </p:nvGrpSpPr>
          <p:grpSpPr>
            <a:xfrm>
              <a:off x="9408950" y="4153869"/>
              <a:ext cx="7314900" cy="5228400"/>
              <a:chOff x="9501128" y="2021375"/>
              <a:chExt cx="7314900" cy="5228400"/>
            </a:xfrm>
          </p:grpSpPr>
          <p:sp>
            <p:nvSpPr>
              <p:cNvPr id="383" name="Google Shape;383;p41"/>
              <p:cNvSpPr/>
              <p:nvPr/>
            </p:nvSpPr>
            <p:spPr>
              <a:xfrm>
                <a:off x="9501128" y="2021375"/>
                <a:ext cx="731490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84" name="Google Shape;384;p41"/>
              <p:cNvSpPr/>
              <p:nvPr/>
            </p:nvSpPr>
            <p:spPr>
              <a:xfrm>
                <a:off x="11094300" y="2829625"/>
                <a:ext cx="4610100" cy="4065600"/>
              </a:xfrm>
              <a:prstGeom prst="rect">
                <a:avLst/>
              </a:prstGeom>
              <a:solidFill>
                <a:srgbClr val="D2E3FC"/>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txBox="1"/>
              <p:nvPr/>
            </p:nvSpPr>
            <p:spPr>
              <a:xfrm>
                <a:off x="11209814" y="2982000"/>
                <a:ext cx="4390800" cy="12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oogle Sans"/>
                    <a:ea typeface="Google Sans"/>
                    <a:cs typeface="Google Sans"/>
                    <a:sym typeface="Google Sans"/>
                  </a:rPr>
                  <a:t>Firewall Rules:</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Allow HTTPS from 0.0.0.0/0</a:t>
                </a: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Allow SSH from known sources</a:t>
                </a:r>
                <a:endParaRPr sz="1800">
                  <a:latin typeface="Google Sans"/>
                  <a:ea typeface="Google Sans"/>
                  <a:cs typeface="Google Sans"/>
                  <a:sym typeface="Google Sans"/>
                </a:endParaRPr>
              </a:p>
            </p:txBody>
          </p:sp>
          <p:grpSp>
            <p:nvGrpSpPr>
              <p:cNvPr id="386" name="Google Shape;386;p41"/>
              <p:cNvGrpSpPr/>
              <p:nvPr/>
            </p:nvGrpSpPr>
            <p:grpSpPr>
              <a:xfrm>
                <a:off x="12216750" y="4374750"/>
                <a:ext cx="2365200" cy="2206200"/>
                <a:chOff x="12216750" y="4450950"/>
                <a:chExt cx="2365200" cy="2206200"/>
              </a:xfrm>
            </p:grpSpPr>
            <p:sp>
              <p:nvSpPr>
                <p:cNvPr id="387" name="Google Shape;387;p41"/>
                <p:cNvSpPr/>
                <p:nvPr/>
              </p:nvSpPr>
              <p:spPr>
                <a:xfrm>
                  <a:off x="12216750" y="4450950"/>
                  <a:ext cx="2365200" cy="2206200"/>
                </a:xfrm>
                <a:prstGeom prst="rect">
                  <a:avLst/>
                </a:prstGeom>
                <a:solidFill>
                  <a:srgbClr val="CEEAD6"/>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txBox="1"/>
                <p:nvPr/>
              </p:nvSpPr>
              <p:spPr>
                <a:xfrm>
                  <a:off x="12331050" y="4533625"/>
                  <a:ext cx="2144700" cy="15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oogle Sans"/>
                      <a:ea typeface="Google Sans"/>
                      <a:cs typeface="Google Sans"/>
                      <a:sym typeface="Google Sans"/>
                    </a:rPr>
                    <a:t>Subnets:</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us-central1</a:t>
                  </a:r>
                  <a:endParaRPr sz="1800">
                    <a:latin typeface="Google Sans"/>
                    <a:ea typeface="Google Sans"/>
                    <a:cs typeface="Google Sans"/>
                    <a:sym typeface="Google Sans"/>
                  </a:endParaRPr>
                </a:p>
                <a:p>
                  <a:pPr marL="0" lvl="0" indent="0" algn="l" rtl="0">
                    <a:spcBef>
                      <a:spcPts val="0"/>
                    </a:spcBef>
                    <a:spcAft>
                      <a:spcPts val="0"/>
                    </a:spcAft>
                    <a:buNone/>
                  </a:pPr>
                  <a:r>
                    <a:rPr lang="en" sz="1800">
                      <a:latin typeface="Google Sans"/>
                      <a:ea typeface="Google Sans"/>
                      <a:cs typeface="Google Sans"/>
                      <a:sym typeface="Google Sans"/>
                    </a:rPr>
                    <a:t>us-east1</a:t>
                  </a:r>
                  <a:endParaRPr sz="1800">
                    <a:latin typeface="Google Sans"/>
                    <a:ea typeface="Google Sans"/>
                    <a:cs typeface="Google Sans"/>
                    <a:sym typeface="Google Sans"/>
                  </a:endParaRPr>
                </a:p>
                <a:p>
                  <a:pPr marL="0" lvl="0" indent="0" algn="l" rtl="0">
                    <a:spcBef>
                      <a:spcPts val="0"/>
                    </a:spcBef>
                    <a:spcAft>
                      <a:spcPts val="0"/>
                    </a:spcAft>
                    <a:buNone/>
                  </a:pPr>
                  <a:endParaRPr sz="1800">
                    <a:latin typeface="Google Sans"/>
                    <a:ea typeface="Google Sans"/>
                    <a:cs typeface="Google Sans"/>
                    <a:sym typeface="Google Sans"/>
                  </a:endParaRPr>
                </a:p>
              </p:txBody>
            </p:sp>
          </p:grpSp>
          <p:sp>
            <p:nvSpPr>
              <p:cNvPr id="389" name="Google Shape;389;p41"/>
              <p:cNvSpPr txBox="1"/>
              <p:nvPr/>
            </p:nvSpPr>
            <p:spPr>
              <a:xfrm>
                <a:off x="9928463" y="2152050"/>
                <a:ext cx="3169200" cy="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Google Sans"/>
                    <a:ea typeface="Google Sans"/>
                    <a:cs typeface="Google Sans"/>
                    <a:sym typeface="Google Sans"/>
                  </a:rPr>
                  <a:t>Custom VPC</a:t>
                </a:r>
                <a:endParaRPr sz="1800">
                  <a:latin typeface="Google Sans"/>
                  <a:ea typeface="Google Sans"/>
                  <a:cs typeface="Google Sans"/>
                  <a:sym typeface="Google Sans"/>
                </a:endParaRPr>
              </a:p>
            </p:txBody>
          </p:sp>
        </p:grpSp>
        <p:cxnSp>
          <p:nvCxnSpPr>
            <p:cNvPr id="390" name="Google Shape;390;p41"/>
            <p:cNvCxnSpPr>
              <a:endCxn id="383" idx="1"/>
            </p:cNvCxnSpPr>
            <p:nvPr/>
          </p:nvCxnSpPr>
          <p:spPr>
            <a:xfrm>
              <a:off x="8418350" y="6768069"/>
              <a:ext cx="990600" cy="0"/>
            </a:xfrm>
            <a:prstGeom prst="straightConnector1">
              <a:avLst/>
            </a:prstGeom>
            <a:noFill/>
            <a:ln w="38100" cap="flat" cmpd="sng">
              <a:solidFill>
                <a:srgbClr val="000000"/>
              </a:solidFill>
              <a:prstDash val="solid"/>
              <a:round/>
              <a:headEnd type="none" w="med" len="med"/>
              <a:tailEnd type="triangle" w="med" len="med"/>
            </a:ln>
          </p:spPr>
        </p:cxnSp>
      </p:grpSp>
      <p:sp>
        <p:nvSpPr>
          <p:cNvPr id="391" name="Google Shape;391;p41"/>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12. Modeling Secure Google Cloud Services</a:t>
            </a:r>
            <a:endParaRPr/>
          </a:p>
          <a:p>
            <a:pPr marL="0" lvl="0" indent="0" algn="l" rtl="0">
              <a:spcBef>
                <a:spcPts val="0"/>
              </a:spcBef>
              <a:spcAft>
                <a:spcPts val="0"/>
              </a:spcAft>
              <a:buNone/>
            </a:pPr>
            <a:endParaRPr/>
          </a:p>
        </p:txBody>
      </p:sp>
      <p:sp>
        <p:nvSpPr>
          <p:cNvPr id="392" name="Google Shape;392;p41"/>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solidFill>
                  <a:srgbClr val="737373"/>
                </a:solidFill>
                <a:latin typeface="Roboto"/>
                <a:ea typeface="Roboto"/>
                <a:cs typeface="Roboto"/>
                <a:sym typeface="Roboto"/>
              </a:rPr>
              <a:t>Draw a diagram that depicts how you will secure your services. Include firewalls, IAM roles, service accounts and network resources as appropriate.</a:t>
            </a:r>
            <a:endParaRPr sz="300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2800">
              <a:solidFill>
                <a:srgbClr val="737373"/>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pSp>
        <p:nvGrpSpPr>
          <p:cNvPr id="367" name="Google Shape;367;p41"/>
          <p:cNvGrpSpPr/>
          <p:nvPr/>
        </p:nvGrpSpPr>
        <p:grpSpPr>
          <a:xfrm>
            <a:off x="1203554" y="3728453"/>
            <a:ext cx="9244811" cy="5228400"/>
            <a:chOff x="1185247" y="4234551"/>
            <a:chExt cx="9244811" cy="5228400"/>
          </a:xfrm>
        </p:grpSpPr>
        <p:sp>
          <p:nvSpPr>
            <p:cNvPr id="368" name="Google Shape;368;p41"/>
            <p:cNvSpPr/>
            <p:nvPr/>
          </p:nvSpPr>
          <p:spPr>
            <a:xfrm>
              <a:off x="1185247" y="7027778"/>
              <a:ext cx="1005600" cy="1005600"/>
            </a:xfrm>
            <a:prstGeom prst="roundRect">
              <a:avLst>
                <a:gd name="adj" fmla="val 1674"/>
              </a:avLst>
            </a:prstGeom>
            <a:solidFill>
              <a:srgbClr val="FFFFFF"/>
            </a:solidFill>
            <a:ln w="38100"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369" name="Google Shape;369;p41"/>
            <p:cNvPicPr preferRelativeResize="0"/>
            <p:nvPr/>
          </p:nvPicPr>
          <p:blipFill rotWithShape="1">
            <a:blip r:embed="rId3">
              <a:alphaModFix/>
            </a:blip>
            <a:srcRect/>
            <a:stretch/>
          </p:blipFill>
          <p:spPr>
            <a:xfrm>
              <a:off x="1258399" y="7100930"/>
              <a:ext cx="859800" cy="859800"/>
            </a:xfrm>
            <a:prstGeom prst="rect">
              <a:avLst/>
            </a:prstGeom>
            <a:noFill/>
            <a:ln>
              <a:noFill/>
            </a:ln>
          </p:spPr>
        </p:pic>
        <p:sp>
          <p:nvSpPr>
            <p:cNvPr id="370" name="Google Shape;370;p41"/>
            <p:cNvSpPr/>
            <p:nvPr/>
          </p:nvSpPr>
          <p:spPr>
            <a:xfrm>
              <a:off x="1185247" y="5610676"/>
              <a:ext cx="1005600" cy="1005600"/>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371" name="Google Shape;371;p41"/>
            <p:cNvPicPr preferRelativeResize="0"/>
            <p:nvPr/>
          </p:nvPicPr>
          <p:blipFill rotWithShape="1">
            <a:blip r:embed="rId4">
              <a:alphaModFix/>
            </a:blip>
            <a:srcRect/>
            <a:stretch/>
          </p:blipFill>
          <p:spPr>
            <a:xfrm>
              <a:off x="1258399" y="5683828"/>
              <a:ext cx="859800" cy="859800"/>
            </a:xfrm>
            <a:prstGeom prst="rect">
              <a:avLst/>
            </a:prstGeom>
            <a:noFill/>
            <a:ln>
              <a:noFill/>
            </a:ln>
          </p:spPr>
        </p:pic>
        <p:grpSp>
          <p:nvGrpSpPr>
            <p:cNvPr id="372" name="Google Shape;372;p41"/>
            <p:cNvGrpSpPr/>
            <p:nvPr/>
          </p:nvGrpSpPr>
          <p:grpSpPr>
            <a:xfrm>
              <a:off x="2363809" y="6428916"/>
              <a:ext cx="1298796" cy="832923"/>
              <a:chOff x="3666346" y="4616884"/>
              <a:chExt cx="1720260" cy="1103209"/>
            </a:xfrm>
          </p:grpSpPr>
          <p:pic>
            <p:nvPicPr>
              <p:cNvPr id="373" name="Google Shape;373;p41"/>
              <p:cNvPicPr preferRelativeResize="0"/>
              <p:nvPr/>
            </p:nvPicPr>
            <p:blipFill>
              <a:blip r:embed="rId5">
                <a:alphaModFix/>
              </a:blip>
              <a:stretch>
                <a:fillRect/>
              </a:stretch>
            </p:blipFill>
            <p:spPr>
              <a:xfrm>
                <a:off x="3666346" y="4616884"/>
                <a:ext cx="1720260" cy="1103209"/>
              </a:xfrm>
              <a:prstGeom prst="rect">
                <a:avLst/>
              </a:prstGeom>
              <a:noFill/>
              <a:ln>
                <a:noFill/>
              </a:ln>
              <a:effectLst>
                <a:outerShdw dist="152400" dir="3000000" algn="bl" rotWithShape="0">
                  <a:srgbClr val="999999">
                    <a:alpha val="50000"/>
                  </a:srgbClr>
                </a:outerShdw>
              </a:effectLst>
            </p:spPr>
          </p:pic>
          <p:sp>
            <p:nvSpPr>
              <p:cNvPr id="374" name="Google Shape;374;p41"/>
              <p:cNvSpPr txBox="1"/>
              <p:nvPr/>
            </p:nvSpPr>
            <p:spPr>
              <a:xfrm>
                <a:off x="3817725" y="5009427"/>
                <a:ext cx="1339792" cy="49754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HTTPS</a:t>
                </a:r>
                <a:endParaRPr sz="1800" dirty="0">
                  <a:latin typeface="Google Sans"/>
                  <a:ea typeface="Google Sans"/>
                  <a:cs typeface="Google Sans"/>
                  <a:sym typeface="Google Sans"/>
                </a:endParaRPr>
              </a:p>
            </p:txBody>
          </p:sp>
        </p:grpSp>
        <p:grpSp>
          <p:nvGrpSpPr>
            <p:cNvPr id="375" name="Google Shape;375;p41"/>
            <p:cNvGrpSpPr/>
            <p:nvPr/>
          </p:nvGrpSpPr>
          <p:grpSpPr>
            <a:xfrm>
              <a:off x="4002792" y="5168282"/>
              <a:ext cx="2276406" cy="3360000"/>
              <a:chOff x="4221458" y="2101588"/>
              <a:chExt cx="2276406" cy="3360000"/>
            </a:xfrm>
          </p:grpSpPr>
          <p:sp>
            <p:nvSpPr>
              <p:cNvPr id="376" name="Google Shape;376;p41"/>
              <p:cNvSpPr/>
              <p:nvPr/>
            </p:nvSpPr>
            <p:spPr>
              <a:xfrm>
                <a:off x="4221458" y="2101588"/>
                <a:ext cx="2276406" cy="3360000"/>
              </a:xfrm>
              <a:prstGeom prst="roundRect">
                <a:avLst>
                  <a:gd name="adj" fmla="val 399"/>
                </a:avLst>
              </a:prstGeom>
              <a:solidFill>
                <a:srgbClr val="EFEFEF"/>
              </a:solidFill>
              <a:ln w="38100" cap="flat" cmpd="sng">
                <a:solidFill>
                  <a:srgbClr val="FFFFFF">
                    <a:alpha val="0"/>
                  </a:srgbClr>
                </a:solidFill>
                <a:prstDash val="solid"/>
                <a:round/>
                <a:headEnd type="none" w="sm" len="sm"/>
                <a:tailEnd type="none" w="sm" len="sm"/>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77" name="Google Shape;377;p41"/>
              <p:cNvSpPr txBox="1"/>
              <p:nvPr/>
            </p:nvSpPr>
            <p:spPr>
              <a:xfrm>
                <a:off x="4343585" y="2232263"/>
                <a:ext cx="2032153" cy="85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Cloud Armor Block blacklisted IPs</a:t>
                </a:r>
                <a:endParaRPr sz="1800" dirty="0">
                  <a:latin typeface="Google Sans"/>
                  <a:ea typeface="Google Sans"/>
                  <a:cs typeface="Google Sans"/>
                  <a:sym typeface="Google Sans"/>
                </a:endParaRPr>
              </a:p>
            </p:txBody>
          </p:sp>
          <p:grpSp>
            <p:nvGrpSpPr>
              <p:cNvPr id="378" name="Google Shape;378;p41"/>
              <p:cNvGrpSpPr/>
              <p:nvPr/>
            </p:nvGrpSpPr>
            <p:grpSpPr>
              <a:xfrm>
                <a:off x="4778100" y="3182192"/>
                <a:ext cx="1163122" cy="1590153"/>
                <a:chOff x="2277078" y="4742592"/>
                <a:chExt cx="1163122" cy="1590153"/>
              </a:xfrm>
            </p:grpSpPr>
            <p:pic>
              <p:nvPicPr>
                <p:cNvPr id="379" name="Google Shape;379;p41" descr="Cloud-Load-Balancing.png"/>
                <p:cNvPicPr preferRelativeResize="0"/>
                <p:nvPr/>
              </p:nvPicPr>
              <p:blipFill rotWithShape="1">
                <a:blip r:embed="rId6">
                  <a:alphaModFix/>
                </a:blip>
                <a:srcRect t="5092" b="5092"/>
                <a:stretch/>
              </p:blipFill>
              <p:spPr>
                <a:xfrm>
                  <a:off x="2328239" y="4742592"/>
                  <a:ext cx="1060800" cy="952800"/>
                </a:xfrm>
                <a:prstGeom prst="rect">
                  <a:avLst/>
                </a:prstGeom>
                <a:noFill/>
                <a:ln>
                  <a:noFill/>
                </a:ln>
              </p:spPr>
            </p:pic>
            <p:sp>
              <p:nvSpPr>
                <p:cNvPr id="380" name="Google Shape;380;p41"/>
                <p:cNvSpPr txBox="1"/>
                <p:nvPr/>
              </p:nvSpPr>
              <p:spPr>
                <a:xfrm>
                  <a:off x="2277078" y="5755545"/>
                  <a:ext cx="1163122"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latin typeface="Google Sans"/>
                      <a:ea typeface="Google Sans"/>
                      <a:cs typeface="Google Sans"/>
                      <a:sym typeface="Google Sans"/>
                    </a:rPr>
                    <a:t>HTTP </a:t>
                  </a:r>
                  <a:endParaRPr sz="1800" dirty="0">
                    <a:latin typeface="Google Sans"/>
                    <a:ea typeface="Google Sans"/>
                    <a:cs typeface="Google Sans"/>
                    <a:sym typeface="Google Sans"/>
                  </a:endParaRPr>
                </a:p>
                <a:p>
                  <a:pPr marL="0" lvl="0" indent="0" algn="ctr" rtl="0">
                    <a:spcBef>
                      <a:spcPts val="0"/>
                    </a:spcBef>
                    <a:spcAft>
                      <a:spcPts val="0"/>
                    </a:spcAft>
                    <a:buNone/>
                  </a:pPr>
                  <a:r>
                    <a:rPr lang="en" sz="1800" dirty="0">
                      <a:latin typeface="Google Sans"/>
                      <a:ea typeface="Google Sans"/>
                      <a:cs typeface="Google Sans"/>
                      <a:sym typeface="Google Sans"/>
                    </a:rPr>
                    <a:t>Global Load Balancer</a:t>
                  </a:r>
                  <a:endParaRPr sz="1800" dirty="0">
                    <a:latin typeface="Google Sans"/>
                    <a:ea typeface="Google Sans"/>
                    <a:cs typeface="Google Sans"/>
                    <a:sym typeface="Google Sans"/>
                  </a:endParaRPr>
                </a:p>
              </p:txBody>
            </p:sp>
          </p:grpSp>
        </p:grpSp>
        <p:cxnSp>
          <p:nvCxnSpPr>
            <p:cNvPr id="381" name="Google Shape;381;p41"/>
            <p:cNvCxnSpPr>
              <a:cxnSpLocks/>
              <a:stCxn id="373" idx="3"/>
              <a:endCxn id="376" idx="1"/>
            </p:cNvCxnSpPr>
            <p:nvPr/>
          </p:nvCxnSpPr>
          <p:spPr>
            <a:xfrm>
              <a:off x="3662605" y="6845378"/>
              <a:ext cx="340187" cy="2904"/>
            </a:xfrm>
            <a:prstGeom prst="bentConnector3">
              <a:avLst>
                <a:gd name="adj1" fmla="val 50000"/>
              </a:avLst>
            </a:prstGeom>
            <a:noFill/>
            <a:ln w="38100" cap="flat" cmpd="sng">
              <a:solidFill>
                <a:srgbClr val="000000"/>
              </a:solidFill>
              <a:prstDash val="solid"/>
              <a:round/>
              <a:headEnd type="none" w="med" len="med"/>
              <a:tailEnd type="triangle" w="med" len="med"/>
            </a:ln>
          </p:spPr>
        </p:cxnSp>
        <p:grpSp>
          <p:nvGrpSpPr>
            <p:cNvPr id="382" name="Google Shape;382;p41"/>
            <p:cNvGrpSpPr/>
            <p:nvPr/>
          </p:nvGrpSpPr>
          <p:grpSpPr>
            <a:xfrm>
              <a:off x="6638868" y="4234551"/>
              <a:ext cx="3791190" cy="5228400"/>
              <a:chOff x="6731046" y="2102057"/>
              <a:chExt cx="3791190" cy="5228400"/>
            </a:xfrm>
          </p:grpSpPr>
          <p:sp>
            <p:nvSpPr>
              <p:cNvPr id="383" name="Google Shape;383;p41"/>
              <p:cNvSpPr/>
              <p:nvPr/>
            </p:nvSpPr>
            <p:spPr>
              <a:xfrm>
                <a:off x="6731046" y="2102057"/>
                <a:ext cx="3791190" cy="5228400"/>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384" name="Google Shape;384;p41"/>
              <p:cNvSpPr/>
              <p:nvPr/>
            </p:nvSpPr>
            <p:spPr>
              <a:xfrm>
                <a:off x="6972196" y="2862484"/>
                <a:ext cx="3133182" cy="4065600"/>
              </a:xfrm>
              <a:prstGeom prst="rect">
                <a:avLst/>
              </a:prstGeom>
              <a:solidFill>
                <a:srgbClr val="D2E3FC"/>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txBox="1"/>
              <p:nvPr/>
            </p:nvSpPr>
            <p:spPr>
              <a:xfrm>
                <a:off x="6979179" y="3312520"/>
                <a:ext cx="3405710" cy="12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Google Sans"/>
                    <a:ea typeface="Google Sans"/>
                    <a:cs typeface="Google Sans"/>
                    <a:sym typeface="Google Sans"/>
                  </a:rPr>
                  <a:t>Firewall Rules:</a:t>
                </a:r>
                <a:endParaRPr sz="1800" dirty="0">
                  <a:latin typeface="Google Sans"/>
                  <a:ea typeface="Google Sans"/>
                  <a:cs typeface="Google Sans"/>
                  <a:sym typeface="Google Sans"/>
                </a:endParaRPr>
              </a:p>
              <a:p>
                <a:pPr marL="0" lvl="0" indent="0" algn="l" rtl="0">
                  <a:spcBef>
                    <a:spcPts val="0"/>
                  </a:spcBef>
                  <a:spcAft>
                    <a:spcPts val="0"/>
                  </a:spcAft>
                  <a:buNone/>
                </a:pPr>
                <a:endParaRPr sz="1800" dirty="0">
                  <a:latin typeface="Google Sans"/>
                  <a:ea typeface="Google Sans"/>
                  <a:cs typeface="Google Sans"/>
                  <a:sym typeface="Google Sans"/>
                </a:endParaRPr>
              </a:p>
              <a:p>
                <a:pPr marL="0" lvl="0" indent="0" algn="l" rtl="0">
                  <a:spcBef>
                    <a:spcPts val="0"/>
                  </a:spcBef>
                  <a:spcAft>
                    <a:spcPts val="0"/>
                  </a:spcAft>
                  <a:buNone/>
                </a:pPr>
                <a:r>
                  <a:rPr lang="en" sz="1800" dirty="0">
                    <a:latin typeface="Google Sans"/>
                    <a:ea typeface="Google Sans"/>
                    <a:cs typeface="Google Sans"/>
                    <a:sym typeface="Google Sans"/>
                  </a:rPr>
                  <a:t>Allow HTTPS from 0.0.0.0/0</a:t>
                </a:r>
                <a:endParaRPr sz="1800" dirty="0">
                  <a:latin typeface="Google Sans"/>
                  <a:ea typeface="Google Sans"/>
                  <a:cs typeface="Google Sans"/>
                  <a:sym typeface="Google Sans"/>
                </a:endParaRPr>
              </a:p>
              <a:p>
                <a:pPr marL="0" lvl="0" indent="0" algn="l" rtl="0">
                  <a:spcBef>
                    <a:spcPts val="0"/>
                  </a:spcBef>
                  <a:spcAft>
                    <a:spcPts val="0"/>
                  </a:spcAft>
                  <a:buNone/>
                </a:pPr>
                <a:r>
                  <a:rPr lang="en" sz="1800" dirty="0">
                    <a:latin typeface="Google Sans"/>
                    <a:ea typeface="Google Sans"/>
                    <a:cs typeface="Google Sans"/>
                    <a:sym typeface="Google Sans"/>
                  </a:rPr>
                  <a:t>Allow SSH from known sources</a:t>
                </a:r>
                <a:endParaRPr sz="1800" dirty="0">
                  <a:latin typeface="Google Sans"/>
                  <a:ea typeface="Google Sans"/>
                  <a:cs typeface="Google Sans"/>
                  <a:sym typeface="Google Sans"/>
                </a:endParaRPr>
              </a:p>
            </p:txBody>
          </p:sp>
          <p:grpSp>
            <p:nvGrpSpPr>
              <p:cNvPr id="386" name="Google Shape;386;p41"/>
              <p:cNvGrpSpPr/>
              <p:nvPr/>
            </p:nvGrpSpPr>
            <p:grpSpPr>
              <a:xfrm>
                <a:off x="7299143" y="5069193"/>
                <a:ext cx="2277713" cy="1647124"/>
                <a:chOff x="7299143" y="5145393"/>
                <a:chExt cx="2277713" cy="1647124"/>
              </a:xfrm>
            </p:grpSpPr>
            <p:sp>
              <p:nvSpPr>
                <p:cNvPr id="387" name="Google Shape;387;p41"/>
                <p:cNvSpPr/>
                <p:nvPr/>
              </p:nvSpPr>
              <p:spPr>
                <a:xfrm>
                  <a:off x="7299143" y="5145393"/>
                  <a:ext cx="2277711" cy="1647124"/>
                </a:xfrm>
                <a:prstGeom prst="rect">
                  <a:avLst/>
                </a:prstGeom>
                <a:solidFill>
                  <a:srgbClr val="CEEAD6"/>
                </a:solidFill>
                <a:ln w="38100" cap="flat" cmpd="sng">
                  <a:solidFill>
                    <a:srgbClr val="FFFFFF"/>
                  </a:solidFill>
                  <a:prstDash val="solid"/>
                  <a:round/>
                  <a:headEnd type="none" w="sm" len="sm"/>
                  <a:tailEnd type="none" w="sm" len="sm"/>
                </a:ln>
                <a:effectLst>
                  <a:outerShdw dist="133350" dir="2820000" algn="bl" rotWithShape="0">
                    <a:srgbClr val="999999">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txBox="1"/>
                <p:nvPr/>
              </p:nvSpPr>
              <p:spPr>
                <a:xfrm>
                  <a:off x="7299144" y="5192689"/>
                  <a:ext cx="2277712" cy="12238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Google Sans"/>
                      <a:ea typeface="Google Sans"/>
                      <a:cs typeface="Google Sans"/>
                      <a:sym typeface="Google Sans"/>
                    </a:rPr>
                    <a:t>Subnets:</a:t>
                  </a:r>
                  <a:endParaRPr sz="1800" dirty="0">
                    <a:latin typeface="Google Sans"/>
                    <a:ea typeface="Google Sans"/>
                    <a:cs typeface="Google Sans"/>
                    <a:sym typeface="Google Sans"/>
                  </a:endParaRPr>
                </a:p>
                <a:p>
                  <a:pPr marL="0" lvl="0" indent="0" algn="l" rtl="0">
                    <a:spcBef>
                      <a:spcPts val="0"/>
                    </a:spcBef>
                    <a:spcAft>
                      <a:spcPts val="0"/>
                    </a:spcAft>
                    <a:buNone/>
                  </a:pPr>
                  <a:endParaRPr sz="1800" dirty="0">
                    <a:latin typeface="Google Sans"/>
                    <a:ea typeface="Google Sans"/>
                    <a:cs typeface="Google Sans"/>
                    <a:sym typeface="Google Sans"/>
                  </a:endParaRPr>
                </a:p>
                <a:p>
                  <a:pPr marL="0" lvl="0" indent="0" algn="l" rtl="0">
                    <a:spcBef>
                      <a:spcPts val="0"/>
                    </a:spcBef>
                    <a:spcAft>
                      <a:spcPts val="0"/>
                    </a:spcAft>
                    <a:buNone/>
                  </a:pPr>
                  <a:r>
                    <a:rPr lang="en" sz="1800" dirty="0" err="1">
                      <a:latin typeface="Google Sans"/>
                      <a:ea typeface="Google Sans"/>
                      <a:cs typeface="Google Sans"/>
                      <a:sym typeface="Google Sans"/>
                    </a:rPr>
                    <a:t>asia</a:t>
                  </a:r>
                  <a:r>
                    <a:rPr lang="en" sz="1800" dirty="0">
                      <a:latin typeface="Google Sans"/>
                      <a:ea typeface="Google Sans"/>
                      <a:cs typeface="Google Sans"/>
                      <a:sym typeface="Google Sans"/>
                    </a:rPr>
                    <a:t>-east</a:t>
                  </a:r>
                </a:p>
                <a:p>
                  <a:pPr marL="0" lvl="0" indent="0" algn="l" rtl="0">
                    <a:spcBef>
                      <a:spcPts val="0"/>
                    </a:spcBef>
                    <a:spcAft>
                      <a:spcPts val="0"/>
                    </a:spcAft>
                    <a:buNone/>
                  </a:pPr>
                  <a:r>
                    <a:rPr lang="en" sz="1800" dirty="0" err="1">
                      <a:latin typeface="Google Sans"/>
                      <a:ea typeface="Google Sans"/>
                      <a:cs typeface="Google Sans"/>
                      <a:sym typeface="Google Sans"/>
                    </a:rPr>
                    <a:t>australia</a:t>
                  </a:r>
                  <a:r>
                    <a:rPr lang="en" sz="1800" dirty="0">
                      <a:latin typeface="Google Sans"/>
                      <a:ea typeface="Google Sans"/>
                      <a:cs typeface="Google Sans"/>
                      <a:sym typeface="Google Sans"/>
                    </a:rPr>
                    <a:t>-southeast</a:t>
                  </a:r>
                  <a:endParaRPr sz="1800" dirty="0">
                    <a:latin typeface="Google Sans"/>
                    <a:ea typeface="Google Sans"/>
                    <a:cs typeface="Google Sans"/>
                    <a:sym typeface="Google Sans"/>
                  </a:endParaRPr>
                </a:p>
                <a:p>
                  <a:r>
                    <a:rPr lang="en-MY" sz="1800" dirty="0" err="1">
                      <a:latin typeface="Google Sans"/>
                      <a:ea typeface="Google Sans"/>
                      <a:cs typeface="Google Sans"/>
                      <a:sym typeface="Google Sans"/>
                    </a:rPr>
                    <a:t>asia</a:t>
                  </a:r>
                  <a:r>
                    <a:rPr lang="en-MY" sz="1800" dirty="0">
                      <a:latin typeface="Google Sans"/>
                      <a:ea typeface="Google Sans"/>
                      <a:cs typeface="Google Sans"/>
                      <a:sym typeface="Google Sans"/>
                    </a:rPr>
                    <a:t>-southeast</a:t>
                  </a:r>
                </a:p>
                <a:p>
                  <a:pPr marL="0" lvl="0" indent="0" algn="l" rtl="0">
                    <a:spcBef>
                      <a:spcPts val="0"/>
                    </a:spcBef>
                    <a:spcAft>
                      <a:spcPts val="0"/>
                    </a:spcAft>
                    <a:buNone/>
                  </a:pPr>
                  <a:endParaRPr sz="1800" dirty="0">
                    <a:latin typeface="Google Sans"/>
                    <a:ea typeface="Google Sans"/>
                    <a:cs typeface="Google Sans"/>
                    <a:sym typeface="Google Sans"/>
                  </a:endParaRPr>
                </a:p>
              </p:txBody>
            </p:sp>
          </p:grpSp>
          <p:sp>
            <p:nvSpPr>
              <p:cNvPr id="389" name="Google Shape;389;p41"/>
              <p:cNvSpPr txBox="1"/>
              <p:nvPr/>
            </p:nvSpPr>
            <p:spPr>
              <a:xfrm>
                <a:off x="7158381" y="2232732"/>
                <a:ext cx="2458180" cy="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Google Sans"/>
                    <a:ea typeface="Google Sans"/>
                    <a:cs typeface="Google Sans"/>
                    <a:sym typeface="Google Sans"/>
                  </a:rPr>
                  <a:t>Custom VPC</a:t>
                </a:r>
                <a:endParaRPr sz="1800" dirty="0">
                  <a:latin typeface="Google Sans"/>
                  <a:ea typeface="Google Sans"/>
                  <a:cs typeface="Google Sans"/>
                  <a:sym typeface="Google Sans"/>
                </a:endParaRPr>
              </a:p>
            </p:txBody>
          </p:sp>
        </p:grpSp>
        <p:cxnSp>
          <p:nvCxnSpPr>
            <p:cNvPr id="390" name="Google Shape;390;p41"/>
            <p:cNvCxnSpPr>
              <a:cxnSpLocks/>
              <a:stCxn id="376" idx="3"/>
              <a:endCxn id="383" idx="1"/>
            </p:cNvCxnSpPr>
            <p:nvPr/>
          </p:nvCxnSpPr>
          <p:spPr>
            <a:xfrm>
              <a:off x="6279198" y="6848282"/>
              <a:ext cx="359670" cy="469"/>
            </a:xfrm>
            <a:prstGeom prst="straightConnector1">
              <a:avLst/>
            </a:prstGeom>
            <a:noFill/>
            <a:ln w="38100" cap="flat" cmpd="sng">
              <a:solidFill>
                <a:srgbClr val="000000"/>
              </a:solidFill>
              <a:prstDash val="solid"/>
              <a:round/>
              <a:headEnd type="none" w="med" len="med"/>
              <a:tailEnd type="triangle" w="med" len="med"/>
            </a:ln>
          </p:spPr>
        </p:cxnSp>
      </p:grpSp>
      <p:sp>
        <p:nvSpPr>
          <p:cNvPr id="391" name="Google Shape;391;p41"/>
          <p:cNvSpPr txBox="1">
            <a:spLocks noGrp="1"/>
          </p:cNvSpPr>
          <p:nvPr>
            <p:ph type="title"/>
          </p:nvPr>
        </p:nvSpPr>
        <p:spPr>
          <a:xfrm>
            <a:off x="1847500" y="1075775"/>
            <a:ext cx="14616300" cy="923299"/>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12. Modeling Secure Google Cloud Services</a:t>
            </a:r>
            <a:endParaRPr dirty="0">
              <a:solidFill>
                <a:schemeClr val="accent1"/>
              </a:solidFill>
              <a:latin typeface="Impact" panose="020B0806030902050204" pitchFamily="34" charset="0"/>
              <a:cs typeface="Arial"/>
            </a:endParaRPr>
          </a:p>
        </p:txBody>
      </p:sp>
      <p:sp>
        <p:nvSpPr>
          <p:cNvPr id="392" name="Google Shape;392;p41"/>
          <p:cNvSpPr txBox="1"/>
          <p:nvPr/>
        </p:nvSpPr>
        <p:spPr>
          <a:xfrm>
            <a:off x="1847500" y="1948925"/>
            <a:ext cx="15041700" cy="125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3000" dirty="0">
                <a:solidFill>
                  <a:srgbClr val="737373"/>
                </a:solidFill>
                <a:latin typeface="Roboto"/>
                <a:ea typeface="Roboto"/>
                <a:cs typeface="Roboto"/>
                <a:sym typeface="Roboto"/>
              </a:rPr>
              <a:t>Sample solutions</a:t>
            </a:r>
            <a:endParaRPr sz="3000" dirty="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2800" dirty="0">
              <a:solidFill>
                <a:srgbClr val="737373"/>
              </a:solidFill>
              <a:latin typeface="Roboto"/>
              <a:ea typeface="Roboto"/>
              <a:cs typeface="Roboto"/>
              <a:sym typeface="Roboto"/>
            </a:endParaRPr>
          </a:p>
        </p:txBody>
      </p:sp>
      <p:sp>
        <p:nvSpPr>
          <p:cNvPr id="43" name="Google Shape;383;p41">
            <a:extLst>
              <a:ext uri="{FF2B5EF4-FFF2-40B4-BE49-F238E27FC236}">
                <a16:creationId xmlns:a16="http://schemas.microsoft.com/office/drawing/2014/main" id="{F2A77E4E-0ECF-BA4B-8EB5-FE644C7BD7D9}"/>
              </a:ext>
            </a:extLst>
          </p:cNvPr>
          <p:cNvSpPr/>
          <p:nvPr/>
        </p:nvSpPr>
        <p:spPr>
          <a:xfrm>
            <a:off x="10722631" y="3705404"/>
            <a:ext cx="3791190" cy="1472326"/>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44" name="Google Shape;383;p41">
            <a:extLst>
              <a:ext uri="{FF2B5EF4-FFF2-40B4-BE49-F238E27FC236}">
                <a16:creationId xmlns:a16="http://schemas.microsoft.com/office/drawing/2014/main" id="{8EB25E0E-9A69-6943-A1A6-DE30843B9A59}"/>
              </a:ext>
            </a:extLst>
          </p:cNvPr>
          <p:cNvSpPr/>
          <p:nvPr/>
        </p:nvSpPr>
        <p:spPr>
          <a:xfrm>
            <a:off x="10722631" y="5603115"/>
            <a:ext cx="3791190" cy="3353737"/>
          </a:xfrm>
          <a:prstGeom prst="roundRect">
            <a:avLst>
              <a:gd name="adj" fmla="val 399"/>
            </a:avLst>
          </a:prstGeom>
          <a:solidFill>
            <a:srgbClr val="EFEFEF"/>
          </a:solidFill>
          <a:ln>
            <a:noFill/>
          </a:ln>
          <a:effectLst>
            <a:outerShdw dist="152400" dir="3000000" algn="bl" rotWithShape="0">
              <a:srgbClr val="999999">
                <a:alpha val="50000"/>
              </a:srgbClr>
            </a:outerShdw>
          </a:effectLst>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Font typeface="Arial"/>
              <a:buNone/>
            </a:pPr>
            <a:endParaRPr sz="2800" b="0" i="0" u="none" strike="noStrike" cap="none">
              <a:solidFill>
                <a:srgbClr val="000000"/>
              </a:solidFill>
              <a:latin typeface="Arial"/>
              <a:ea typeface="Arial"/>
              <a:cs typeface="Arial"/>
              <a:sym typeface="Arial"/>
            </a:endParaRPr>
          </a:p>
        </p:txBody>
      </p:sp>
      <p:sp>
        <p:nvSpPr>
          <p:cNvPr id="45" name="Google Shape;306;p37">
            <a:extLst>
              <a:ext uri="{FF2B5EF4-FFF2-40B4-BE49-F238E27FC236}">
                <a16:creationId xmlns:a16="http://schemas.microsoft.com/office/drawing/2014/main" id="{E6265481-EE3B-2F4F-B4DD-2A814F1F671F}"/>
              </a:ext>
            </a:extLst>
          </p:cNvPr>
          <p:cNvSpPr/>
          <p:nvPr/>
        </p:nvSpPr>
        <p:spPr>
          <a:xfrm>
            <a:off x="11028724" y="6251782"/>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err="1">
                <a:solidFill>
                  <a:srgbClr val="FFFFFF"/>
                </a:solidFill>
                <a:latin typeface="Google Sans"/>
                <a:ea typeface="Google Sans"/>
                <a:cs typeface="Google Sans"/>
                <a:sym typeface="Google Sans"/>
              </a:rPr>
              <a:t>Firestore</a:t>
            </a:r>
            <a:endParaRPr sz="1600" dirty="0">
              <a:solidFill>
                <a:srgbClr val="FFFFFF"/>
              </a:solidFill>
              <a:latin typeface="Google Sans"/>
              <a:ea typeface="Google Sans"/>
              <a:cs typeface="Google Sans"/>
              <a:sym typeface="Google Sans"/>
            </a:endParaRPr>
          </a:p>
        </p:txBody>
      </p:sp>
      <p:sp>
        <p:nvSpPr>
          <p:cNvPr id="46" name="Google Shape;306;p37">
            <a:extLst>
              <a:ext uri="{FF2B5EF4-FFF2-40B4-BE49-F238E27FC236}">
                <a16:creationId xmlns:a16="http://schemas.microsoft.com/office/drawing/2014/main" id="{3DA73513-D065-2243-8D2A-212893447F88}"/>
              </a:ext>
            </a:extLst>
          </p:cNvPr>
          <p:cNvSpPr/>
          <p:nvPr/>
        </p:nvSpPr>
        <p:spPr>
          <a:xfrm>
            <a:off x="12054262" y="7083791"/>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solidFill>
                  <a:srgbClr val="FFFFFF"/>
                </a:solidFill>
                <a:latin typeface="Google Sans"/>
                <a:ea typeface="Google Sans"/>
                <a:cs typeface="Google Sans"/>
                <a:sym typeface="Google Sans"/>
              </a:rPr>
              <a:t>Cloud </a:t>
            </a:r>
            <a:br>
              <a:rPr lang="en" sz="1600" dirty="0">
                <a:solidFill>
                  <a:srgbClr val="FFFFFF"/>
                </a:solidFill>
                <a:latin typeface="Google Sans"/>
                <a:ea typeface="Google Sans"/>
                <a:cs typeface="Google Sans"/>
                <a:sym typeface="Google Sans"/>
              </a:rPr>
            </a:br>
            <a:r>
              <a:rPr lang="en" sz="1600" dirty="0">
                <a:solidFill>
                  <a:srgbClr val="FFFFFF"/>
                </a:solidFill>
                <a:latin typeface="Google Sans"/>
                <a:ea typeface="Google Sans"/>
                <a:cs typeface="Google Sans"/>
                <a:sym typeface="Google Sans"/>
              </a:rPr>
              <a:t>SQL</a:t>
            </a:r>
            <a:endParaRPr sz="1600" dirty="0">
              <a:solidFill>
                <a:srgbClr val="FFFFFF"/>
              </a:solidFill>
              <a:latin typeface="Google Sans"/>
              <a:ea typeface="Google Sans"/>
              <a:cs typeface="Google Sans"/>
              <a:sym typeface="Google Sans"/>
            </a:endParaRPr>
          </a:p>
        </p:txBody>
      </p:sp>
      <p:sp>
        <p:nvSpPr>
          <p:cNvPr id="47" name="Google Shape;306;p37">
            <a:extLst>
              <a:ext uri="{FF2B5EF4-FFF2-40B4-BE49-F238E27FC236}">
                <a16:creationId xmlns:a16="http://schemas.microsoft.com/office/drawing/2014/main" id="{285419DC-4225-1844-B92B-F60E70D44F31}"/>
              </a:ext>
            </a:extLst>
          </p:cNvPr>
          <p:cNvSpPr/>
          <p:nvPr/>
        </p:nvSpPr>
        <p:spPr>
          <a:xfrm>
            <a:off x="13079800" y="7842588"/>
            <a:ext cx="1187100" cy="1065600"/>
          </a:xfrm>
          <a:prstGeom prst="can">
            <a:avLst>
              <a:gd name="adj" fmla="val 25000"/>
            </a:avLst>
          </a:prstGeom>
          <a:solidFill>
            <a:srgbClr val="EA4335"/>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err="1">
                <a:solidFill>
                  <a:srgbClr val="FFFFFF"/>
                </a:solidFill>
                <a:latin typeface="Google Sans"/>
                <a:ea typeface="Google Sans"/>
                <a:cs typeface="Google Sans"/>
                <a:sym typeface="Google Sans"/>
              </a:rPr>
              <a:t>BigQuery</a:t>
            </a:r>
            <a:endParaRPr sz="1600" dirty="0">
              <a:solidFill>
                <a:srgbClr val="FFFFFF"/>
              </a:solidFill>
              <a:latin typeface="Google Sans"/>
              <a:ea typeface="Google Sans"/>
              <a:cs typeface="Google Sans"/>
              <a:sym typeface="Google Sans"/>
            </a:endParaRPr>
          </a:p>
        </p:txBody>
      </p:sp>
      <p:sp>
        <p:nvSpPr>
          <p:cNvPr id="48" name="Google Shape;389;p41">
            <a:extLst>
              <a:ext uri="{FF2B5EF4-FFF2-40B4-BE49-F238E27FC236}">
                <a16:creationId xmlns:a16="http://schemas.microsoft.com/office/drawing/2014/main" id="{F09BAC71-4F55-9746-8A53-0F96668D65B8}"/>
              </a:ext>
            </a:extLst>
          </p:cNvPr>
          <p:cNvSpPr txBox="1"/>
          <p:nvPr/>
        </p:nvSpPr>
        <p:spPr>
          <a:xfrm>
            <a:off x="10852053" y="5652647"/>
            <a:ext cx="3414847" cy="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Google Sans"/>
                <a:ea typeface="Google Sans"/>
                <a:cs typeface="Google Sans"/>
                <a:sym typeface="Google Sans"/>
              </a:rPr>
              <a:t>Backend Services</a:t>
            </a:r>
            <a:endParaRPr sz="1800" dirty="0">
              <a:latin typeface="Google Sans"/>
              <a:ea typeface="Google Sans"/>
              <a:cs typeface="Google Sans"/>
              <a:sym typeface="Google Sans"/>
            </a:endParaRPr>
          </a:p>
        </p:txBody>
      </p:sp>
      <p:sp>
        <p:nvSpPr>
          <p:cNvPr id="49" name="Google Shape;389;p41">
            <a:extLst>
              <a:ext uri="{FF2B5EF4-FFF2-40B4-BE49-F238E27FC236}">
                <a16:creationId xmlns:a16="http://schemas.microsoft.com/office/drawing/2014/main" id="{6B236C48-18A3-0C4D-8E9C-1C4471E656C4}"/>
              </a:ext>
            </a:extLst>
          </p:cNvPr>
          <p:cNvSpPr txBox="1"/>
          <p:nvPr/>
        </p:nvSpPr>
        <p:spPr>
          <a:xfrm>
            <a:off x="10783182" y="3827320"/>
            <a:ext cx="2458180" cy="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Google Sans"/>
                <a:ea typeface="Google Sans"/>
                <a:cs typeface="Google Sans"/>
                <a:sym typeface="Google Sans"/>
              </a:rPr>
              <a:t>On-prem LAN</a:t>
            </a:r>
            <a:endParaRPr sz="1800" dirty="0">
              <a:latin typeface="Google Sans"/>
              <a:ea typeface="Google Sans"/>
              <a:cs typeface="Google Sans"/>
              <a:sym typeface="Google Sans"/>
            </a:endParaRPr>
          </a:p>
        </p:txBody>
      </p:sp>
      <p:sp>
        <p:nvSpPr>
          <p:cNvPr id="52" name="Google Shape;370;p41">
            <a:extLst>
              <a:ext uri="{FF2B5EF4-FFF2-40B4-BE49-F238E27FC236}">
                <a16:creationId xmlns:a16="http://schemas.microsoft.com/office/drawing/2014/main" id="{6A020C8B-793F-6243-B368-5482A6EE3963}"/>
              </a:ext>
            </a:extLst>
          </p:cNvPr>
          <p:cNvSpPr/>
          <p:nvPr/>
        </p:nvSpPr>
        <p:spPr>
          <a:xfrm>
            <a:off x="11663214" y="4259825"/>
            <a:ext cx="508651" cy="682475"/>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53" name="Google Shape;371;p41">
            <a:extLst>
              <a:ext uri="{FF2B5EF4-FFF2-40B4-BE49-F238E27FC236}">
                <a16:creationId xmlns:a16="http://schemas.microsoft.com/office/drawing/2014/main" id="{D60576EB-70DD-254E-BC66-AC07ABCE7E3E}"/>
              </a:ext>
            </a:extLst>
          </p:cNvPr>
          <p:cNvPicPr preferRelativeResize="0"/>
          <p:nvPr/>
        </p:nvPicPr>
        <p:blipFill rotWithShape="1">
          <a:blip r:embed="rId4">
            <a:alphaModFix/>
          </a:blip>
          <a:srcRect/>
          <a:stretch/>
        </p:blipFill>
        <p:spPr>
          <a:xfrm>
            <a:off x="11664314" y="4286129"/>
            <a:ext cx="434903" cy="583524"/>
          </a:xfrm>
          <a:prstGeom prst="rect">
            <a:avLst/>
          </a:prstGeom>
          <a:noFill/>
          <a:ln>
            <a:noFill/>
          </a:ln>
        </p:spPr>
      </p:pic>
      <p:sp>
        <p:nvSpPr>
          <p:cNvPr id="54" name="Google Shape;370;p41">
            <a:extLst>
              <a:ext uri="{FF2B5EF4-FFF2-40B4-BE49-F238E27FC236}">
                <a16:creationId xmlns:a16="http://schemas.microsoft.com/office/drawing/2014/main" id="{9538C4CE-FC4C-3E41-866C-5956E9C87D65}"/>
              </a:ext>
            </a:extLst>
          </p:cNvPr>
          <p:cNvSpPr/>
          <p:nvPr/>
        </p:nvSpPr>
        <p:spPr>
          <a:xfrm>
            <a:off x="12375908" y="4259825"/>
            <a:ext cx="508651" cy="682475"/>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55" name="Google Shape;371;p41">
            <a:extLst>
              <a:ext uri="{FF2B5EF4-FFF2-40B4-BE49-F238E27FC236}">
                <a16:creationId xmlns:a16="http://schemas.microsoft.com/office/drawing/2014/main" id="{F1533CE6-AB32-A64C-A3F4-6139A6258277}"/>
              </a:ext>
            </a:extLst>
          </p:cNvPr>
          <p:cNvPicPr preferRelativeResize="0"/>
          <p:nvPr/>
        </p:nvPicPr>
        <p:blipFill rotWithShape="1">
          <a:blip r:embed="rId4">
            <a:alphaModFix/>
          </a:blip>
          <a:srcRect/>
          <a:stretch/>
        </p:blipFill>
        <p:spPr>
          <a:xfrm>
            <a:off x="12377008" y="4286129"/>
            <a:ext cx="434903" cy="583524"/>
          </a:xfrm>
          <a:prstGeom prst="rect">
            <a:avLst/>
          </a:prstGeom>
          <a:noFill/>
          <a:ln>
            <a:noFill/>
          </a:ln>
        </p:spPr>
      </p:pic>
      <p:sp>
        <p:nvSpPr>
          <p:cNvPr id="56" name="Google Shape;370;p41">
            <a:extLst>
              <a:ext uri="{FF2B5EF4-FFF2-40B4-BE49-F238E27FC236}">
                <a16:creationId xmlns:a16="http://schemas.microsoft.com/office/drawing/2014/main" id="{F03CF6CE-9236-DD47-8D57-136BD34FCEAB}"/>
              </a:ext>
            </a:extLst>
          </p:cNvPr>
          <p:cNvSpPr/>
          <p:nvPr/>
        </p:nvSpPr>
        <p:spPr>
          <a:xfrm>
            <a:off x="13087417" y="4259825"/>
            <a:ext cx="508651" cy="682475"/>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57" name="Google Shape;371;p41">
            <a:extLst>
              <a:ext uri="{FF2B5EF4-FFF2-40B4-BE49-F238E27FC236}">
                <a16:creationId xmlns:a16="http://schemas.microsoft.com/office/drawing/2014/main" id="{9ABFDA1E-812A-914A-866F-BF4777D6F675}"/>
              </a:ext>
            </a:extLst>
          </p:cNvPr>
          <p:cNvPicPr preferRelativeResize="0"/>
          <p:nvPr/>
        </p:nvPicPr>
        <p:blipFill rotWithShape="1">
          <a:blip r:embed="rId4">
            <a:alphaModFix/>
          </a:blip>
          <a:srcRect/>
          <a:stretch/>
        </p:blipFill>
        <p:spPr>
          <a:xfrm>
            <a:off x="13088517" y="4286129"/>
            <a:ext cx="434903" cy="583524"/>
          </a:xfrm>
          <a:prstGeom prst="rect">
            <a:avLst/>
          </a:prstGeom>
          <a:noFill/>
          <a:ln>
            <a:noFill/>
          </a:ln>
        </p:spPr>
      </p:pic>
      <p:sp>
        <p:nvSpPr>
          <p:cNvPr id="58" name="Google Shape;370;p41">
            <a:extLst>
              <a:ext uri="{FF2B5EF4-FFF2-40B4-BE49-F238E27FC236}">
                <a16:creationId xmlns:a16="http://schemas.microsoft.com/office/drawing/2014/main" id="{08011EEB-9BE9-AE40-9327-5C2CCCA0CC66}"/>
              </a:ext>
            </a:extLst>
          </p:cNvPr>
          <p:cNvSpPr/>
          <p:nvPr/>
        </p:nvSpPr>
        <p:spPr>
          <a:xfrm>
            <a:off x="13800567" y="4259825"/>
            <a:ext cx="508651" cy="682475"/>
          </a:xfrm>
          <a:prstGeom prst="roundRect">
            <a:avLst>
              <a:gd name="adj" fmla="val 1674"/>
            </a:avLst>
          </a:prstGeom>
          <a:solidFill>
            <a:srgbClr val="FFFFFF"/>
          </a:solidFill>
          <a:ln w="28575" cap="flat" cmpd="sng">
            <a:solidFill>
              <a:srgbClr val="EFEFEF">
                <a:alpha val="0"/>
              </a:srgbClr>
            </a:solidFill>
            <a:prstDash val="solid"/>
            <a:round/>
            <a:headEnd type="none" w="sm" len="sm"/>
            <a:tailEnd type="none" w="sm" len="sm"/>
          </a:ln>
          <a:effectLst>
            <a:outerShdw dist="152400" dir="3000000" algn="ctr" rotWithShape="0">
              <a:srgbClr val="999999">
                <a:alpha val="44710"/>
              </a:srgbClr>
            </a:outerShdw>
          </a:effectLst>
        </p:spPr>
        <p:txBody>
          <a:bodyPr spcFirstLastPara="1" wrap="square" lIns="0" tIns="0" rIns="0" bIns="0" anchor="ctr" anchorCtr="0">
            <a:noAutofit/>
          </a:bodyPr>
          <a:lstStyle/>
          <a:p>
            <a:pPr marL="0" marR="0" lvl="0" indent="0" algn="l" rtl="0">
              <a:lnSpc>
                <a:spcPct val="121428"/>
              </a:lnSpc>
              <a:spcBef>
                <a:spcPts val="0"/>
              </a:spcBef>
              <a:spcAft>
                <a:spcPts val="0"/>
              </a:spcAft>
              <a:buClr>
                <a:srgbClr val="000000"/>
              </a:buClr>
              <a:buFont typeface="Arial"/>
              <a:buNone/>
            </a:pPr>
            <a:endParaRPr sz="1400" b="0" i="0" u="none" strike="noStrike" cap="none">
              <a:solidFill>
                <a:srgbClr val="000000"/>
              </a:solidFill>
              <a:latin typeface="Roboto"/>
              <a:ea typeface="Roboto"/>
              <a:cs typeface="Roboto"/>
              <a:sym typeface="Roboto"/>
            </a:endParaRPr>
          </a:p>
        </p:txBody>
      </p:sp>
      <p:pic>
        <p:nvPicPr>
          <p:cNvPr id="59" name="Google Shape;371;p41">
            <a:extLst>
              <a:ext uri="{FF2B5EF4-FFF2-40B4-BE49-F238E27FC236}">
                <a16:creationId xmlns:a16="http://schemas.microsoft.com/office/drawing/2014/main" id="{EAFF1BE4-E685-A846-A76F-27EA524634D6}"/>
              </a:ext>
            </a:extLst>
          </p:cNvPr>
          <p:cNvPicPr preferRelativeResize="0"/>
          <p:nvPr/>
        </p:nvPicPr>
        <p:blipFill rotWithShape="1">
          <a:blip r:embed="rId4">
            <a:alphaModFix/>
          </a:blip>
          <a:srcRect/>
          <a:stretch/>
        </p:blipFill>
        <p:spPr>
          <a:xfrm>
            <a:off x="13801667" y="4286129"/>
            <a:ext cx="434903" cy="583524"/>
          </a:xfrm>
          <a:prstGeom prst="rect">
            <a:avLst/>
          </a:prstGeom>
          <a:noFill/>
          <a:ln>
            <a:noFill/>
          </a:ln>
        </p:spPr>
      </p:pic>
      <p:sp>
        <p:nvSpPr>
          <p:cNvPr id="60" name="Left-right Arrow Callout 59">
            <a:extLst>
              <a:ext uri="{FF2B5EF4-FFF2-40B4-BE49-F238E27FC236}">
                <a16:creationId xmlns:a16="http://schemas.microsoft.com/office/drawing/2014/main" id="{1FBF9770-3C6F-3444-86FF-90E0C7E5DED2}"/>
              </a:ext>
            </a:extLst>
          </p:cNvPr>
          <p:cNvSpPr/>
          <p:nvPr/>
        </p:nvSpPr>
        <p:spPr>
          <a:xfrm>
            <a:off x="9813942" y="7756721"/>
            <a:ext cx="1922740" cy="805648"/>
          </a:xfrm>
          <a:prstGeom prst="leftRightArrowCallout">
            <a:avLst>
              <a:gd name="adj1" fmla="val 25000"/>
              <a:gd name="adj2" fmla="val 25000"/>
              <a:gd name="adj3" fmla="val 25000"/>
              <a:gd name="adj4" fmla="val 63509"/>
            </a:avLst>
          </a:prstGeom>
          <a:solidFill>
            <a:schemeClr val="tx2">
              <a:lumMod val="60000"/>
              <a:lumOff val="4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Google Access</a:t>
            </a:r>
          </a:p>
        </p:txBody>
      </p:sp>
      <p:sp>
        <p:nvSpPr>
          <p:cNvPr id="61" name="Left-right Arrow Callout 60">
            <a:extLst>
              <a:ext uri="{FF2B5EF4-FFF2-40B4-BE49-F238E27FC236}">
                <a16:creationId xmlns:a16="http://schemas.microsoft.com/office/drawing/2014/main" id="{A5682B9D-681D-1242-9F34-C20D5AF0847D}"/>
              </a:ext>
            </a:extLst>
          </p:cNvPr>
          <p:cNvSpPr/>
          <p:nvPr/>
        </p:nvSpPr>
        <p:spPr>
          <a:xfrm>
            <a:off x="9603341" y="4452515"/>
            <a:ext cx="1922740" cy="805648"/>
          </a:xfrm>
          <a:prstGeom prst="leftRightArrowCallout">
            <a:avLst>
              <a:gd name="adj1" fmla="val 25000"/>
              <a:gd name="adj2" fmla="val 25000"/>
              <a:gd name="adj3" fmla="val 25000"/>
              <a:gd name="adj4" fmla="val 63509"/>
            </a:avLst>
          </a:prstGeom>
          <a:solidFill>
            <a:schemeClr val="tx2">
              <a:lumMod val="60000"/>
              <a:lumOff val="40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VPN</a:t>
            </a:r>
          </a:p>
        </p:txBody>
      </p:sp>
      <p:sp>
        <p:nvSpPr>
          <p:cNvPr id="17" name="Cloud Callout 16">
            <a:extLst>
              <a:ext uri="{FF2B5EF4-FFF2-40B4-BE49-F238E27FC236}">
                <a16:creationId xmlns:a16="http://schemas.microsoft.com/office/drawing/2014/main" id="{33C15B00-3191-F941-B2A9-35E3DD62650A}"/>
              </a:ext>
            </a:extLst>
          </p:cNvPr>
          <p:cNvSpPr/>
          <p:nvPr/>
        </p:nvSpPr>
        <p:spPr>
          <a:xfrm>
            <a:off x="13241362" y="2768513"/>
            <a:ext cx="1711767" cy="1090615"/>
          </a:xfrm>
          <a:prstGeom prst="cloudCallout">
            <a:avLst>
              <a:gd name="adj1" fmla="val -52814"/>
              <a:gd name="adj2" fmla="val 55085"/>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Reporting or Analytics</a:t>
            </a:r>
          </a:p>
        </p:txBody>
      </p:sp>
      <p:sp>
        <p:nvSpPr>
          <p:cNvPr id="63" name="Cloud Callout 62">
            <a:extLst>
              <a:ext uri="{FF2B5EF4-FFF2-40B4-BE49-F238E27FC236}">
                <a16:creationId xmlns:a16="http://schemas.microsoft.com/office/drawing/2014/main" id="{095ABA48-DD17-444F-ABE2-008A02770039}"/>
              </a:ext>
            </a:extLst>
          </p:cNvPr>
          <p:cNvSpPr/>
          <p:nvPr/>
        </p:nvSpPr>
        <p:spPr>
          <a:xfrm>
            <a:off x="100941" y="3943572"/>
            <a:ext cx="1711767" cy="1090615"/>
          </a:xfrm>
          <a:prstGeom prst="cloudCallout">
            <a:avLst>
              <a:gd name="adj1" fmla="val 15530"/>
              <a:gd name="adj2" fmla="val 73579"/>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rPr>
              <a:t>Search and Inventory Orders </a:t>
            </a:r>
          </a:p>
        </p:txBody>
      </p:sp>
    </p:spTree>
    <p:extLst>
      <p:ext uri="{BB962C8B-B14F-4D97-AF65-F5344CB8AC3E}">
        <p14:creationId xmlns:p14="http://schemas.microsoft.com/office/powerpoint/2010/main" val="2369843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2"/>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13. Cost Estimating and Planning</a:t>
            </a:r>
            <a:endParaRPr/>
          </a:p>
        </p:txBody>
      </p:sp>
      <p:sp>
        <p:nvSpPr>
          <p:cNvPr id="398" name="Google Shape;398;p42"/>
          <p:cNvSpPr txBox="1"/>
          <p:nvPr/>
        </p:nvSpPr>
        <p:spPr>
          <a:xfrm>
            <a:off x="1847500" y="2151575"/>
            <a:ext cx="15318000" cy="76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3000">
                <a:solidFill>
                  <a:srgbClr val="737373"/>
                </a:solidFill>
                <a:latin typeface="Roboto"/>
                <a:ea typeface="Roboto"/>
                <a:cs typeface="Roboto"/>
                <a:sym typeface="Roboto"/>
              </a:rPr>
              <a:t>Use the </a:t>
            </a:r>
            <a:r>
              <a:rPr lang="en" sz="3000" u="sng">
                <a:solidFill>
                  <a:srgbClr val="4FC3F7"/>
                </a:solidFill>
                <a:latin typeface="Roboto"/>
                <a:ea typeface="Roboto"/>
                <a:cs typeface="Roboto"/>
                <a:sym typeface="Roboto"/>
                <a:hlinkClick r:id="rId3"/>
              </a:rPr>
              <a:t>pricing calculator</a:t>
            </a:r>
            <a:r>
              <a:rPr lang="en" sz="3000">
                <a:solidFill>
                  <a:srgbClr val="737373"/>
                </a:solidFill>
                <a:latin typeface="Roboto"/>
                <a:ea typeface="Roboto"/>
                <a:cs typeface="Roboto"/>
                <a:sym typeface="Roboto"/>
              </a:rPr>
              <a:t> to determine the cost of your microservices.</a:t>
            </a:r>
            <a:endParaRPr sz="3000">
              <a:solidFill>
                <a:srgbClr val="737373"/>
              </a:solidFill>
              <a:latin typeface="Roboto"/>
              <a:ea typeface="Roboto"/>
              <a:cs typeface="Roboto"/>
              <a:sym typeface="Roboto"/>
            </a:endParaRPr>
          </a:p>
        </p:txBody>
      </p:sp>
      <p:graphicFrame>
        <p:nvGraphicFramePr>
          <p:cNvPr id="399" name="Google Shape;399;p42"/>
          <p:cNvGraphicFramePr/>
          <p:nvPr/>
        </p:nvGraphicFramePr>
        <p:xfrm>
          <a:off x="1847500" y="3096000"/>
          <a:ext cx="15318000" cy="5120400"/>
        </p:xfrm>
        <a:graphic>
          <a:graphicData uri="http://schemas.openxmlformats.org/drawingml/2006/table">
            <a:tbl>
              <a:tblPr>
                <a:noFill/>
                <a:tableStyleId>{8FAE55B6-3BB9-4EC6-9987-6D80EA1FD514}</a:tableStyleId>
              </a:tblPr>
              <a:tblGrid>
                <a:gridCol w="4214400">
                  <a:extLst>
                    <a:ext uri="{9D8B030D-6E8A-4147-A177-3AD203B41FA5}">
                      <a16:colId xmlns:a16="http://schemas.microsoft.com/office/drawing/2014/main" val="20000"/>
                    </a:ext>
                  </a:extLst>
                </a:gridCol>
                <a:gridCol w="7248400">
                  <a:extLst>
                    <a:ext uri="{9D8B030D-6E8A-4147-A177-3AD203B41FA5}">
                      <a16:colId xmlns:a16="http://schemas.microsoft.com/office/drawing/2014/main" val="20001"/>
                    </a:ext>
                  </a:extLst>
                </a:gridCol>
                <a:gridCol w="385520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Service name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Google Cloud Resource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Cost</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56675">
                <a:tc>
                  <a:txBody>
                    <a:bodyPr/>
                    <a:lstStyle/>
                    <a:p>
                      <a:pPr marL="0" lvl="0" indent="0" algn="l" rtl="0">
                        <a:spcBef>
                          <a:spcPts val="0"/>
                        </a:spcBef>
                        <a:spcAft>
                          <a:spcPts val="0"/>
                        </a:spcAft>
                        <a:buNone/>
                      </a:pPr>
                      <a:r>
                        <a:rPr lang="en" sz="3000" i="1">
                          <a:latin typeface="Google Sans"/>
                          <a:ea typeface="Google Sans"/>
                          <a:cs typeface="Google Sans"/>
                          <a:sym typeface="Google Sans"/>
                        </a:rPr>
                        <a:t>Accounts</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a:latin typeface="Google Sans"/>
                          <a:ea typeface="Google Sans"/>
                          <a:cs typeface="Google Sans"/>
                          <a:sym typeface="Google Sans"/>
                        </a:rPr>
                        <a:t>Cloud SQL </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u="sng">
                          <a:solidFill>
                            <a:schemeClr val="hlink"/>
                          </a:solidFill>
                          <a:latin typeface="Google Sans"/>
                          <a:ea typeface="Google Sans"/>
                          <a:cs typeface="Google Sans"/>
                          <a:sym typeface="Google Sans"/>
                          <a:hlinkClick r:id="rId4"/>
                        </a:rPr>
                        <a:t>$574.71/month</a:t>
                      </a:r>
                      <a:endParaRPr sz="3000" i="1">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2"/>
          <p:cNvSpPr txBox="1">
            <a:spLocks noGrp="1"/>
          </p:cNvSpPr>
          <p:nvPr>
            <p:ph type="title"/>
          </p:nvPr>
        </p:nvSpPr>
        <p:spPr>
          <a:xfrm>
            <a:off x="1847500" y="1075775"/>
            <a:ext cx="15318000" cy="923299"/>
          </a:xfrm>
          <a:prstGeom prst="rect">
            <a:avLst/>
          </a:prstGeom>
          <a:solidFill>
            <a:srgbClr val="00B0F0"/>
          </a:solidFill>
          <a:ln>
            <a:noFill/>
          </a:ln>
        </p:spPr>
        <p:txBody>
          <a:bodyPr spcFirstLastPara="1" wrap="square" lIns="91425" tIns="91425" rIns="91425" bIns="91425" rtlCol="0" anchor="t" anchorCtr="0">
            <a:spAutoFit/>
          </a:bodyPr>
          <a:lstStyle/>
          <a:p>
            <a:r>
              <a:rPr lang="en">
                <a:solidFill>
                  <a:schemeClr val="accent1"/>
                </a:solidFill>
                <a:latin typeface="Impact" panose="020B0806030902050204" pitchFamily="34" charset="0"/>
                <a:cs typeface="Arial"/>
              </a:rPr>
              <a:t>13. Cost Estimating and Planning</a:t>
            </a:r>
            <a:endParaRPr>
              <a:solidFill>
                <a:schemeClr val="accent1"/>
              </a:solidFill>
              <a:latin typeface="Impact" panose="020B0806030902050204" pitchFamily="34" charset="0"/>
              <a:cs typeface="Arial"/>
            </a:endParaRPr>
          </a:p>
        </p:txBody>
      </p:sp>
      <p:sp>
        <p:nvSpPr>
          <p:cNvPr id="398" name="Google Shape;398;p42"/>
          <p:cNvSpPr txBox="1"/>
          <p:nvPr/>
        </p:nvSpPr>
        <p:spPr>
          <a:xfrm>
            <a:off x="1847500" y="2151575"/>
            <a:ext cx="15318000" cy="76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US" sz="3000" dirty="0">
                <a:solidFill>
                  <a:srgbClr val="737373"/>
                </a:solidFill>
                <a:latin typeface="Roboto"/>
                <a:ea typeface="Roboto"/>
                <a:cs typeface="Roboto"/>
                <a:sym typeface="Roboto"/>
              </a:rPr>
              <a:t>Sample solutions</a:t>
            </a:r>
            <a:endParaRPr sz="3000" dirty="0">
              <a:solidFill>
                <a:srgbClr val="737373"/>
              </a:solidFill>
              <a:latin typeface="Roboto"/>
              <a:ea typeface="Roboto"/>
              <a:cs typeface="Roboto"/>
              <a:sym typeface="Roboto"/>
            </a:endParaRPr>
          </a:p>
        </p:txBody>
      </p:sp>
      <p:graphicFrame>
        <p:nvGraphicFramePr>
          <p:cNvPr id="399" name="Google Shape;399;p42"/>
          <p:cNvGraphicFramePr/>
          <p:nvPr>
            <p:extLst>
              <p:ext uri="{D42A27DB-BD31-4B8C-83A1-F6EECF244321}">
                <p14:modId xmlns:p14="http://schemas.microsoft.com/office/powerpoint/2010/main" val="2510379188"/>
              </p:ext>
            </p:extLst>
          </p:nvPr>
        </p:nvGraphicFramePr>
        <p:xfrm>
          <a:off x="1847500" y="3096000"/>
          <a:ext cx="15318000" cy="5120400"/>
        </p:xfrm>
        <a:graphic>
          <a:graphicData uri="http://schemas.openxmlformats.org/drawingml/2006/table">
            <a:tbl>
              <a:tblPr>
                <a:noFill/>
                <a:tableStyleId>{8FAE55B6-3BB9-4EC6-9987-6D80EA1FD514}</a:tableStyleId>
              </a:tblPr>
              <a:tblGrid>
                <a:gridCol w="4214400">
                  <a:extLst>
                    <a:ext uri="{9D8B030D-6E8A-4147-A177-3AD203B41FA5}">
                      <a16:colId xmlns:a16="http://schemas.microsoft.com/office/drawing/2014/main" val="20000"/>
                    </a:ext>
                  </a:extLst>
                </a:gridCol>
                <a:gridCol w="7248400">
                  <a:extLst>
                    <a:ext uri="{9D8B030D-6E8A-4147-A177-3AD203B41FA5}">
                      <a16:colId xmlns:a16="http://schemas.microsoft.com/office/drawing/2014/main" val="20001"/>
                    </a:ext>
                  </a:extLst>
                </a:gridCol>
                <a:gridCol w="385520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Service name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Google Cloud Resource</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3000" b="1">
                          <a:solidFill>
                            <a:srgbClr val="FFFFFF"/>
                          </a:solidFill>
                          <a:latin typeface="Google Sans"/>
                          <a:ea typeface="Google Sans"/>
                          <a:cs typeface="Google Sans"/>
                          <a:sym typeface="Google Sans"/>
                        </a:rPr>
                        <a:t>Cost</a:t>
                      </a:r>
                      <a:endParaRPr sz="3000" b="1">
                        <a:solidFill>
                          <a:srgbClr val="FFFFFF"/>
                        </a:solidFill>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356675">
                <a:tc>
                  <a:txBody>
                    <a:bodyPr/>
                    <a:lstStyle/>
                    <a:p>
                      <a:pPr marL="0" lvl="0" indent="0" algn="l" rtl="0">
                        <a:spcBef>
                          <a:spcPts val="0"/>
                        </a:spcBef>
                        <a:spcAft>
                          <a:spcPts val="0"/>
                        </a:spcAft>
                        <a:buNone/>
                      </a:pPr>
                      <a:r>
                        <a:rPr lang="en" sz="3000" i="1" dirty="0">
                          <a:latin typeface="Google Sans"/>
                          <a:ea typeface="Google Sans"/>
                          <a:cs typeface="Google Sans"/>
                          <a:sym typeface="Google Sans"/>
                        </a:rPr>
                        <a:t>Orders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 sz="3000" i="1" dirty="0">
                          <a:latin typeface="Google Sans"/>
                          <a:ea typeface="Google Sans"/>
                          <a:cs typeface="Google Sans"/>
                          <a:sym typeface="Google Sans"/>
                        </a:rPr>
                        <a:t>Cloud SQL </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000" i="1" dirty="0">
                          <a:latin typeface="Google Sans"/>
                          <a:ea typeface="Google Sans"/>
                          <a:cs typeface="Google Sans"/>
                          <a:sym typeface="Google Sans"/>
                        </a:rPr>
                        <a:t>$1,264.00</a:t>
                      </a: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Inventory</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err="1">
                          <a:latin typeface="Google Sans"/>
                          <a:ea typeface="Google Sans"/>
                          <a:cs typeface="Google Sans"/>
                          <a:sym typeface="Google Sans"/>
                        </a:rPr>
                        <a:t>Firestore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   215.41</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Inventory</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Cloud Storage</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$1,801.00</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Analytics</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err="1">
                          <a:latin typeface="Google Sans"/>
                          <a:ea typeface="Google Sans"/>
                          <a:cs typeface="Google Sans"/>
                          <a:sym typeface="Google Sans"/>
                        </a:rPr>
                        <a:t>BigQuery</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r>
                        <a:rPr lang="en-US" sz="3000" i="1" dirty="0">
                          <a:latin typeface="Google Sans"/>
                          <a:ea typeface="Google Sans"/>
                          <a:cs typeface="Google Sans"/>
                          <a:sym typeface="Google Sans"/>
                        </a:rPr>
                        <a:t>$   214.72</a:t>
                      </a:r>
                      <a:endParaRPr sz="3000" i="1"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2E3FC"/>
                    </a:solidFill>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3000" dirty="0">
                        <a:latin typeface="Google Sans"/>
                        <a:ea typeface="Google Sans"/>
                        <a:cs typeface="Google Sans"/>
                        <a:sym typeface="Google Sans"/>
                      </a:endParaRPr>
                    </a:p>
                  </a:txBody>
                  <a:tcPr marL="91425" marR="91425" marT="91425" marB="91425">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500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1a. Defining Your Case Study</a:t>
            </a:r>
            <a:endParaRPr dirty="0"/>
          </a:p>
        </p:txBody>
      </p:sp>
      <p:sp>
        <p:nvSpPr>
          <p:cNvPr id="88" name="Google Shape;88;p25"/>
          <p:cNvSpPr txBox="1"/>
          <p:nvPr/>
        </p:nvSpPr>
        <p:spPr>
          <a:xfrm>
            <a:off x="1847500" y="2151575"/>
            <a:ext cx="14980200" cy="626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dirty="0">
                <a:solidFill>
                  <a:srgbClr val="737373"/>
                </a:solidFill>
                <a:latin typeface="Roboto"/>
                <a:ea typeface="Roboto"/>
                <a:cs typeface="Roboto"/>
                <a:sym typeface="Roboto"/>
              </a:rPr>
              <a:t>Come up with a case study.  Then fill in the next slide. </a:t>
            </a:r>
            <a:endParaRPr sz="40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4000" dirty="0">
                <a:solidFill>
                  <a:srgbClr val="737373"/>
                </a:solidFill>
                <a:latin typeface="Roboto"/>
                <a:ea typeface="Roboto"/>
                <a:cs typeface="Roboto"/>
                <a:sym typeface="Roboto"/>
              </a:rPr>
              <a:t>Examples: </a:t>
            </a:r>
            <a:endParaRPr sz="4000" dirty="0">
              <a:solidFill>
                <a:srgbClr val="737373"/>
              </a:solidFill>
              <a:latin typeface="Roboto"/>
              <a:ea typeface="Roboto"/>
              <a:cs typeface="Roboto"/>
              <a:sym typeface="Roboto"/>
            </a:endParaRPr>
          </a:p>
          <a:p>
            <a:pPr marL="457200" lvl="0" indent="-419100" algn="l" rtl="0">
              <a:lnSpc>
                <a:spcPct val="115000"/>
              </a:lnSpc>
              <a:spcBef>
                <a:spcPts val="1600"/>
              </a:spcBef>
              <a:spcAft>
                <a:spcPts val="0"/>
              </a:spcAft>
              <a:buClr>
                <a:srgbClr val="737373"/>
              </a:buClr>
              <a:buSzPts val="3000"/>
              <a:buFont typeface="Roboto"/>
              <a:buChar char="●"/>
            </a:pPr>
            <a:r>
              <a:rPr lang="en" sz="4000" dirty="0">
                <a:solidFill>
                  <a:srgbClr val="737373"/>
                </a:solidFill>
                <a:latin typeface="Roboto"/>
                <a:ea typeface="Roboto"/>
                <a:cs typeface="Roboto"/>
                <a:sym typeface="Roboto"/>
              </a:rPr>
              <a:t>Online Banking Portal</a:t>
            </a:r>
            <a:endParaRPr sz="4000" dirty="0">
              <a:solidFill>
                <a:srgbClr val="737373"/>
              </a:solidFill>
              <a:latin typeface="Roboto"/>
              <a:ea typeface="Roboto"/>
              <a:cs typeface="Roboto"/>
              <a:sym typeface="Roboto"/>
            </a:endParaRPr>
          </a:p>
          <a:p>
            <a:pPr marL="457200" lvl="0" indent="-419100" algn="l" rtl="0">
              <a:lnSpc>
                <a:spcPct val="115000"/>
              </a:lnSpc>
              <a:spcBef>
                <a:spcPts val="0"/>
              </a:spcBef>
              <a:spcAft>
                <a:spcPts val="0"/>
              </a:spcAft>
              <a:buClr>
                <a:srgbClr val="737373"/>
              </a:buClr>
              <a:buSzPts val="3000"/>
              <a:buFont typeface="Roboto"/>
              <a:buChar char="●"/>
            </a:pPr>
            <a:r>
              <a:rPr lang="en" sz="4000" dirty="0">
                <a:solidFill>
                  <a:srgbClr val="737373"/>
                </a:solidFill>
                <a:latin typeface="Roboto"/>
                <a:ea typeface="Roboto"/>
                <a:cs typeface="Roboto"/>
                <a:sym typeface="Roboto"/>
              </a:rPr>
              <a:t>Ride sharing application (like Uber)</a:t>
            </a:r>
            <a:endParaRPr sz="4000" dirty="0">
              <a:solidFill>
                <a:srgbClr val="737373"/>
              </a:solidFill>
              <a:latin typeface="Roboto"/>
              <a:ea typeface="Roboto"/>
              <a:cs typeface="Roboto"/>
              <a:sym typeface="Roboto"/>
            </a:endParaRPr>
          </a:p>
          <a:p>
            <a:pPr marL="457200" lvl="0" indent="-419100" algn="l" rtl="0">
              <a:lnSpc>
                <a:spcPct val="115000"/>
              </a:lnSpc>
              <a:spcBef>
                <a:spcPts val="0"/>
              </a:spcBef>
              <a:spcAft>
                <a:spcPts val="0"/>
              </a:spcAft>
              <a:buClr>
                <a:srgbClr val="737373"/>
              </a:buClr>
              <a:buSzPts val="3000"/>
              <a:buFont typeface="Roboto"/>
              <a:buChar char="●"/>
            </a:pPr>
            <a:r>
              <a:rPr lang="en" sz="4000" dirty="0">
                <a:solidFill>
                  <a:srgbClr val="737373"/>
                </a:solidFill>
                <a:latin typeface="Roboto"/>
                <a:ea typeface="Roboto"/>
                <a:cs typeface="Roboto"/>
                <a:sym typeface="Roboto"/>
              </a:rPr>
              <a:t>Online shopping site</a:t>
            </a:r>
            <a:endParaRPr sz="4000" dirty="0">
              <a:solidFill>
                <a:srgbClr val="737373"/>
              </a:solidFill>
              <a:latin typeface="Roboto"/>
              <a:ea typeface="Roboto"/>
              <a:cs typeface="Roboto"/>
              <a:sym typeface="Roboto"/>
            </a:endParaRPr>
          </a:p>
          <a:p>
            <a:pPr marL="457200" lvl="0" indent="-419100" algn="l" rtl="0">
              <a:lnSpc>
                <a:spcPct val="115000"/>
              </a:lnSpc>
              <a:spcBef>
                <a:spcPts val="0"/>
              </a:spcBef>
              <a:spcAft>
                <a:spcPts val="0"/>
              </a:spcAft>
              <a:buClr>
                <a:srgbClr val="737373"/>
              </a:buClr>
              <a:buSzPts val="3000"/>
              <a:buFont typeface="Roboto"/>
              <a:buChar char="●"/>
            </a:pPr>
            <a:r>
              <a:rPr lang="en" sz="4000" dirty="0">
                <a:solidFill>
                  <a:srgbClr val="737373"/>
                </a:solidFill>
                <a:latin typeface="Roboto"/>
                <a:ea typeface="Roboto"/>
                <a:cs typeface="Roboto"/>
                <a:sym typeface="Roboto"/>
              </a:rPr>
              <a:t>Something else...</a:t>
            </a:r>
            <a:endParaRPr sz="4000" dirty="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endParaRPr sz="4000" dirty="0">
              <a:solidFill>
                <a:srgbClr val="737373"/>
              </a:solidFill>
              <a:latin typeface="Roboto"/>
              <a:ea typeface="Roboto"/>
              <a:cs typeface="Roboto"/>
              <a:sym typeface="Roboto"/>
            </a:endParaRPr>
          </a:p>
        </p:txBody>
      </p:sp>
      <p:sp>
        <p:nvSpPr>
          <p:cNvPr id="2" name="TextBox 1">
            <a:extLst>
              <a:ext uri="{FF2B5EF4-FFF2-40B4-BE49-F238E27FC236}">
                <a16:creationId xmlns:a16="http://schemas.microsoft.com/office/drawing/2014/main" id="{32DEF43A-7DBF-844B-8CB9-B836DB7F540E}"/>
              </a:ext>
            </a:extLst>
          </p:cNvPr>
          <p:cNvSpPr txBox="1"/>
          <p:nvPr/>
        </p:nvSpPr>
        <p:spPr>
          <a:xfrm>
            <a:off x="1847500" y="7304428"/>
            <a:ext cx="9746672" cy="830997"/>
          </a:xfrm>
          <a:prstGeom prst="rect">
            <a:avLst/>
          </a:prstGeom>
          <a:solidFill>
            <a:srgbClr val="00B0F0"/>
          </a:solidFill>
        </p:spPr>
        <p:txBody>
          <a:bodyPr wrap="square" rtlCol="0">
            <a:spAutoFit/>
          </a:bodyPr>
          <a:lstStyle/>
          <a:p>
            <a:pPr algn="ctr"/>
            <a:r>
              <a:rPr lang="en-US" sz="4800" dirty="0">
                <a:solidFill>
                  <a:schemeClr val="accent1"/>
                </a:solidFill>
                <a:latin typeface="Impact" panose="020B0806030902050204" pitchFamily="34" charset="0"/>
              </a:rPr>
              <a:t>Online Travel Portal applications</a:t>
            </a:r>
          </a:p>
        </p:txBody>
      </p:sp>
    </p:spTree>
    <p:extLst>
      <p:ext uri="{BB962C8B-B14F-4D97-AF65-F5344CB8AC3E}">
        <p14:creationId xmlns:p14="http://schemas.microsoft.com/office/powerpoint/2010/main" val="345407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1b. [Case Study Name Here]</a:t>
            </a:r>
            <a:endParaRPr dirty="0"/>
          </a:p>
        </p:txBody>
      </p:sp>
      <p:sp>
        <p:nvSpPr>
          <p:cNvPr id="94" name="Google Shape;94;p26"/>
          <p:cNvSpPr txBox="1"/>
          <p:nvPr/>
        </p:nvSpPr>
        <p:spPr>
          <a:xfrm>
            <a:off x="1847500" y="2554850"/>
            <a:ext cx="14304600" cy="631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000" dirty="0">
                <a:solidFill>
                  <a:srgbClr val="737373"/>
                </a:solidFill>
                <a:latin typeface="Roboto"/>
                <a:ea typeface="Roboto"/>
                <a:cs typeface="Roboto"/>
                <a:sym typeface="Roboto"/>
              </a:rPr>
              <a:t>Brief description:</a:t>
            </a:r>
            <a:endParaRPr sz="40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endParaRPr sz="40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4000" dirty="0">
                <a:solidFill>
                  <a:srgbClr val="737373"/>
                </a:solidFill>
                <a:latin typeface="Roboto"/>
                <a:ea typeface="Roboto"/>
                <a:cs typeface="Roboto"/>
                <a:sym typeface="Roboto"/>
              </a:rPr>
              <a:t>List a few main features:</a:t>
            </a:r>
            <a:endParaRPr sz="40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endParaRPr sz="4000" dirty="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r>
              <a:rPr lang="en" sz="4000" dirty="0">
                <a:solidFill>
                  <a:srgbClr val="737373"/>
                </a:solidFill>
                <a:latin typeface="Roboto"/>
                <a:ea typeface="Roboto"/>
                <a:cs typeface="Roboto"/>
                <a:sym typeface="Roboto"/>
              </a:rPr>
              <a:t>List roles of typical users:</a:t>
            </a:r>
            <a:endParaRPr sz="4000" dirty="0">
              <a:solidFill>
                <a:srgbClr val="73737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847500" y="1075775"/>
            <a:ext cx="14304600" cy="923299"/>
          </a:xfrm>
          <a:prstGeom prst="rect">
            <a:avLst/>
          </a:prstGeom>
          <a:solidFill>
            <a:srgbClr val="00B0F0"/>
          </a:solidFill>
        </p:spPr>
        <p:txBody>
          <a:bodyPr wrap="square" rtlCol="0">
            <a:spAutoFit/>
          </a:bodyPr>
          <a:lstStyle/>
          <a:p>
            <a:r>
              <a:rPr lang="en" dirty="0">
                <a:solidFill>
                  <a:schemeClr val="accent1"/>
                </a:solidFill>
                <a:latin typeface="Impact" panose="020B0806030902050204" pitchFamily="34" charset="0"/>
                <a:cs typeface="Arial"/>
                <a:sym typeface="Arial"/>
              </a:rPr>
              <a:t>1a. ClickTravel – Sample Solutions</a:t>
            </a:r>
            <a:endParaRPr dirty="0">
              <a:solidFill>
                <a:schemeClr val="accent1"/>
              </a:solidFill>
              <a:latin typeface="Impact" panose="020B0806030902050204" pitchFamily="34" charset="0"/>
              <a:cs typeface="Arial"/>
              <a:sym typeface="Arial"/>
            </a:endParaRPr>
          </a:p>
        </p:txBody>
      </p:sp>
      <p:sp>
        <p:nvSpPr>
          <p:cNvPr id="94" name="Google Shape;94;p26"/>
          <p:cNvSpPr txBox="1"/>
          <p:nvPr/>
        </p:nvSpPr>
        <p:spPr>
          <a:xfrm>
            <a:off x="1847500" y="2554850"/>
            <a:ext cx="14304600" cy="631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nSpc>
                <a:spcPct val="115000"/>
              </a:lnSpc>
              <a:buNone/>
              <a:defRPr sz="3000">
                <a:solidFill>
                  <a:srgbClr val="737373"/>
                </a:solidFill>
                <a:latin typeface="Roboto"/>
                <a:ea typeface="Roboto"/>
                <a:cs typeface="Roboto"/>
              </a:defRPr>
            </a:lvl1pPr>
          </a:lstStyle>
          <a:p>
            <a:r>
              <a:rPr lang="en" sz="3600" dirty="0">
                <a:sym typeface="Roboto"/>
              </a:rPr>
              <a:t>Brief description:</a:t>
            </a:r>
            <a:endParaRPr sz="3600" dirty="0">
              <a:sym typeface="Roboto"/>
            </a:endParaRPr>
          </a:p>
          <a:p>
            <a:pPr marL="457200" indent="-457200">
              <a:buFont typeface="Arial" panose="020B0604020202020204" pitchFamily="34" charset="0"/>
              <a:buChar char="•"/>
            </a:pPr>
            <a:r>
              <a:rPr lang="en-US" sz="3600" dirty="0">
                <a:sym typeface="Roboto"/>
              </a:rPr>
              <a:t>Global travel agency </a:t>
            </a:r>
          </a:p>
          <a:p>
            <a:pPr marL="457200" indent="-457200">
              <a:buFont typeface="Arial" panose="020B0604020202020204" pitchFamily="34" charset="0"/>
              <a:buChar char="•"/>
            </a:pPr>
            <a:r>
              <a:rPr lang="en-US" sz="3600" dirty="0">
                <a:sym typeface="Roboto"/>
              </a:rPr>
              <a:t>Scalable e-commerce </a:t>
            </a:r>
          </a:p>
          <a:p>
            <a:endParaRPr sz="3600" dirty="0">
              <a:sym typeface="Roboto"/>
            </a:endParaRPr>
          </a:p>
          <a:p>
            <a:r>
              <a:rPr lang="en" sz="3600" dirty="0">
                <a:sym typeface="Roboto"/>
              </a:rPr>
              <a:t>Main features:</a:t>
            </a:r>
            <a:endParaRPr sz="3600" dirty="0">
              <a:sym typeface="Roboto"/>
            </a:endParaRPr>
          </a:p>
          <a:p>
            <a:pPr marL="457200" indent="-457200">
              <a:buFont typeface="Arial" panose="020B0604020202020204" pitchFamily="34" charset="0"/>
              <a:buChar char="•"/>
            </a:pPr>
            <a:r>
              <a:rPr lang="en-US" sz="3600" dirty="0">
                <a:sym typeface="Roboto"/>
              </a:rPr>
              <a:t>Travelers can search and book travel</a:t>
            </a:r>
          </a:p>
          <a:p>
            <a:pPr marL="457200" indent="-457200">
              <a:buFont typeface="Arial" panose="020B0604020202020204" pitchFamily="34" charset="0"/>
              <a:buChar char="•"/>
            </a:pPr>
            <a:r>
              <a:rPr lang="en-US" sz="3600" dirty="0">
                <a:sym typeface="Roboto"/>
              </a:rPr>
              <a:t>Pricing listing customer preferences and demand</a:t>
            </a:r>
          </a:p>
          <a:p>
            <a:pPr marL="457200" indent="-457200">
              <a:buFont typeface="Arial" panose="020B0604020202020204" pitchFamily="34" charset="0"/>
              <a:buChar char="•"/>
            </a:pPr>
            <a:r>
              <a:rPr lang="en-US" sz="3600" dirty="0">
                <a:sym typeface="Roboto"/>
              </a:rPr>
              <a:t>Strong social media </a:t>
            </a:r>
          </a:p>
          <a:p>
            <a:pPr marL="457200" indent="-457200">
              <a:buFont typeface="Arial" panose="020B0604020202020204" pitchFamily="34" charset="0"/>
              <a:buChar char="•"/>
            </a:pPr>
            <a:r>
              <a:rPr lang="en-US" sz="3600" dirty="0">
                <a:sym typeface="Roboto"/>
              </a:rPr>
              <a:t>Suppliers can upload inventory</a:t>
            </a:r>
            <a:endParaRPr sz="3600" dirty="0">
              <a:sym typeface="Roboto"/>
            </a:endParaRPr>
          </a:p>
        </p:txBody>
      </p:sp>
    </p:spTree>
    <p:extLst>
      <p:ext uri="{BB962C8B-B14F-4D97-AF65-F5344CB8AC3E}">
        <p14:creationId xmlns:p14="http://schemas.microsoft.com/office/powerpoint/2010/main" val="860568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a:off x="1847500" y="1075775"/>
            <a:ext cx="14304600" cy="1075800"/>
          </a:xfrm>
          <a:prstGeom prst="rect">
            <a:avLst/>
          </a:prstGeom>
          <a:solidFill>
            <a:srgbClr val="00B0F0"/>
          </a:solidFill>
          <a:ln>
            <a:noFill/>
          </a:ln>
        </p:spPr>
        <p:txBody>
          <a:bodyPr spcFirstLastPara="1" wrap="square" lIns="91425" tIns="91425" rIns="91425" bIns="91425" rtlCol="0" anchor="t" anchorCtr="0">
            <a:spAutoFit/>
          </a:bodyPr>
          <a:lstStyle/>
          <a:p>
            <a:r>
              <a:rPr lang="en" dirty="0">
                <a:solidFill>
                  <a:schemeClr val="accent1"/>
                </a:solidFill>
                <a:latin typeface="Impact" panose="020B0806030902050204" pitchFamily="34" charset="0"/>
                <a:cs typeface="Arial"/>
              </a:rPr>
              <a:t>1b</a:t>
            </a:r>
            <a:r>
              <a:rPr lang="en">
                <a:solidFill>
                  <a:schemeClr val="accent1"/>
                </a:solidFill>
                <a:latin typeface="Impact" panose="020B0806030902050204" pitchFamily="34" charset="0"/>
                <a:cs typeface="Arial"/>
              </a:rPr>
              <a:t>. </a:t>
            </a:r>
            <a:r>
              <a:rPr lang="en" dirty="0">
                <a:solidFill>
                  <a:schemeClr val="accent1"/>
                </a:solidFill>
                <a:latin typeface="Impact" panose="020B0806030902050204" pitchFamily="34" charset="0"/>
                <a:cs typeface="Arial"/>
              </a:rPr>
              <a:t>Click Travel – </a:t>
            </a:r>
            <a:r>
              <a:rPr lang="en">
                <a:solidFill>
                  <a:schemeClr val="accent1"/>
                </a:solidFill>
                <a:latin typeface="Impact" panose="020B0806030902050204" pitchFamily="34" charset="0"/>
                <a:cs typeface="Arial"/>
              </a:rPr>
              <a:t>Sample Solutions (</a:t>
            </a:r>
            <a:r>
              <a:rPr lang="en" dirty="0">
                <a:solidFill>
                  <a:schemeClr val="accent1"/>
                </a:solidFill>
                <a:latin typeface="Impact" panose="020B0806030902050204" pitchFamily="34" charset="0"/>
                <a:cs typeface="Arial"/>
              </a:rPr>
              <a:t>continue)</a:t>
            </a:r>
            <a:endParaRPr dirty="0">
              <a:solidFill>
                <a:schemeClr val="accent1"/>
              </a:solidFill>
              <a:latin typeface="Impact" panose="020B0806030902050204" pitchFamily="34" charset="0"/>
              <a:cs typeface="Arial"/>
            </a:endParaRPr>
          </a:p>
        </p:txBody>
      </p:sp>
      <p:sp>
        <p:nvSpPr>
          <p:cNvPr id="94" name="Google Shape;94;p26"/>
          <p:cNvSpPr txBox="1"/>
          <p:nvPr/>
        </p:nvSpPr>
        <p:spPr>
          <a:xfrm>
            <a:off x="1847500" y="2554850"/>
            <a:ext cx="14304600" cy="631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nSpc>
                <a:spcPct val="115000"/>
              </a:lnSpc>
              <a:buNone/>
              <a:defRPr sz="3000">
                <a:solidFill>
                  <a:srgbClr val="737373"/>
                </a:solidFill>
                <a:latin typeface="Roboto"/>
                <a:ea typeface="Roboto"/>
                <a:cs typeface="Roboto"/>
              </a:defRPr>
            </a:lvl1pPr>
            <a:lvl2pPr>
              <a:buNone/>
              <a:defRPr>
                <a:solidFill>
                  <a:srgbClr val="434343"/>
                </a:solidFill>
              </a:defRPr>
            </a:lvl2pPr>
            <a:lvl3pPr>
              <a:buNone/>
              <a:defRPr>
                <a:solidFill>
                  <a:srgbClr val="434343"/>
                </a:solidFill>
              </a:defRPr>
            </a:lvl3pPr>
            <a:lvl4pPr>
              <a:buNone/>
              <a:defRPr>
                <a:solidFill>
                  <a:srgbClr val="434343"/>
                </a:solidFill>
              </a:defRPr>
            </a:lvl4pPr>
            <a:lvl5pPr>
              <a:buNone/>
              <a:defRPr>
                <a:solidFill>
                  <a:srgbClr val="434343"/>
                </a:solidFill>
              </a:defRPr>
            </a:lvl5pPr>
            <a:lvl6pPr>
              <a:buNone/>
              <a:defRPr>
                <a:solidFill>
                  <a:srgbClr val="434343"/>
                </a:solidFill>
              </a:defRPr>
            </a:lvl6pPr>
            <a:lvl7pPr>
              <a:buNone/>
              <a:defRPr>
                <a:solidFill>
                  <a:srgbClr val="434343"/>
                </a:solidFill>
              </a:defRPr>
            </a:lvl7pPr>
            <a:lvl8pPr>
              <a:buNone/>
              <a:defRPr>
                <a:solidFill>
                  <a:srgbClr val="434343"/>
                </a:solidFill>
              </a:defRPr>
            </a:lvl8pPr>
            <a:lvl9pPr>
              <a:buNone/>
              <a:defRPr>
                <a:solidFill>
                  <a:srgbClr val="434343"/>
                </a:solidFill>
              </a:defRPr>
            </a:lvl9pPr>
          </a:lstStyle>
          <a:p>
            <a:r>
              <a:rPr lang="en" sz="4800" dirty="0">
                <a:sym typeface="Roboto"/>
              </a:rPr>
              <a:t>List roles of typical users:</a:t>
            </a:r>
          </a:p>
          <a:p>
            <a:pPr marL="571500" indent="-571500">
              <a:buFont typeface="Arial" panose="020B0604020202020204" pitchFamily="34" charset="0"/>
              <a:buChar char="•"/>
            </a:pPr>
            <a:r>
              <a:rPr lang="en" sz="4800" dirty="0">
                <a:sym typeface="Roboto"/>
              </a:rPr>
              <a:t>Customers</a:t>
            </a:r>
          </a:p>
          <a:p>
            <a:pPr marL="571500" indent="-571500">
              <a:buFont typeface="Arial" panose="020B0604020202020204" pitchFamily="34" charset="0"/>
              <a:buChar char="•"/>
            </a:pPr>
            <a:r>
              <a:rPr lang="en" sz="4800" dirty="0">
                <a:sym typeface="Roboto"/>
              </a:rPr>
              <a:t>Travelers</a:t>
            </a:r>
          </a:p>
          <a:p>
            <a:pPr marL="571500" indent="-571500">
              <a:buFont typeface="Arial" panose="020B0604020202020204" pitchFamily="34" charset="0"/>
              <a:buChar char="•"/>
            </a:pPr>
            <a:r>
              <a:rPr lang="en" sz="4800" dirty="0">
                <a:sym typeface="Roboto"/>
              </a:rPr>
              <a:t>Inventory suppliers – </a:t>
            </a:r>
            <a:r>
              <a:rPr lang="en" sz="4800" dirty="0" err="1">
                <a:sym typeface="Roboto"/>
              </a:rPr>
              <a:t>Hotellier</a:t>
            </a:r>
            <a:r>
              <a:rPr lang="en" sz="4800" dirty="0">
                <a:sym typeface="Roboto"/>
              </a:rPr>
              <a:t> / Flight Company / </a:t>
            </a:r>
            <a:r>
              <a:rPr lang="en" sz="4800" dirty="0" err="1">
                <a:sym typeface="Roboto"/>
              </a:rPr>
              <a:t>AirBNB</a:t>
            </a:r>
            <a:r>
              <a:rPr lang="en" sz="4800" dirty="0">
                <a:sym typeface="Roboto"/>
              </a:rPr>
              <a:t> and …</a:t>
            </a:r>
          </a:p>
          <a:p>
            <a:pPr marL="571500" indent="-571500">
              <a:buFont typeface="Arial" panose="020B0604020202020204" pitchFamily="34" charset="0"/>
              <a:buChar char="•"/>
            </a:pPr>
            <a:r>
              <a:rPr lang="en" sz="4800" dirty="0">
                <a:sym typeface="Roboto"/>
              </a:rPr>
              <a:t>Manager</a:t>
            </a:r>
            <a:endParaRPr sz="4800" dirty="0">
              <a:sym typeface="Roboto"/>
            </a:endParaRPr>
          </a:p>
        </p:txBody>
      </p:sp>
    </p:spTree>
    <p:extLst>
      <p:ext uri="{BB962C8B-B14F-4D97-AF65-F5344CB8AC3E}">
        <p14:creationId xmlns:p14="http://schemas.microsoft.com/office/powerpoint/2010/main" val="179384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1847500" y="1075775"/>
            <a:ext cx="14616300" cy="10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2a. Writing User Personas</a:t>
            </a:r>
            <a:endParaRPr dirty="0"/>
          </a:p>
        </p:txBody>
      </p:sp>
      <p:sp>
        <p:nvSpPr>
          <p:cNvPr id="100" name="Google Shape;100;p27"/>
          <p:cNvSpPr txBox="1"/>
          <p:nvPr/>
        </p:nvSpPr>
        <p:spPr>
          <a:xfrm>
            <a:off x="1847500" y="2339875"/>
            <a:ext cx="15010800" cy="622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737373"/>
                </a:solidFill>
                <a:latin typeface="Roboto"/>
                <a:ea typeface="Roboto"/>
                <a:cs typeface="Roboto"/>
                <a:sym typeface="Roboto"/>
              </a:rPr>
              <a:t>Create two user personas that describe typical users of your application.  Add a new slide for each persona.</a:t>
            </a:r>
            <a:endParaRPr sz="3600" dirty="0">
              <a:solidFill>
                <a:srgbClr val="737373"/>
              </a:solidFill>
              <a:latin typeface="Roboto"/>
              <a:ea typeface="Roboto"/>
              <a:cs typeface="Roboto"/>
              <a:sym typeface="Roboto"/>
            </a:endParaRPr>
          </a:p>
          <a:p>
            <a:pPr marL="0" lvl="0" indent="0" algn="l" rtl="0">
              <a:lnSpc>
                <a:spcPct val="115000"/>
              </a:lnSpc>
              <a:spcBef>
                <a:spcPts val="1600"/>
              </a:spcBef>
              <a:spcAft>
                <a:spcPts val="0"/>
              </a:spcAft>
              <a:buNone/>
            </a:pPr>
            <a:r>
              <a:rPr lang="en" sz="3600" dirty="0">
                <a:solidFill>
                  <a:srgbClr val="737373"/>
                </a:solidFill>
                <a:latin typeface="Roboto"/>
                <a:ea typeface="Roboto"/>
                <a:cs typeface="Roboto"/>
                <a:sym typeface="Roboto"/>
              </a:rPr>
              <a:t>Example persona:</a:t>
            </a:r>
            <a:endParaRPr sz="3600" dirty="0">
              <a:solidFill>
                <a:srgbClr val="737373"/>
              </a:solidFill>
              <a:latin typeface="Roboto"/>
              <a:ea typeface="Roboto"/>
              <a:cs typeface="Roboto"/>
              <a:sym typeface="Roboto"/>
            </a:endParaRPr>
          </a:p>
          <a:p>
            <a:pPr marL="0" lvl="0" indent="0" algn="l" rtl="0">
              <a:lnSpc>
                <a:spcPct val="115000"/>
              </a:lnSpc>
              <a:spcBef>
                <a:spcPts val="1600"/>
              </a:spcBef>
              <a:spcAft>
                <a:spcPts val="1600"/>
              </a:spcAft>
              <a:buNone/>
            </a:pPr>
            <a:r>
              <a:rPr lang="en" sz="3600" i="1" dirty="0">
                <a:solidFill>
                  <a:srgbClr val="737373"/>
                </a:solidFill>
                <a:latin typeface="Open Sans"/>
                <a:ea typeface="Open Sans"/>
                <a:cs typeface="Open Sans"/>
                <a:sym typeface="Open Sans"/>
              </a:rPr>
              <a:t>Jocelyn is a busy working mom who wants to access </a:t>
            </a:r>
            <a:r>
              <a:rPr lang="en" sz="3600" i="1" dirty="0" err="1">
                <a:solidFill>
                  <a:srgbClr val="737373"/>
                </a:solidFill>
                <a:latin typeface="Open Sans"/>
                <a:ea typeface="Open Sans"/>
                <a:cs typeface="Open Sans"/>
                <a:sym typeface="Open Sans"/>
              </a:rPr>
              <a:t>MegaCorp</a:t>
            </a:r>
            <a:r>
              <a:rPr lang="en" sz="3600" i="1" dirty="0">
                <a:solidFill>
                  <a:srgbClr val="737373"/>
                </a:solidFill>
                <a:latin typeface="Open Sans"/>
                <a:ea typeface="Open Sans"/>
                <a:cs typeface="Open Sans"/>
                <a:sym typeface="Open Sans"/>
              </a:rPr>
              <a:t> Bank to check her account balances and make sure that there are enough funds to pay for her kids' music and sport lessons. She also uses the web site to automate payment of bills and see her credit account balances. Jocelyn wants to save time and money, and she wants a credit card that gives her cash back.</a:t>
            </a:r>
            <a:endParaRPr sz="3600" i="1" dirty="0">
              <a:solidFill>
                <a:srgbClr val="737373"/>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1155CC"/>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4499</TotalTime>
  <Words>2503</Words>
  <Application>Microsoft Office PowerPoint</Application>
  <PresentationFormat>Custom</PresentationFormat>
  <Paragraphs>717</Paragraphs>
  <Slides>45</Slides>
  <Notes>43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Google Sans</vt:lpstr>
      <vt:lpstr>Impact</vt:lpstr>
      <vt:lpstr>Roboto</vt:lpstr>
      <vt:lpstr>Open Sans</vt:lpstr>
      <vt:lpstr>Consolas</vt:lpstr>
      <vt:lpstr>Arial</vt:lpstr>
      <vt:lpstr>Google</vt:lpstr>
      <vt:lpstr>PowerPoint Presentation</vt:lpstr>
      <vt:lpstr>PowerPoint Presentation</vt:lpstr>
      <vt:lpstr>[Jason]  [Learn, explore till the end]</vt:lpstr>
      <vt:lpstr>1a. Defining Your Case Study</vt:lpstr>
      <vt:lpstr>1a. Defining Your Case Study</vt:lpstr>
      <vt:lpstr>1b. [Case Study Name Here]</vt:lpstr>
      <vt:lpstr>1a. ClickTravel – Sample Solutions</vt:lpstr>
      <vt:lpstr>1b. Click Travel – Sample Solutions (continue)</vt:lpstr>
      <vt:lpstr>2a. Writing User Personas</vt:lpstr>
      <vt:lpstr>2b. Writing User Stories</vt:lpstr>
      <vt:lpstr>2a. Another User Personas</vt:lpstr>
      <vt:lpstr>2a. Another User Stories </vt:lpstr>
      <vt:lpstr>2a. Writing User Personas 1 – Sample solution</vt:lpstr>
      <vt:lpstr>2a. Writing User Personas 2 – Sample solution</vt:lpstr>
      <vt:lpstr>2b. Writing User Story 1 – Sample solutions</vt:lpstr>
      <vt:lpstr>2b. Writing User Story 2 – Sample solutions</vt:lpstr>
      <vt:lpstr>2b. Writing User Story 3 – Sample solutions</vt:lpstr>
      <vt:lpstr>3. Defining SLIs and SLOs</vt:lpstr>
      <vt:lpstr>3. Defining SLIs and SLOs – Sample solutions</vt:lpstr>
      <vt:lpstr>4. Design Microservices for Your Application</vt:lpstr>
      <vt:lpstr>4. Design Microservices for Your Application</vt:lpstr>
      <vt:lpstr>5. Designing REST APIs</vt:lpstr>
      <vt:lpstr>5. Designing REST APIs – Sample Solutions</vt:lpstr>
      <vt:lpstr>5. REST Resource: v1.firewalls</vt:lpstr>
      <vt:lpstr>6. Defining Storage Characteristics</vt:lpstr>
      <vt:lpstr>6. Defining Storage Characteristics – Sample solutions</vt:lpstr>
      <vt:lpstr>7. Choosing Google Cloud Storage and Data Services</vt:lpstr>
      <vt:lpstr>7. Choosing Google Cloud Storage and Data Services  – Sample solutions</vt:lpstr>
      <vt:lpstr>8a. Defining Network Characteristics for Your Services</vt:lpstr>
      <vt:lpstr>8b. Select the Load Balancers for Your Services</vt:lpstr>
      <vt:lpstr>8a. Defining Network Characteristics for Your Services</vt:lpstr>
      <vt:lpstr>8b. Select the Load Balancers for Your Services</vt:lpstr>
      <vt:lpstr>9. Diagramming Your Network</vt:lpstr>
      <vt:lpstr>9. Diagramming Your Network – Sample solutions</vt:lpstr>
      <vt:lpstr>10. Designing Reliable, Scalable Applications   </vt:lpstr>
      <vt:lpstr>10. Designing Reliable, Scalable Applications</vt:lpstr>
      <vt:lpstr>11a. Disaster Recovery Scenario </vt:lpstr>
      <vt:lpstr>11a. Service Disaster Recovery Scenarios</vt:lpstr>
      <vt:lpstr>11b. Resource Disaster Recovery Plans</vt:lpstr>
      <vt:lpstr>11a. Service Disaster Recovery Scenarios</vt:lpstr>
      <vt:lpstr>11b. Resource Disaster Recovery Plans</vt:lpstr>
      <vt:lpstr>12. Modeling Secure Google Cloud Services </vt:lpstr>
      <vt:lpstr>12. Modeling Secure Google Cloud Services</vt:lpstr>
      <vt:lpstr>13. Cost Estimating and Planning</vt:lpstr>
      <vt:lpstr>13. Cost Estimating and 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Jason Wong</cp:lastModifiedBy>
  <cp:revision>72</cp:revision>
  <cp:lastPrinted>2020-06-02T09:22:10Z</cp:lastPrinted>
  <dcterms:modified xsi:type="dcterms:W3CDTF">2021-05-20T04:15:08Z</dcterms:modified>
</cp:coreProperties>
</file>