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5143500" cx="9144000"/>
  <p:notesSz cx="6858000" cy="9144000"/>
  <p:embeddedFontLst>
    <p:embeddedFont>
      <p:font typeface="Average"/>
      <p:regular r:id="rId61"/>
    </p:embeddedFont>
    <p:embeddedFont>
      <p:font typeface="Montserrat Alternates"/>
      <p:regular r:id="rId62"/>
      <p:bold r:id="rId63"/>
    </p:embeddedFont>
    <p:embeddedFont>
      <p:font typeface="Oswald"/>
      <p:regular r:id="rId64"/>
      <p:bold r:id="rId6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Alternates-regular.fntdata"/><Relationship Id="rId61" Type="http://schemas.openxmlformats.org/officeDocument/2006/relationships/font" Target="fonts/Average-regular.fntdata"/><Relationship Id="rId20" Type="http://schemas.openxmlformats.org/officeDocument/2006/relationships/slide" Target="slides/slide15.xml"/><Relationship Id="rId64" Type="http://schemas.openxmlformats.org/officeDocument/2006/relationships/font" Target="fonts/Oswald-regular.fntdata"/><Relationship Id="rId63" Type="http://schemas.openxmlformats.org/officeDocument/2006/relationships/font" Target="fonts/MontserratAlternate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Oswal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blah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are no significant distinctions between them, and terms can be used interchangeably. Opinions vary, but no one really gets hung up anymore.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youtube.com/watch?v=_otrgJ8Lmx4" TargetMode="External"/><Relationship Id="rId4" Type="http://schemas.openxmlformats.org/officeDocument/2006/relationships/hyperlink" Target="https://vimeo.com/110616469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3.png"/><Relationship Id="rId4" Type="http://schemas.openxmlformats.org/officeDocument/2006/relationships/image" Target="../media/image06.png"/><Relationship Id="rId5" Type="http://schemas.openxmlformats.org/officeDocument/2006/relationships/image" Target="../media/image01.png"/><Relationship Id="rId6" Type="http://schemas.openxmlformats.org/officeDocument/2006/relationships/image" Target="../media/image07.png"/><Relationship Id="rId7" Type="http://schemas.openxmlformats.org/officeDocument/2006/relationships/image" Target="../media/image0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flickr.com/photos/zenwebb/sets/72157634828307771/" TargetMode="External"/><Relationship Id="rId4" Type="http://schemas.openxmlformats.org/officeDocument/2006/relationships/hyperlink" Target="https://www.flickr.com/photos/zenwebb/sets/72157635462780084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flickr.com/photos/zenwebb/sets/72157645025165149/" TargetMode="External"/><Relationship Id="rId4" Type="http://schemas.openxmlformats.org/officeDocument/2006/relationships/hyperlink" Target="https://www.youtube.com/watch?v=tKTGvkXX7W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census.gov/newsroom/press-releases/2014/cb14-130.html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www.ted.com/talks/ken_robinson_says_schools_kill_creativity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04.png"/><Relationship Id="rId4" Type="http://schemas.openxmlformats.org/officeDocument/2006/relationships/hyperlink" Target="creativecommons.or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ted.com/talks/dale_dougherty_we_are_maker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2526C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71250" y="2070900"/>
            <a:ext cx="7801500" cy="65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latin typeface="Montserrat Alternates"/>
                <a:ea typeface="Montserrat Alternates"/>
                <a:cs typeface="Montserrat Alternates"/>
                <a:sym typeface="Montserrat Alternates"/>
              </a:rPr>
              <a:t>What is means to be a Maker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6482850" y="4600687"/>
            <a:ext cx="14066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>
                <a:solidFill>
                  <a:srgbClr val="76A5A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Jason Webb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9575" y="46557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C4587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37750" y="1587075"/>
            <a:ext cx="7468500" cy="1969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The </a:t>
            </a:r>
            <a:r>
              <a:rPr b="1" lang="en" sz="2400" u="sng">
                <a:latin typeface="Montserrat Alternates"/>
                <a:ea typeface="Montserrat Alternates"/>
                <a:cs typeface="Montserrat Alternates"/>
                <a:sym typeface="Montserrat Alternates"/>
              </a:rPr>
              <a:t>Maker’s Movement</a:t>
            </a:r>
            <a:r>
              <a:rPr lang="en" sz="2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 is a social trend towards informal, peer-led, shared and hands-on learning experiences motivated by fun, self-fulfilment and empowerment.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C4587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61475" y="1587075"/>
            <a:ext cx="7821000" cy="1969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Encourages exploration of </a:t>
            </a:r>
            <a:r>
              <a:rPr b="1" lang="en" sz="2400" u="sng">
                <a:latin typeface="Montserrat Alternates"/>
                <a:ea typeface="Montserrat Alternates"/>
                <a:cs typeface="Montserrat Alternates"/>
                <a:sym typeface="Montserrat Alternates"/>
              </a:rPr>
              <a:t>intersections</a:t>
            </a:r>
            <a:r>
              <a:rPr lang="en" sz="2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 between traditionally separated fields and ideas through shared, and highly social, work environments.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C4587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61475" y="1587075"/>
            <a:ext cx="7821000" cy="1969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Reaction to effects of </a:t>
            </a:r>
            <a:r>
              <a:rPr b="1" lang="en" sz="2400" u="sng">
                <a:latin typeface="Montserrat Alternates"/>
                <a:ea typeface="Montserrat Alternates"/>
                <a:cs typeface="Montserrat Alternates"/>
                <a:sym typeface="Montserrat Alternates"/>
              </a:rPr>
              <a:t>mass-manufacturing</a:t>
            </a:r>
            <a:r>
              <a:rPr lang="en" sz="2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 and </a:t>
            </a:r>
            <a:r>
              <a:rPr b="1" lang="en" sz="2400" u="sng">
                <a:latin typeface="Montserrat Alternates"/>
                <a:ea typeface="Montserrat Alternates"/>
                <a:cs typeface="Montserrat Alternates"/>
                <a:sym typeface="Montserrat Alternates"/>
              </a:rPr>
              <a:t>consumerist culture</a:t>
            </a:r>
            <a:r>
              <a:rPr lang="en" sz="2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 developed over the past 100 years, which have led to an implicit devaluation of </a:t>
            </a:r>
            <a:r>
              <a:rPr b="1" lang="en" sz="2400" u="sng">
                <a:latin typeface="Montserrat Alternates"/>
                <a:ea typeface="Montserrat Alternates"/>
                <a:cs typeface="Montserrat Alternates"/>
                <a:sym typeface="Montserrat Alternates"/>
              </a:rPr>
              <a:t>physical exploration</a:t>
            </a:r>
            <a:r>
              <a:rPr lang="en" sz="2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 and an increasing sense of </a:t>
            </a:r>
            <a:r>
              <a:rPr b="1" lang="en" sz="2400" u="sng">
                <a:latin typeface="Montserrat Alternates"/>
                <a:ea typeface="Montserrat Alternates"/>
                <a:cs typeface="Montserrat Alternates"/>
                <a:sym typeface="Montserrat Alternates"/>
              </a:rPr>
              <a:t>disconnection</a:t>
            </a:r>
            <a:r>
              <a:rPr lang="en" sz="2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 in modern society.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C4587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Shape 118"/>
          <p:cNvGrpSpPr/>
          <p:nvPr/>
        </p:nvGrpSpPr>
        <p:grpSpPr>
          <a:xfrm>
            <a:off x="-62625" y="1522450"/>
            <a:ext cx="1837400" cy="1579999"/>
            <a:chOff x="-62625" y="1141450"/>
            <a:chExt cx="1837400" cy="1579999"/>
          </a:xfrm>
        </p:grpSpPr>
        <p:sp>
          <p:nvSpPr>
            <p:cNvPr id="119" name="Shape 119"/>
            <p:cNvSpPr/>
            <p:nvPr/>
          </p:nvSpPr>
          <p:spPr>
            <a:xfrm>
              <a:off x="865175" y="2422050"/>
              <a:ext cx="299399" cy="2993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377975" y="1865300"/>
              <a:ext cx="1273800" cy="403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1800s</a:t>
              </a:r>
            </a:p>
          </p:txBody>
        </p:sp>
        <p:cxnSp>
          <p:nvCxnSpPr>
            <p:cNvPr id="121" name="Shape 121"/>
            <p:cNvCxnSpPr/>
            <p:nvPr/>
          </p:nvCxnSpPr>
          <p:spPr>
            <a:xfrm>
              <a:off x="-62625" y="2571750"/>
              <a:ext cx="1016099" cy="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22" name="Shape 122"/>
            <p:cNvSpPr txBox="1"/>
            <p:nvPr/>
          </p:nvSpPr>
          <p:spPr>
            <a:xfrm>
              <a:off x="254975" y="1141450"/>
              <a:ext cx="1519800" cy="6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solidFill>
                    <a:srgbClr val="A4C2F4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Steam power and early industrialization</a:t>
              </a:r>
            </a:p>
          </p:txBody>
        </p:sp>
      </p:grpSp>
      <p:grpSp>
        <p:nvGrpSpPr>
          <p:cNvPr id="123" name="Shape 123"/>
          <p:cNvGrpSpPr/>
          <p:nvPr/>
        </p:nvGrpSpPr>
        <p:grpSpPr>
          <a:xfrm>
            <a:off x="1015475" y="2803050"/>
            <a:ext cx="1959324" cy="1722000"/>
            <a:chOff x="1015475" y="2422050"/>
            <a:chExt cx="1959324" cy="1722000"/>
          </a:xfrm>
        </p:grpSpPr>
        <p:sp>
          <p:nvSpPr>
            <p:cNvPr id="124" name="Shape 124"/>
            <p:cNvSpPr/>
            <p:nvPr/>
          </p:nvSpPr>
          <p:spPr>
            <a:xfrm>
              <a:off x="1859712" y="2422050"/>
              <a:ext cx="299399" cy="2993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1099725" y="2836207"/>
              <a:ext cx="1819500" cy="6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Mid 1800s to early 1900s</a:t>
              </a:r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1044000" y="3448950"/>
              <a:ext cx="1930799" cy="6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solidFill>
                    <a:srgbClr val="A4C2F4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Expansion of railway, telegraph and electricity systems</a:t>
              </a:r>
            </a:p>
          </p:txBody>
        </p:sp>
        <p:cxnSp>
          <p:nvCxnSpPr>
            <p:cNvPr id="127" name="Shape 127"/>
            <p:cNvCxnSpPr/>
            <p:nvPr/>
          </p:nvCxnSpPr>
          <p:spPr>
            <a:xfrm>
              <a:off x="1015475" y="2571750"/>
              <a:ext cx="1016099" cy="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28" name="Shape 128"/>
          <p:cNvGrpSpPr/>
          <p:nvPr/>
        </p:nvGrpSpPr>
        <p:grpSpPr>
          <a:xfrm>
            <a:off x="2045550" y="1522450"/>
            <a:ext cx="1913750" cy="1579999"/>
            <a:chOff x="-62625" y="1141450"/>
            <a:chExt cx="1913750" cy="1579999"/>
          </a:xfrm>
        </p:grpSpPr>
        <p:sp>
          <p:nvSpPr>
            <p:cNvPr id="129" name="Shape 129"/>
            <p:cNvSpPr/>
            <p:nvPr/>
          </p:nvSpPr>
          <p:spPr>
            <a:xfrm>
              <a:off x="865175" y="2422050"/>
              <a:ext cx="299399" cy="2993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377975" y="1865300"/>
              <a:ext cx="1273800" cy="403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Early 1900s</a:t>
              </a:r>
            </a:p>
          </p:txBody>
        </p:sp>
        <p:cxnSp>
          <p:nvCxnSpPr>
            <p:cNvPr id="131" name="Shape 131"/>
            <p:cNvCxnSpPr/>
            <p:nvPr/>
          </p:nvCxnSpPr>
          <p:spPr>
            <a:xfrm>
              <a:off x="-62625" y="2571750"/>
              <a:ext cx="1016099" cy="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32" name="Shape 132"/>
            <p:cNvSpPr txBox="1"/>
            <p:nvPr/>
          </p:nvSpPr>
          <p:spPr>
            <a:xfrm>
              <a:off x="178625" y="1141450"/>
              <a:ext cx="1672500" cy="6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solidFill>
                    <a:srgbClr val="A4C2F4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Henry Ford’s continuous-flow assembly line</a:t>
              </a:r>
            </a:p>
          </p:txBody>
        </p:sp>
      </p:grpSp>
      <p:grpSp>
        <p:nvGrpSpPr>
          <p:cNvPr id="133" name="Shape 133"/>
          <p:cNvGrpSpPr/>
          <p:nvPr/>
        </p:nvGrpSpPr>
        <p:grpSpPr>
          <a:xfrm>
            <a:off x="3123665" y="2803050"/>
            <a:ext cx="1944859" cy="1493400"/>
            <a:chOff x="1015475" y="2422050"/>
            <a:chExt cx="1944859" cy="1493400"/>
          </a:xfrm>
        </p:grpSpPr>
        <p:sp>
          <p:nvSpPr>
            <p:cNvPr id="134" name="Shape 134"/>
            <p:cNvSpPr/>
            <p:nvPr/>
          </p:nvSpPr>
          <p:spPr>
            <a:xfrm>
              <a:off x="1859712" y="2422050"/>
              <a:ext cx="299399" cy="2993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1099725" y="2836207"/>
              <a:ext cx="1819500" cy="6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1950s-1960s</a:t>
              </a:r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1058634" y="3220350"/>
              <a:ext cx="1901699" cy="6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solidFill>
                    <a:srgbClr val="A4C2F4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Rise of plastic manufacturing and injection molding</a:t>
              </a:r>
            </a:p>
          </p:txBody>
        </p:sp>
        <p:cxnSp>
          <p:nvCxnSpPr>
            <p:cNvPr id="137" name="Shape 137"/>
            <p:cNvCxnSpPr/>
            <p:nvPr/>
          </p:nvCxnSpPr>
          <p:spPr>
            <a:xfrm>
              <a:off x="1015475" y="2571750"/>
              <a:ext cx="1016099" cy="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38" name="Shape 138"/>
          <p:cNvGrpSpPr/>
          <p:nvPr/>
        </p:nvGrpSpPr>
        <p:grpSpPr>
          <a:xfrm>
            <a:off x="4125875" y="1522450"/>
            <a:ext cx="1956049" cy="1579999"/>
            <a:chOff x="-62625" y="1141450"/>
            <a:chExt cx="1956049" cy="1579999"/>
          </a:xfrm>
        </p:grpSpPr>
        <p:sp>
          <p:nvSpPr>
            <p:cNvPr id="139" name="Shape 139"/>
            <p:cNvSpPr/>
            <p:nvPr/>
          </p:nvSpPr>
          <p:spPr>
            <a:xfrm>
              <a:off x="865175" y="2422050"/>
              <a:ext cx="299399" cy="2993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377975" y="1865300"/>
              <a:ext cx="1273800" cy="403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1970s</a:t>
              </a:r>
            </a:p>
          </p:txBody>
        </p:sp>
        <p:cxnSp>
          <p:nvCxnSpPr>
            <p:cNvPr id="141" name="Shape 141"/>
            <p:cNvCxnSpPr/>
            <p:nvPr/>
          </p:nvCxnSpPr>
          <p:spPr>
            <a:xfrm>
              <a:off x="-62625" y="2571750"/>
              <a:ext cx="1016099" cy="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42" name="Shape 142"/>
            <p:cNvSpPr txBox="1"/>
            <p:nvPr/>
          </p:nvSpPr>
          <p:spPr>
            <a:xfrm>
              <a:off x="136325" y="1141450"/>
              <a:ext cx="1757099" cy="6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solidFill>
                    <a:srgbClr val="A4C2F4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Rise of hobbyist electronics due to first microprocessor</a:t>
              </a: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5217390" y="2803050"/>
            <a:ext cx="1944859" cy="1493400"/>
            <a:chOff x="1015475" y="2422050"/>
            <a:chExt cx="1944859" cy="1493400"/>
          </a:xfrm>
        </p:grpSpPr>
        <p:sp>
          <p:nvSpPr>
            <p:cNvPr id="144" name="Shape 144"/>
            <p:cNvSpPr/>
            <p:nvPr/>
          </p:nvSpPr>
          <p:spPr>
            <a:xfrm>
              <a:off x="1859712" y="2422050"/>
              <a:ext cx="299399" cy="2993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1099725" y="2836207"/>
              <a:ext cx="1819500" cy="6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1980s</a:t>
              </a: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1058634" y="3220350"/>
              <a:ext cx="1901699" cy="6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solidFill>
                    <a:srgbClr val="A4C2F4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Rise of personal computing</a:t>
              </a:r>
            </a:p>
          </p:txBody>
        </p:sp>
        <p:cxnSp>
          <p:nvCxnSpPr>
            <p:cNvPr id="147" name="Shape 147"/>
            <p:cNvCxnSpPr/>
            <p:nvPr/>
          </p:nvCxnSpPr>
          <p:spPr>
            <a:xfrm>
              <a:off x="1015475" y="2571750"/>
              <a:ext cx="1016099" cy="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48" name="Shape 148"/>
          <p:cNvGrpSpPr/>
          <p:nvPr/>
        </p:nvGrpSpPr>
        <p:grpSpPr>
          <a:xfrm>
            <a:off x="6248500" y="1522450"/>
            <a:ext cx="1956049" cy="1579999"/>
            <a:chOff x="-62625" y="1141450"/>
            <a:chExt cx="1956049" cy="1579999"/>
          </a:xfrm>
        </p:grpSpPr>
        <p:sp>
          <p:nvSpPr>
            <p:cNvPr id="149" name="Shape 149"/>
            <p:cNvSpPr/>
            <p:nvPr/>
          </p:nvSpPr>
          <p:spPr>
            <a:xfrm>
              <a:off x="865175" y="2422050"/>
              <a:ext cx="299399" cy="2993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377975" y="1865300"/>
              <a:ext cx="1273800" cy="403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1990s</a:t>
              </a:r>
            </a:p>
          </p:txBody>
        </p:sp>
        <p:cxnSp>
          <p:nvCxnSpPr>
            <p:cNvPr id="151" name="Shape 151"/>
            <p:cNvCxnSpPr/>
            <p:nvPr/>
          </p:nvCxnSpPr>
          <p:spPr>
            <a:xfrm>
              <a:off x="-62625" y="2571750"/>
              <a:ext cx="1016099" cy="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52" name="Shape 152"/>
            <p:cNvSpPr txBox="1"/>
            <p:nvPr/>
          </p:nvSpPr>
          <p:spPr>
            <a:xfrm>
              <a:off x="136325" y="1141450"/>
              <a:ext cx="1757099" cy="6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solidFill>
                    <a:srgbClr val="A4C2F4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Rise of the internet and e-commerce</a:t>
              </a:r>
            </a:p>
          </p:txBody>
        </p:sp>
      </p:grpSp>
      <p:grpSp>
        <p:nvGrpSpPr>
          <p:cNvPr id="153" name="Shape 153"/>
          <p:cNvGrpSpPr/>
          <p:nvPr/>
        </p:nvGrpSpPr>
        <p:grpSpPr>
          <a:xfrm>
            <a:off x="7311115" y="2803050"/>
            <a:ext cx="1944859" cy="1493400"/>
            <a:chOff x="1015475" y="2422050"/>
            <a:chExt cx="1944859" cy="1493400"/>
          </a:xfrm>
        </p:grpSpPr>
        <p:sp>
          <p:nvSpPr>
            <p:cNvPr id="154" name="Shape 154"/>
            <p:cNvSpPr/>
            <p:nvPr/>
          </p:nvSpPr>
          <p:spPr>
            <a:xfrm>
              <a:off x="1859712" y="2422050"/>
              <a:ext cx="299399" cy="2993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1099725" y="2836207"/>
              <a:ext cx="1819500" cy="6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2000 - present</a:t>
              </a: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1058634" y="3220350"/>
              <a:ext cx="1901699" cy="6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solidFill>
                    <a:srgbClr val="A4C2F4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Personal digital fabrication</a:t>
              </a:r>
            </a:p>
          </p:txBody>
        </p:sp>
        <p:cxnSp>
          <p:nvCxnSpPr>
            <p:cNvPr id="157" name="Shape 157"/>
            <p:cNvCxnSpPr/>
            <p:nvPr/>
          </p:nvCxnSpPr>
          <p:spPr>
            <a:xfrm>
              <a:off x="1015475" y="2571750"/>
              <a:ext cx="1016099" cy="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58" name="Shape 158"/>
          <p:cNvSpPr txBox="1"/>
          <p:nvPr/>
        </p:nvSpPr>
        <p:spPr>
          <a:xfrm>
            <a:off x="177125" y="167050"/>
            <a:ext cx="8731799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Major technological achievements </a:t>
            </a:r>
          </a:p>
          <a:p>
            <a:pPr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leading to Maker’s Movement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C4587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177125" y="167050"/>
            <a:ext cx="8731799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Cultural developments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leading to Maker’s Movement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0" y="1477325"/>
            <a:ext cx="8693124" cy="1176300"/>
            <a:chOff x="0" y="1477325"/>
            <a:chExt cx="8693124" cy="1176300"/>
          </a:xfrm>
        </p:grpSpPr>
        <p:sp>
          <p:nvSpPr>
            <p:cNvPr id="165" name="Shape 165"/>
            <p:cNvSpPr/>
            <p:nvPr/>
          </p:nvSpPr>
          <p:spPr>
            <a:xfrm>
              <a:off x="0" y="1546930"/>
              <a:ext cx="2526599" cy="3618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347995" y="1477325"/>
              <a:ext cx="21576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algn="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200+ years ago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2679625" y="1477325"/>
              <a:ext cx="6013499" cy="117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“Making” is almost entirely </a:t>
              </a:r>
              <a:r>
                <a:rPr b="1" lang="en" sz="1800" u="sng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artisanal</a:t>
              </a: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, hyperlocal and related to societal necessities such as agriculture, metallurgy and war.</a:t>
              </a:r>
            </a:p>
          </p:txBody>
        </p:sp>
      </p:grpSp>
      <p:grpSp>
        <p:nvGrpSpPr>
          <p:cNvPr id="168" name="Shape 168"/>
          <p:cNvGrpSpPr/>
          <p:nvPr/>
        </p:nvGrpSpPr>
        <p:grpSpPr>
          <a:xfrm>
            <a:off x="0" y="2757975"/>
            <a:ext cx="8693124" cy="1774800"/>
            <a:chOff x="0" y="2757975"/>
            <a:chExt cx="8693124" cy="1774800"/>
          </a:xfrm>
        </p:grpSpPr>
        <p:sp>
          <p:nvSpPr>
            <p:cNvPr id="169" name="Shape 169"/>
            <p:cNvSpPr/>
            <p:nvPr/>
          </p:nvSpPr>
          <p:spPr>
            <a:xfrm>
              <a:off x="0" y="2827570"/>
              <a:ext cx="2526599" cy="640499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348000" y="2757975"/>
              <a:ext cx="2157600" cy="8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Starting about 200 years ago</a:t>
              </a:r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2679625" y="2757975"/>
              <a:ext cx="6013499" cy="17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Industrial Revolution enables </a:t>
              </a:r>
              <a:r>
                <a:rPr b="1" lang="en" sz="1800" u="sng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mass-production</a:t>
              </a: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of goods not strictly necessary for survival. </a:t>
              </a:r>
            </a:p>
            <a:p>
              <a:pPr rtl="0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CFE2F3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Mass-manufacturing begins to be explored by people such as </a:t>
              </a:r>
              <a:r>
                <a:rPr i="1"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Samuel Colt</a:t>
              </a: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, </a:t>
              </a:r>
              <a:r>
                <a:rPr i="1"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Winchester Repeating Arms Company</a:t>
              </a: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and </a:t>
              </a:r>
              <a:r>
                <a:rPr i="1"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Henry Ford</a:t>
              </a: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.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C4587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77125" y="167050"/>
            <a:ext cx="8731799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Cultural developments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leading to Maker’s Movement</a:t>
            </a:r>
          </a:p>
        </p:txBody>
      </p:sp>
      <p:grpSp>
        <p:nvGrpSpPr>
          <p:cNvPr id="177" name="Shape 177"/>
          <p:cNvGrpSpPr/>
          <p:nvPr/>
        </p:nvGrpSpPr>
        <p:grpSpPr>
          <a:xfrm>
            <a:off x="0" y="1477325"/>
            <a:ext cx="8693124" cy="2343599"/>
            <a:chOff x="0" y="1477325"/>
            <a:chExt cx="8693124" cy="2343599"/>
          </a:xfrm>
        </p:grpSpPr>
        <p:sp>
          <p:nvSpPr>
            <p:cNvPr id="178" name="Shape 178"/>
            <p:cNvSpPr/>
            <p:nvPr/>
          </p:nvSpPr>
          <p:spPr>
            <a:xfrm>
              <a:off x="0" y="1546930"/>
              <a:ext cx="2526599" cy="3618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347995" y="1477325"/>
              <a:ext cx="21576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1920s to 1940s</a:t>
              </a: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2679625" y="1477325"/>
              <a:ext cx="6013499" cy="2343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Tough economic conditions, coupled with rise of industrialization and wartime production, leads to clever personal use and reuse of materials and goods to save money.</a:t>
              </a:r>
            </a:p>
            <a:p>
              <a:pPr rtl="0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CFE2F3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Disparity of manufacturers and consumers grows at exponential pace as thousands of factories are established for war effort.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C4587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177125" y="167050"/>
            <a:ext cx="8731799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Cultural developments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leading to Maker’s Movement</a:t>
            </a:r>
          </a:p>
        </p:txBody>
      </p:sp>
      <p:grpSp>
        <p:nvGrpSpPr>
          <p:cNvPr id="186" name="Shape 186"/>
          <p:cNvGrpSpPr/>
          <p:nvPr/>
        </p:nvGrpSpPr>
        <p:grpSpPr>
          <a:xfrm>
            <a:off x="0" y="1477325"/>
            <a:ext cx="8693124" cy="3121799"/>
            <a:chOff x="0" y="1477325"/>
            <a:chExt cx="8693124" cy="3121799"/>
          </a:xfrm>
        </p:grpSpPr>
        <p:sp>
          <p:nvSpPr>
            <p:cNvPr id="187" name="Shape 187"/>
            <p:cNvSpPr/>
            <p:nvPr/>
          </p:nvSpPr>
          <p:spPr>
            <a:xfrm>
              <a:off x="0" y="1546930"/>
              <a:ext cx="2526599" cy="3618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347995" y="1477325"/>
              <a:ext cx="21576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1950s</a:t>
              </a: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2679625" y="1477325"/>
              <a:ext cx="6013499" cy="3121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End of World Wars leaves behind massive network of highly efficient factories optimized for mass-production who continue to supply goods even after wartime demand subsides.</a:t>
              </a:r>
            </a:p>
            <a:p>
              <a:pPr rtl="0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CFE2F3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b="1" lang="en" sz="1800" u="sng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Modern advertising</a:t>
              </a: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(created in early part of century and perfected through WW2 propaganda) targets citizens and initiates age of consumerism and excess.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C4587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77125" y="167050"/>
            <a:ext cx="8731799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Cultural developments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leading to Maker’s Movement</a:t>
            </a:r>
          </a:p>
        </p:txBody>
      </p:sp>
      <p:grpSp>
        <p:nvGrpSpPr>
          <p:cNvPr id="195" name="Shape 195"/>
          <p:cNvGrpSpPr/>
          <p:nvPr/>
        </p:nvGrpSpPr>
        <p:grpSpPr>
          <a:xfrm>
            <a:off x="0" y="1477325"/>
            <a:ext cx="8693124" cy="3121799"/>
            <a:chOff x="0" y="1477325"/>
            <a:chExt cx="8693124" cy="3121799"/>
          </a:xfrm>
        </p:grpSpPr>
        <p:sp>
          <p:nvSpPr>
            <p:cNvPr id="196" name="Shape 196"/>
            <p:cNvSpPr/>
            <p:nvPr/>
          </p:nvSpPr>
          <p:spPr>
            <a:xfrm>
              <a:off x="0" y="1546930"/>
              <a:ext cx="2526599" cy="3618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347995" y="1477325"/>
              <a:ext cx="21576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1960s to 1970s</a:t>
              </a:r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2679625" y="1477325"/>
              <a:ext cx="6013499" cy="3121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Modern </a:t>
              </a:r>
              <a:r>
                <a:rPr b="1" lang="en" sz="1800" u="sng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DIY ethic</a:t>
              </a: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is born as World Wars end and sub/counterculture communities such as hippies (60s) and punks (70s) are established in response to age of consumerism and excess of 50s.</a:t>
              </a:r>
            </a:p>
            <a:p>
              <a:pPr rtl="0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CFE2F3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Each of the communities stress personal empowerment, self-reliance and (for some) more radical ideals of anti-consumerism and criticism of capitalism, waste, planned obsolescence, industrial/corporate monopolies and manufacturer/consumer disparity.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C4587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177125" y="167050"/>
            <a:ext cx="8731799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Cultural developments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leading to Maker’s Movement</a:t>
            </a:r>
          </a:p>
        </p:txBody>
      </p:sp>
      <p:grpSp>
        <p:nvGrpSpPr>
          <p:cNvPr id="204" name="Shape 204"/>
          <p:cNvGrpSpPr/>
          <p:nvPr/>
        </p:nvGrpSpPr>
        <p:grpSpPr>
          <a:xfrm>
            <a:off x="0" y="1477325"/>
            <a:ext cx="8693124" cy="3121799"/>
            <a:chOff x="0" y="1477325"/>
            <a:chExt cx="8693124" cy="3121799"/>
          </a:xfrm>
        </p:grpSpPr>
        <p:sp>
          <p:nvSpPr>
            <p:cNvPr id="205" name="Shape 205"/>
            <p:cNvSpPr/>
            <p:nvPr/>
          </p:nvSpPr>
          <p:spPr>
            <a:xfrm>
              <a:off x="0" y="1546930"/>
              <a:ext cx="2526599" cy="3618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347995" y="1477325"/>
              <a:ext cx="21576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1980s to present</a:t>
              </a: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2679625" y="1477325"/>
              <a:ext cx="6013499" cy="3121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Ideals formed in radicalized hippie and punk periods permeate cultural subconscious and become more reasonable and practical (as evidenced by modern trends like eco-consciousness and vintage/retro fashion).</a:t>
              </a:r>
            </a:p>
            <a:p>
              <a:pPr rtl="0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CFE2F3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Technology developments (electronics, internet, digital fabrication) begin to make </a:t>
              </a:r>
              <a:r>
                <a:rPr b="1" lang="en" sz="1800" u="sng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small-scale</a:t>
              </a: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, </a:t>
              </a:r>
              <a:r>
                <a:rPr b="1" lang="en" sz="1800" u="sng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artisanal craftsmanship</a:t>
              </a: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in all fields more viable, challenging the now-established manufacturing/consumer disparity.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C4587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177125" y="167050"/>
            <a:ext cx="8731799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Major early milestones in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Maker’s Movement</a:t>
            </a:r>
          </a:p>
        </p:txBody>
      </p:sp>
      <p:grpSp>
        <p:nvGrpSpPr>
          <p:cNvPr id="213" name="Shape 213"/>
          <p:cNvGrpSpPr/>
          <p:nvPr/>
        </p:nvGrpSpPr>
        <p:grpSpPr>
          <a:xfrm>
            <a:off x="0" y="1401125"/>
            <a:ext cx="8693124" cy="467700"/>
            <a:chOff x="0" y="1477325"/>
            <a:chExt cx="8693124" cy="467700"/>
          </a:xfrm>
        </p:grpSpPr>
        <p:sp>
          <p:nvSpPr>
            <p:cNvPr id="214" name="Shape 214"/>
            <p:cNvSpPr/>
            <p:nvPr/>
          </p:nvSpPr>
          <p:spPr>
            <a:xfrm>
              <a:off x="0" y="1546930"/>
              <a:ext cx="2526599" cy="3618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348000" y="1477325"/>
              <a:ext cx="21576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2004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2679625" y="1477325"/>
              <a:ext cx="6013499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 u="sng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RepRap</a:t>
              </a: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self-replicating 3D printer project started</a:t>
              </a:r>
            </a:p>
          </p:txBody>
        </p:sp>
      </p:grpSp>
      <p:grpSp>
        <p:nvGrpSpPr>
          <p:cNvPr id="217" name="Shape 217"/>
          <p:cNvGrpSpPr/>
          <p:nvPr/>
        </p:nvGrpSpPr>
        <p:grpSpPr>
          <a:xfrm>
            <a:off x="0" y="2018400"/>
            <a:ext cx="8693124" cy="1154399"/>
            <a:chOff x="0" y="1477325"/>
            <a:chExt cx="8693124" cy="1154399"/>
          </a:xfrm>
        </p:grpSpPr>
        <p:sp>
          <p:nvSpPr>
            <p:cNvPr id="218" name="Shape 218"/>
            <p:cNvSpPr/>
            <p:nvPr/>
          </p:nvSpPr>
          <p:spPr>
            <a:xfrm>
              <a:off x="0" y="1546930"/>
              <a:ext cx="2526599" cy="3618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348000" y="1477325"/>
              <a:ext cx="21576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2005</a:t>
              </a:r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2679625" y="1477325"/>
              <a:ext cx="6013499" cy="115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b="1" lang="en" sz="1800" u="sng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MAKE Magazine</a:t>
              </a: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first published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b="1" lang="en" sz="1800" u="sng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Arduino</a:t>
              </a: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open-source electronics learning platform started</a:t>
              </a:r>
            </a:p>
          </p:txBody>
        </p:sp>
      </p:grpSp>
      <p:grpSp>
        <p:nvGrpSpPr>
          <p:cNvPr id="221" name="Shape 221"/>
          <p:cNvGrpSpPr/>
          <p:nvPr/>
        </p:nvGrpSpPr>
        <p:grpSpPr>
          <a:xfrm>
            <a:off x="0" y="3322375"/>
            <a:ext cx="8693124" cy="467700"/>
            <a:chOff x="0" y="1477325"/>
            <a:chExt cx="8693124" cy="467700"/>
          </a:xfrm>
        </p:grpSpPr>
        <p:sp>
          <p:nvSpPr>
            <p:cNvPr id="222" name="Shape 222"/>
            <p:cNvSpPr/>
            <p:nvPr/>
          </p:nvSpPr>
          <p:spPr>
            <a:xfrm>
              <a:off x="0" y="1546930"/>
              <a:ext cx="2526599" cy="3618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348000" y="1477325"/>
              <a:ext cx="21576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2006</a:t>
              </a: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2679625" y="1477325"/>
              <a:ext cx="6013499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First </a:t>
              </a:r>
              <a:r>
                <a:rPr b="1" lang="en" sz="1800" u="sng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Maker Faire</a:t>
              </a: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launched in San Francisco</a:t>
              </a:r>
            </a:p>
          </p:txBody>
        </p:sp>
      </p:grpSp>
      <p:grpSp>
        <p:nvGrpSpPr>
          <p:cNvPr id="225" name="Shape 225"/>
          <p:cNvGrpSpPr/>
          <p:nvPr/>
        </p:nvGrpSpPr>
        <p:grpSpPr>
          <a:xfrm>
            <a:off x="0" y="3946850"/>
            <a:ext cx="8693124" cy="467700"/>
            <a:chOff x="0" y="1477325"/>
            <a:chExt cx="8693124" cy="467700"/>
          </a:xfrm>
        </p:grpSpPr>
        <p:sp>
          <p:nvSpPr>
            <p:cNvPr id="226" name="Shape 226"/>
            <p:cNvSpPr/>
            <p:nvPr/>
          </p:nvSpPr>
          <p:spPr>
            <a:xfrm>
              <a:off x="0" y="1546930"/>
              <a:ext cx="2526599" cy="3618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348000" y="1477325"/>
              <a:ext cx="21576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2009</a:t>
              </a:r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2679625" y="1477325"/>
              <a:ext cx="6013499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First </a:t>
              </a:r>
              <a:r>
                <a:rPr b="1" lang="en" sz="1800" u="sng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Mini Maker Faire</a:t>
              </a:r>
              <a:r>
                <a:rPr lang="en" sz="1800">
                  <a:solidFill>
                    <a:srgbClr val="CFE2F3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launched in Rhode Island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0F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>
                <a:latin typeface="Montserrat Alternates"/>
                <a:ea typeface="Montserrat Alternates"/>
                <a:cs typeface="Montserrat Alternates"/>
                <a:sym typeface="Montserrat Alternates"/>
              </a:rPr>
              <a:t>What is a Maker?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C4587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177125" y="167050"/>
            <a:ext cx="8731799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The Maker’s Movement today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39100" y="909250"/>
            <a:ext cx="80058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ontserrat Alternates"/>
              <a:buChar char="●"/>
            </a:pPr>
            <a:r>
              <a:rPr b="1" lang="en" sz="18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Maker Faires</a:t>
            </a: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and </a:t>
            </a:r>
            <a:r>
              <a:rPr b="1" lang="en" sz="18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Mini Maker Faires</a:t>
            </a: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are popping up all over the world.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Montserrat Alternates"/>
              <a:buChar char="○"/>
            </a:pP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119 official Faires, unknown number of unofficial ones.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Montserrat Alternates"/>
              <a:buChar char="○"/>
            </a:pP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Maker Faire: SF brought in 900+ Makers and 130,000 visitors in 2014!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ontserrat Alternates"/>
              <a:buChar char="●"/>
            </a:pPr>
            <a:r>
              <a:rPr b="1" lang="en" sz="18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Arduino</a:t>
            </a: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</a:t>
            </a:r>
            <a:r>
              <a:rPr i="1"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(OSHW)</a:t>
            </a: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and </a:t>
            </a:r>
            <a:r>
              <a:rPr b="1" lang="en" sz="18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3D printing</a:t>
            </a: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have grown to the point of becoming “movements” of sorts themselves.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ontserrat Alternates"/>
              <a:buChar char="●"/>
            </a:pPr>
            <a:r>
              <a:rPr b="1" lang="en" sz="18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MAKE Magazine</a:t>
            </a: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continuing to try to appeal to as wide of an audience as possible.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ontserrat Alternates"/>
              <a:buChar char="●"/>
            </a:pPr>
            <a:r>
              <a:rPr b="1" lang="en" sz="18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Hackerspaces</a:t>
            </a: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, </a:t>
            </a:r>
            <a:r>
              <a:rPr b="1" lang="en" sz="18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makerspaces</a:t>
            </a: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, </a:t>
            </a:r>
            <a:r>
              <a:rPr b="1" lang="en" sz="18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FabLabs</a:t>
            </a: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and other </a:t>
            </a:r>
            <a:r>
              <a:rPr b="1" lang="en" sz="18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DIY community workshops</a:t>
            </a: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on the rise.</a:t>
            </a: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Font typeface="Montserrat Alternates"/>
              <a:buChar char="●"/>
            </a:pPr>
            <a:r>
              <a:rPr b="1" lang="en" sz="18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Smaller-scale companies</a:t>
            </a: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on the rise due in part to rise of community workshops.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C4587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177125" y="167050"/>
            <a:ext cx="8731799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Criticisms and problems in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the Maker’s Movement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569100" y="1222150"/>
            <a:ext cx="8005800" cy="3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ontserrat Alternates"/>
              <a:buChar char="●"/>
            </a:pP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Concerns that “mainstream” Maker culture is beginning to </a:t>
            </a:r>
            <a:r>
              <a:rPr b="1" lang="en" sz="18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shift emphasis</a:t>
            </a: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towards valuing entrepreneurialism and for-profit motivations over individual empowerment and community building.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ontserrat Alternates"/>
              <a:buChar char="●"/>
            </a:pP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Concerns over </a:t>
            </a:r>
            <a:r>
              <a:rPr b="1" lang="en" sz="18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increasing influence of traditional institutions</a:t>
            </a: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such as government, military, industry and corporations.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ontserrat Alternates"/>
              <a:buChar char="●"/>
            </a:pP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Concerns raised over </a:t>
            </a:r>
            <a:r>
              <a:rPr b="1" lang="en" sz="18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lack of diversity</a:t>
            </a: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within mainstream Maker media, particularly with gender, race and economic background.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ontserrat Alternates"/>
              <a:buChar char="●"/>
            </a:pP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Movement is beginning to experience small degree of segmentation or fracturing due to these concerns and disagreements of overall vision and direction.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C4587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661475" y="1587075"/>
            <a:ext cx="7821000" cy="1969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  <a:hlinkClick r:id="rId3"/>
              </a:rPr>
              <a:t>“Why we make” by Adam Savage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  <a:hlinkClick r:id="rId4"/>
              </a:rPr>
              <a:t>“Thinking About Making” by Leah Buechley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24200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645900" y="1878075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latin typeface="Montserrat Alternates"/>
                <a:ea typeface="Montserrat Alternates"/>
                <a:cs typeface="Montserrat Alternates"/>
                <a:sym typeface="Montserrat Alternates"/>
              </a:rPr>
              <a:t>Community</a:t>
            </a:r>
          </a:p>
        </p:txBody>
      </p:sp>
      <p:sp>
        <p:nvSpPr>
          <p:cNvPr id="251" name="Shape 251"/>
          <p:cNvSpPr txBox="1"/>
          <p:nvPr>
            <p:ph idx="2" type="title"/>
          </p:nvPr>
        </p:nvSpPr>
        <p:spPr>
          <a:xfrm>
            <a:off x="671250" y="2739075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B7B7B7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Local hackerspaces, makerspaces, FabLabs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B7B7B7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and DIY community workshops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24200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800400" y="1587075"/>
            <a:ext cx="7543200" cy="1969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Community workshops</a:t>
            </a:r>
            <a:r>
              <a:rPr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are on the rise, where people with common interests and needs can work together in shared space to collaborate and socialize.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24200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654250" y="38975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0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Hackerspaces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583950" y="1440700"/>
            <a:ext cx="7976099" cy="29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ontserrat Alternates"/>
              <a:buChar char="●"/>
            </a:pP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Original incarnation of modern community workshop concept.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ontserrat Alternates"/>
              <a:buChar char="●"/>
            </a:pP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Earliest hackerspaces began in Europe in the 1980s.</a:t>
            </a: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Font typeface="Montserrat Alternates"/>
              <a:buChar char="●"/>
            </a:pP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Typically stress more counterculture aspects of community.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24200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/>
        </p:nvSpPr>
        <p:spPr>
          <a:xfrm>
            <a:off x="654250" y="389750"/>
            <a:ext cx="4008900" cy="59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Makerspaces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583950" y="1440700"/>
            <a:ext cx="7976099" cy="29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ontserrat Alternates"/>
              <a:buChar char="●"/>
            </a:pP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Functionally identical to hackerspaces. Some people use terms interchangeably.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ontserrat Alternates"/>
              <a:buChar char="●"/>
            </a:pP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Tend to focus on more “mainstream” and family-friendly aspects of community.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ontserrat Alternates"/>
              <a:buChar char="●"/>
            </a:pP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For some, “hacker” has negative or scary associations (justly or not) due to pop-culture and government media.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ontserrat Alternates"/>
              <a:buChar char="●"/>
            </a:pP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“Makerspace” is now trademarked by Maker Media, though legal implications are still unclear.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24200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654250" y="389750"/>
            <a:ext cx="4008900" cy="59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FabLabs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583950" y="1440700"/>
            <a:ext cx="7928099" cy="29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ontserrat Alternates"/>
              <a:buChar char="●"/>
            </a:pP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Global network of 400+ small-scale workshops started by </a:t>
            </a:r>
            <a:r>
              <a:rPr b="1" lang="en" sz="18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Neil Gershenfeld</a:t>
            </a: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of the MIT Center for Bits and Atoms.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ontserrat Alternates"/>
              <a:buChar char="●"/>
            </a:pP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Intended to empower members of local communities to “make almost anything”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ontserrat Alternates"/>
              <a:buChar char="●"/>
            </a:pP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Much </a:t>
            </a:r>
            <a:r>
              <a:rPr b="1" lang="en" sz="18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more standardized</a:t>
            </a: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than hackerspaces and makerspaces.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ontserrat Alternates"/>
              <a:buChar char="●"/>
            </a:pP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Tend to be associated with traditional institutions such as univesities.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ontserrat Alternates"/>
              <a:buChar char="●"/>
            </a:pP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Must adhere to certain mandates and guidelines put forth by the </a:t>
            </a:r>
            <a:r>
              <a:rPr b="1" lang="en" sz="18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Fab Charter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24200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Shape 279"/>
          <p:cNvCxnSpPr/>
          <p:nvPr/>
        </p:nvCxnSpPr>
        <p:spPr>
          <a:xfrm flipH="1" rot="10800000">
            <a:off x="-11250" y="2568299"/>
            <a:ext cx="9166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0" name="Shape 280"/>
          <p:cNvCxnSpPr/>
          <p:nvPr/>
        </p:nvCxnSpPr>
        <p:spPr>
          <a:xfrm>
            <a:off x="6033625" y="6900"/>
            <a:ext cx="0" cy="51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1" name="Shape 281"/>
          <p:cNvCxnSpPr/>
          <p:nvPr/>
        </p:nvCxnSpPr>
        <p:spPr>
          <a:xfrm>
            <a:off x="2921750" y="13800"/>
            <a:ext cx="0" cy="51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82" name="Shape 282"/>
          <p:cNvGrpSpPr/>
          <p:nvPr/>
        </p:nvGrpSpPr>
        <p:grpSpPr>
          <a:xfrm>
            <a:off x="0" y="182800"/>
            <a:ext cx="2928475" cy="2315900"/>
            <a:chOff x="0" y="182800"/>
            <a:chExt cx="2928475" cy="2315900"/>
          </a:xfrm>
        </p:grpSpPr>
        <p:grpSp>
          <p:nvGrpSpPr>
            <p:cNvPr id="283" name="Shape 283"/>
            <p:cNvGrpSpPr/>
            <p:nvPr/>
          </p:nvGrpSpPr>
          <p:grpSpPr>
            <a:xfrm>
              <a:off x="291325" y="182800"/>
              <a:ext cx="2352600" cy="823274"/>
              <a:chOff x="291325" y="182800"/>
              <a:chExt cx="2352600" cy="823274"/>
            </a:xfrm>
          </p:grpSpPr>
          <p:sp>
            <p:nvSpPr>
              <p:cNvPr id="284" name="Shape 284"/>
              <p:cNvSpPr/>
              <p:nvPr/>
            </p:nvSpPr>
            <p:spPr>
              <a:xfrm>
                <a:off x="291325" y="182800"/>
                <a:ext cx="2352600" cy="8231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85" name="Shape 28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54000" y="204899"/>
                <a:ext cx="2206325" cy="8011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6" name="Shape 286"/>
            <p:cNvSpPr txBox="1"/>
            <p:nvPr/>
          </p:nvSpPr>
          <p:spPr>
            <a:xfrm>
              <a:off x="0" y="1034375"/>
              <a:ext cx="2921700" cy="1365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-298450" lvl="0" marL="457200" rtl="0">
                <a:spcBef>
                  <a:spcPts val="0"/>
                </a:spcBef>
                <a:buClr>
                  <a:srgbClr val="FFFFFF"/>
                </a:buClr>
                <a:buSzPct val="100000"/>
                <a:buFont typeface="Montserrat Alternates"/>
                <a:buChar char="●"/>
              </a:pPr>
              <a:r>
                <a:rPr lang="en" sz="11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Began winter of 2013</a:t>
              </a:r>
            </a:p>
            <a:p>
              <a:pPr indent="-298450" lvl="0" marL="457200" rtl="0">
                <a:spcBef>
                  <a:spcPts val="0"/>
                </a:spcBef>
                <a:buClr>
                  <a:srgbClr val="FFFFFF"/>
                </a:buClr>
                <a:buSzPct val="100000"/>
                <a:buFont typeface="Montserrat Alternates"/>
                <a:buChar char="●"/>
              </a:pPr>
              <a:r>
                <a:rPr lang="en" sz="11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Contains wide array of digital fabrication equipment</a:t>
              </a:r>
            </a:p>
            <a:p>
              <a:pPr indent="-298450" lvl="0" marL="457200" rtl="0">
                <a:spcBef>
                  <a:spcPts val="0"/>
                </a:spcBef>
                <a:buClr>
                  <a:srgbClr val="FFFFFF"/>
                </a:buClr>
                <a:buSzPct val="100000"/>
                <a:buFont typeface="Montserrat Alternates"/>
                <a:buChar char="●"/>
              </a:pPr>
              <a:r>
                <a:rPr lang="en" sz="11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Reasonably accessible to public through MCC classes</a:t>
              </a:r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6774" y="2122800"/>
              <a:ext cx="29217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b="1" lang="en" u="sng">
                  <a:solidFill>
                    <a:srgbClr val="B7B7B7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fablab.mccinfo.net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2845550" y="194873"/>
            <a:ext cx="3188099" cy="2304187"/>
            <a:chOff x="2845550" y="194873"/>
            <a:chExt cx="3188099" cy="2304187"/>
          </a:xfrm>
        </p:grpSpPr>
        <p:pic>
          <p:nvPicPr>
            <p:cNvPr id="289" name="Shape 28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55469" y="194873"/>
              <a:ext cx="2858632" cy="823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 txBox="1"/>
            <p:nvPr/>
          </p:nvSpPr>
          <p:spPr>
            <a:xfrm>
              <a:off x="2845550" y="1006175"/>
              <a:ext cx="3111899" cy="1365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-298450" lvl="0" marL="457200" rtl="0">
                <a:spcBef>
                  <a:spcPts val="0"/>
                </a:spcBef>
                <a:buClr>
                  <a:srgbClr val="FFFFFF"/>
                </a:buClr>
                <a:buSzPct val="100000"/>
                <a:buFont typeface="Montserrat Alternates"/>
                <a:buChar char="●"/>
              </a:pPr>
              <a:r>
                <a:rPr lang="en" sz="11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Small group (&lt;20-30 active members), relatively insular</a:t>
              </a:r>
            </a:p>
            <a:p>
              <a:pPr indent="-298450" lvl="0" marL="457200" rtl="0">
                <a:spcBef>
                  <a:spcPts val="0"/>
                </a:spcBef>
                <a:buClr>
                  <a:srgbClr val="FFFFFF"/>
                </a:buClr>
                <a:buSzPct val="100000"/>
                <a:buFont typeface="Montserrat Alternates"/>
                <a:buChar char="●"/>
              </a:pPr>
              <a:r>
                <a:rPr lang="en" sz="11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Focused on casual tinkering and hacking over arts and entrepreneurialism.</a:t>
              </a:r>
            </a:p>
            <a:p>
              <a:pPr indent="-298450" lvl="0" marL="457200" rtl="0">
                <a:spcBef>
                  <a:spcPts val="0"/>
                </a:spcBef>
                <a:buClr>
                  <a:srgbClr val="FFFFFF"/>
                </a:buClr>
                <a:buSzPct val="100000"/>
                <a:buFont typeface="Montserrat Alternates"/>
                <a:buChar char="●"/>
              </a:pPr>
              <a:r>
                <a:rPr lang="en" sz="11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Relatively basic tool collection</a:t>
              </a:r>
            </a:p>
          </p:txBody>
        </p:sp>
        <p:sp>
          <p:nvSpPr>
            <p:cNvPr id="291" name="Shape 291"/>
            <p:cNvSpPr txBox="1"/>
            <p:nvPr/>
          </p:nvSpPr>
          <p:spPr>
            <a:xfrm>
              <a:off x="2921750" y="2123160"/>
              <a:ext cx="3111899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u="sng">
                  <a:solidFill>
                    <a:srgbClr val="B7B7B7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omahamakergroup.org</a:t>
              </a:r>
            </a:p>
          </p:txBody>
        </p:sp>
      </p:grpSp>
      <p:grpSp>
        <p:nvGrpSpPr>
          <p:cNvPr id="292" name="Shape 292"/>
          <p:cNvGrpSpPr/>
          <p:nvPr/>
        </p:nvGrpSpPr>
        <p:grpSpPr>
          <a:xfrm>
            <a:off x="5964544" y="182800"/>
            <a:ext cx="3180955" cy="2315894"/>
            <a:chOff x="5964544" y="182800"/>
            <a:chExt cx="3180955" cy="2315894"/>
          </a:xfrm>
        </p:grpSpPr>
        <p:sp>
          <p:nvSpPr>
            <p:cNvPr id="293" name="Shape 293"/>
            <p:cNvSpPr/>
            <p:nvPr/>
          </p:nvSpPr>
          <p:spPr>
            <a:xfrm>
              <a:off x="6201425" y="182800"/>
              <a:ext cx="2797800" cy="8231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94" name="Shape 29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13750" y="311237"/>
              <a:ext cx="2571750" cy="590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Shape 295"/>
            <p:cNvSpPr txBox="1"/>
            <p:nvPr/>
          </p:nvSpPr>
          <p:spPr>
            <a:xfrm>
              <a:off x="5964544" y="1007419"/>
              <a:ext cx="3111899" cy="1365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-298450" lvl="0" marL="457200" rtl="0">
                <a:spcBef>
                  <a:spcPts val="0"/>
                </a:spcBef>
                <a:buClr>
                  <a:srgbClr val="FFFFFF"/>
                </a:buClr>
                <a:buSzPct val="100000"/>
                <a:buFont typeface="Montserrat Alternates"/>
                <a:buChar char="●"/>
              </a:pPr>
              <a:r>
                <a:rPr lang="en" sz="11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Focused on community impact, especially in North Omaha.</a:t>
              </a:r>
            </a:p>
            <a:p>
              <a:pPr indent="-298450" lvl="0" marL="457200" rtl="0">
                <a:spcBef>
                  <a:spcPts val="0"/>
                </a:spcBef>
                <a:buClr>
                  <a:srgbClr val="FFFFFF"/>
                </a:buClr>
                <a:buSzPct val="100000"/>
                <a:buFont typeface="Montserrat Alternates"/>
                <a:buChar char="●"/>
              </a:pPr>
              <a:r>
                <a:rPr lang="en" sz="11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Excellent free Tool Library</a:t>
              </a:r>
            </a:p>
            <a:p>
              <a:pPr indent="-298450" lvl="0" marL="457200" rtl="0">
                <a:spcBef>
                  <a:spcPts val="0"/>
                </a:spcBef>
                <a:buClr>
                  <a:srgbClr val="FFFFFF"/>
                </a:buClr>
                <a:buSzPct val="100000"/>
                <a:buFont typeface="Montserrat Alternates"/>
                <a:buChar char="●"/>
              </a:pPr>
              <a:r>
                <a:rPr lang="en" sz="11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Arts-centric shop set up for ceramics, screen-printing and woodworking.</a:t>
              </a:r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6033600" y="2122794"/>
              <a:ext cx="3111899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u="sng">
                  <a:solidFill>
                    <a:srgbClr val="B7B7B7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u-ca.org</a:t>
              </a:r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-12" y="2743825"/>
            <a:ext cx="2925100" cy="2316575"/>
            <a:chOff x="-12" y="2743825"/>
            <a:chExt cx="2925100" cy="2316575"/>
          </a:xfrm>
        </p:grpSpPr>
        <p:pic>
          <p:nvPicPr>
            <p:cNvPr id="298" name="Shape 29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81287" y="2743825"/>
              <a:ext cx="959114" cy="6906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Shape 299"/>
            <p:cNvSpPr txBox="1"/>
            <p:nvPr/>
          </p:nvSpPr>
          <p:spPr>
            <a:xfrm>
              <a:off x="-12" y="3498275"/>
              <a:ext cx="2921700" cy="1365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-298450" lvl="0" marL="457200" rtl="0">
                <a:spcBef>
                  <a:spcPts val="0"/>
                </a:spcBef>
                <a:buClr>
                  <a:srgbClr val="FFFFFF"/>
                </a:buClr>
                <a:buSzPct val="100000"/>
                <a:buFont typeface="Montserrat Alternates"/>
                <a:buChar char="●"/>
              </a:pPr>
              <a:r>
                <a:rPr lang="en" sz="11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For-profit professional artisan co-working space.</a:t>
              </a:r>
            </a:p>
            <a:p>
              <a:pPr indent="-298450" lvl="0" marL="457200" rtl="0">
                <a:spcBef>
                  <a:spcPts val="0"/>
                </a:spcBef>
                <a:buClr>
                  <a:srgbClr val="FFFFFF"/>
                </a:buClr>
                <a:buSzPct val="100000"/>
                <a:buFont typeface="Montserrat Alternates"/>
                <a:buChar char="●"/>
              </a:pPr>
              <a:r>
                <a:rPr lang="en" sz="11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Caters to design-centric artisanal Maker companies</a:t>
              </a:r>
            </a:p>
            <a:p>
              <a:pPr indent="-298450" lvl="0" marL="457200" rtl="0">
                <a:spcBef>
                  <a:spcPts val="0"/>
                </a:spcBef>
                <a:buClr>
                  <a:srgbClr val="FFFFFF"/>
                </a:buClr>
                <a:buSzPct val="100000"/>
                <a:buFont typeface="Montserrat Alternates"/>
                <a:buChar char="●"/>
              </a:pPr>
              <a:r>
                <a:rPr lang="en" sz="11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Very well-equipped for woodworking and some arts</a:t>
              </a: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3387" y="4684500"/>
              <a:ext cx="29217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u="sng">
                  <a:solidFill>
                    <a:srgbClr val="B7B7B7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benchomaha.com</a:t>
              </a:r>
            </a:p>
          </p:txBody>
        </p:sp>
      </p:grpSp>
      <p:grpSp>
        <p:nvGrpSpPr>
          <p:cNvPr id="301" name="Shape 301"/>
          <p:cNvGrpSpPr/>
          <p:nvPr/>
        </p:nvGrpSpPr>
        <p:grpSpPr>
          <a:xfrm>
            <a:off x="2921800" y="2707475"/>
            <a:ext cx="3111918" cy="2345100"/>
            <a:chOff x="2921800" y="2707475"/>
            <a:chExt cx="3111918" cy="2345100"/>
          </a:xfrm>
        </p:grpSpPr>
        <p:sp>
          <p:nvSpPr>
            <p:cNvPr id="302" name="Shape 302"/>
            <p:cNvSpPr/>
            <p:nvPr/>
          </p:nvSpPr>
          <p:spPr>
            <a:xfrm>
              <a:off x="3709725" y="2707475"/>
              <a:ext cx="1656600" cy="726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03" name="Shape 303"/>
            <p:cNvPicPr preferRelativeResize="0"/>
            <p:nvPr/>
          </p:nvPicPr>
          <p:blipFill rotWithShape="1">
            <a:blip r:embed="rId7">
              <a:alphaModFix/>
            </a:blip>
            <a:srcRect b="74489" l="0" r="43062" t="0"/>
            <a:stretch/>
          </p:blipFill>
          <p:spPr>
            <a:xfrm>
              <a:off x="3791275" y="2803649"/>
              <a:ext cx="1491424" cy="571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Shape 304"/>
            <p:cNvSpPr txBox="1"/>
            <p:nvPr/>
          </p:nvSpPr>
          <p:spPr>
            <a:xfrm>
              <a:off x="2921800" y="3490450"/>
              <a:ext cx="3091200" cy="1365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-298450" lvl="0" marL="457200" rtl="0">
                <a:spcBef>
                  <a:spcPts val="0"/>
                </a:spcBef>
                <a:buClr>
                  <a:srgbClr val="FFFFFF"/>
                </a:buClr>
                <a:buSzPct val="100000"/>
                <a:buFont typeface="Montserrat Alternates"/>
                <a:buChar char="●"/>
              </a:pPr>
              <a:r>
                <a:rPr lang="en" sz="11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Will contain multiple 3D printers, a laser cutter and hundreds of computers.</a:t>
              </a:r>
            </a:p>
            <a:p>
              <a:pPr indent="-298450" lvl="0" marL="457200" rtl="0">
                <a:spcBef>
                  <a:spcPts val="0"/>
                </a:spcBef>
                <a:buClr>
                  <a:srgbClr val="FFFFFF"/>
                </a:buClr>
                <a:buSzPct val="100000"/>
                <a:buFont typeface="Montserrat Alternates"/>
                <a:buChar char="●"/>
              </a:pPr>
              <a:r>
                <a:rPr lang="en" sz="11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Focused on community empowerment and access to technology.</a:t>
              </a:r>
            </a:p>
          </p:txBody>
        </p:sp>
        <p:sp>
          <p:nvSpPr>
            <p:cNvPr id="305" name="Shape 305"/>
            <p:cNvSpPr txBox="1"/>
            <p:nvPr/>
          </p:nvSpPr>
          <p:spPr>
            <a:xfrm>
              <a:off x="2925417" y="4676675"/>
              <a:ext cx="31083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u="sng">
                  <a:solidFill>
                    <a:srgbClr val="B7B7B7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dospace.org</a:t>
              </a:r>
            </a:p>
          </p:txBody>
        </p:sp>
      </p:grpSp>
      <p:grpSp>
        <p:nvGrpSpPr>
          <p:cNvPr id="306" name="Shape 306"/>
          <p:cNvGrpSpPr/>
          <p:nvPr/>
        </p:nvGrpSpPr>
        <p:grpSpPr>
          <a:xfrm>
            <a:off x="6033625" y="2722775"/>
            <a:ext cx="3122655" cy="2330100"/>
            <a:chOff x="6033625" y="2722775"/>
            <a:chExt cx="3122655" cy="2330100"/>
          </a:xfrm>
        </p:grpSpPr>
        <p:sp>
          <p:nvSpPr>
            <p:cNvPr id="307" name="Shape 307"/>
            <p:cNvSpPr txBox="1"/>
            <p:nvPr/>
          </p:nvSpPr>
          <p:spPr>
            <a:xfrm>
              <a:off x="6033625" y="2722775"/>
              <a:ext cx="3111899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Local tech meetups</a:t>
              </a:r>
            </a:p>
          </p:txBody>
        </p:sp>
        <p:sp>
          <p:nvSpPr>
            <p:cNvPr id="308" name="Shape 308"/>
            <p:cNvSpPr txBox="1"/>
            <p:nvPr/>
          </p:nvSpPr>
          <p:spPr>
            <a:xfrm>
              <a:off x="6044375" y="3185950"/>
              <a:ext cx="2921700" cy="1365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-298450" lvl="0" marL="457200" rtl="0">
                <a:spcBef>
                  <a:spcPts val="0"/>
                </a:spcBef>
                <a:buClr>
                  <a:srgbClr val="FFFFFF"/>
                </a:buClr>
                <a:buSzPct val="100000"/>
                <a:buFont typeface="Montserrat Alternates"/>
                <a:buChar char="●"/>
              </a:pPr>
              <a:r>
                <a:rPr lang="en" sz="11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Very active community of programmers</a:t>
              </a:r>
            </a:p>
            <a:p>
              <a:pPr indent="-298450" lvl="0" marL="457200" rtl="0">
                <a:spcBef>
                  <a:spcPts val="0"/>
                </a:spcBef>
                <a:buClr>
                  <a:srgbClr val="FFFFFF"/>
                </a:buClr>
                <a:buSzPct val="100000"/>
                <a:buFont typeface="Montserrat Alternates"/>
                <a:buChar char="●"/>
              </a:pPr>
              <a:r>
                <a:rPr lang="en" sz="11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Many software interests covered, but no hardware.</a:t>
              </a:r>
            </a:p>
            <a:p>
              <a:pPr indent="-298450" lvl="0" marL="457200" rtl="0">
                <a:spcBef>
                  <a:spcPts val="0"/>
                </a:spcBef>
                <a:buClr>
                  <a:srgbClr val="FFFFFF"/>
                </a:buClr>
                <a:buSzPct val="100000"/>
                <a:buFont typeface="Montserrat Alternates"/>
                <a:buChar char="●"/>
              </a:pPr>
              <a:r>
                <a:rPr lang="en" sz="1100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Great way to meet others and develop network for job-hunting.</a:t>
              </a:r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6047980" y="4676975"/>
              <a:ext cx="31083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u="sng">
                  <a:solidFill>
                    <a:srgbClr val="B7B7B7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techomaha.com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24200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250" y="786474"/>
            <a:ext cx="3442850" cy="4127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Shape 315"/>
          <p:cNvGrpSpPr/>
          <p:nvPr/>
        </p:nvGrpSpPr>
        <p:grpSpPr>
          <a:xfrm>
            <a:off x="5288225" y="1110725"/>
            <a:ext cx="2835550" cy="613799"/>
            <a:chOff x="5288225" y="1110725"/>
            <a:chExt cx="2835550" cy="613799"/>
          </a:xfrm>
        </p:grpSpPr>
        <p:sp>
          <p:nvSpPr>
            <p:cNvPr id="316" name="Shape 316"/>
            <p:cNvSpPr/>
            <p:nvPr/>
          </p:nvSpPr>
          <p:spPr>
            <a:xfrm>
              <a:off x="5288225" y="1571525"/>
              <a:ext cx="152999" cy="1529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 txBox="1"/>
            <p:nvPr/>
          </p:nvSpPr>
          <p:spPr>
            <a:xfrm>
              <a:off x="5917575" y="1110725"/>
              <a:ext cx="2206200" cy="356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u="sng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Des Moines</a:t>
              </a: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- Area515</a:t>
              </a:r>
            </a:p>
          </p:txBody>
        </p:sp>
        <p:cxnSp>
          <p:nvCxnSpPr>
            <p:cNvPr id="318" name="Shape 318"/>
            <p:cNvCxnSpPr>
              <a:endCxn id="317" idx="1"/>
            </p:cNvCxnSpPr>
            <p:nvPr/>
          </p:nvCxnSpPr>
          <p:spPr>
            <a:xfrm flipH="1" rot="10800000">
              <a:off x="5364675" y="1288925"/>
              <a:ext cx="552900" cy="3591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319" name="Shape 319"/>
          <p:cNvSpPr txBox="1"/>
          <p:nvPr/>
        </p:nvSpPr>
        <p:spPr>
          <a:xfrm>
            <a:off x="87775" y="146150"/>
            <a:ext cx="8731799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Notable nearby makerspaces</a:t>
            </a:r>
          </a:p>
        </p:txBody>
      </p:sp>
      <p:grpSp>
        <p:nvGrpSpPr>
          <p:cNvPr id="320" name="Shape 320"/>
          <p:cNvGrpSpPr/>
          <p:nvPr/>
        </p:nvGrpSpPr>
        <p:grpSpPr>
          <a:xfrm>
            <a:off x="5212375" y="1775950"/>
            <a:ext cx="3556975" cy="741299"/>
            <a:chOff x="5212375" y="1775950"/>
            <a:chExt cx="3556975" cy="741299"/>
          </a:xfrm>
        </p:grpSpPr>
        <p:sp>
          <p:nvSpPr>
            <p:cNvPr id="321" name="Shape 321"/>
            <p:cNvSpPr/>
            <p:nvPr/>
          </p:nvSpPr>
          <p:spPr>
            <a:xfrm>
              <a:off x="5212375" y="2149925"/>
              <a:ext cx="152999" cy="1529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6146150" y="1775950"/>
              <a:ext cx="2623200" cy="741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u="sng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Kansas City</a:t>
              </a: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Hammerspace and CCCKC</a:t>
              </a:r>
            </a:p>
          </p:txBody>
        </p:sp>
        <p:cxnSp>
          <p:nvCxnSpPr>
            <p:cNvPr id="323" name="Shape 323"/>
            <p:cNvCxnSpPr/>
            <p:nvPr/>
          </p:nvCxnSpPr>
          <p:spPr>
            <a:xfrm flipH="1" rot="10800000">
              <a:off x="5289650" y="2009775"/>
              <a:ext cx="781199" cy="224399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24" name="Shape 324"/>
          <p:cNvGrpSpPr/>
          <p:nvPr/>
        </p:nvGrpSpPr>
        <p:grpSpPr>
          <a:xfrm>
            <a:off x="5059375" y="2239675"/>
            <a:ext cx="3709925" cy="774150"/>
            <a:chOff x="5059375" y="2239675"/>
            <a:chExt cx="3709925" cy="774150"/>
          </a:xfrm>
        </p:grpSpPr>
        <p:sp>
          <p:nvSpPr>
            <p:cNvPr id="325" name="Shape 325"/>
            <p:cNvSpPr/>
            <p:nvPr/>
          </p:nvSpPr>
          <p:spPr>
            <a:xfrm>
              <a:off x="5059375" y="2239675"/>
              <a:ext cx="152999" cy="152999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6263400" y="2458825"/>
              <a:ext cx="2505900" cy="55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u="sng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Lawrence</a:t>
              </a: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- Lawrence Creates Makerspace</a:t>
              </a:r>
            </a:p>
          </p:txBody>
        </p:sp>
        <p:cxnSp>
          <p:nvCxnSpPr>
            <p:cNvPr id="327" name="Shape 327"/>
            <p:cNvCxnSpPr/>
            <p:nvPr/>
          </p:nvCxnSpPr>
          <p:spPr>
            <a:xfrm>
              <a:off x="5141750" y="2319450"/>
              <a:ext cx="555000" cy="370499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8" name="Shape 328"/>
            <p:cNvCxnSpPr/>
            <p:nvPr/>
          </p:nvCxnSpPr>
          <p:spPr>
            <a:xfrm>
              <a:off x="5695075" y="2688325"/>
              <a:ext cx="5082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29" name="Shape 329"/>
          <p:cNvGrpSpPr/>
          <p:nvPr/>
        </p:nvGrpSpPr>
        <p:grpSpPr>
          <a:xfrm>
            <a:off x="4688550" y="2364250"/>
            <a:ext cx="3176250" cy="1064174"/>
            <a:chOff x="4688550" y="2364250"/>
            <a:chExt cx="3176250" cy="1064174"/>
          </a:xfrm>
        </p:grpSpPr>
        <p:sp>
          <p:nvSpPr>
            <p:cNvPr id="330" name="Shape 330"/>
            <p:cNvSpPr/>
            <p:nvPr/>
          </p:nvSpPr>
          <p:spPr>
            <a:xfrm>
              <a:off x="4688550" y="2364250"/>
              <a:ext cx="152999" cy="1529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5658600" y="3072025"/>
              <a:ext cx="2206200" cy="356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u="sng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Wichita</a:t>
              </a: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- MakeICT</a:t>
              </a:r>
            </a:p>
          </p:txBody>
        </p:sp>
        <p:cxnSp>
          <p:nvCxnSpPr>
            <p:cNvPr id="332" name="Shape 332"/>
            <p:cNvCxnSpPr/>
            <p:nvPr/>
          </p:nvCxnSpPr>
          <p:spPr>
            <a:xfrm>
              <a:off x="4771125" y="2441250"/>
              <a:ext cx="833399" cy="8316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33" name="Shape 333"/>
          <p:cNvGrpSpPr/>
          <p:nvPr/>
        </p:nvGrpSpPr>
        <p:grpSpPr>
          <a:xfrm>
            <a:off x="4698050" y="3904600"/>
            <a:ext cx="3960299" cy="356399"/>
            <a:chOff x="4698050" y="3904600"/>
            <a:chExt cx="3960299" cy="356399"/>
          </a:xfrm>
        </p:grpSpPr>
        <p:sp>
          <p:nvSpPr>
            <p:cNvPr id="334" name="Shape 334"/>
            <p:cNvSpPr/>
            <p:nvPr/>
          </p:nvSpPr>
          <p:spPr>
            <a:xfrm>
              <a:off x="4698050" y="3904600"/>
              <a:ext cx="152999" cy="1529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5609150" y="3904600"/>
              <a:ext cx="3049199" cy="356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u="sng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Austin</a:t>
              </a: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- ATX Hackerspace</a:t>
              </a:r>
            </a:p>
          </p:txBody>
        </p:sp>
        <p:cxnSp>
          <p:nvCxnSpPr>
            <p:cNvPr id="336" name="Shape 336"/>
            <p:cNvCxnSpPr/>
            <p:nvPr/>
          </p:nvCxnSpPr>
          <p:spPr>
            <a:xfrm>
              <a:off x="4781575" y="3984650"/>
              <a:ext cx="804000" cy="128699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37" name="Shape 337"/>
          <p:cNvGrpSpPr/>
          <p:nvPr/>
        </p:nvGrpSpPr>
        <p:grpSpPr>
          <a:xfrm>
            <a:off x="526050" y="1996925"/>
            <a:ext cx="3285074" cy="356399"/>
            <a:chOff x="526050" y="1996925"/>
            <a:chExt cx="3285074" cy="356399"/>
          </a:xfrm>
        </p:grpSpPr>
        <p:sp>
          <p:nvSpPr>
            <p:cNvPr id="338" name="Shape 338"/>
            <p:cNvSpPr/>
            <p:nvPr/>
          </p:nvSpPr>
          <p:spPr>
            <a:xfrm>
              <a:off x="3658125" y="1996925"/>
              <a:ext cx="152999" cy="1529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 txBox="1"/>
            <p:nvPr/>
          </p:nvSpPr>
          <p:spPr>
            <a:xfrm>
              <a:off x="526050" y="1996925"/>
              <a:ext cx="2206200" cy="356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u="sng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Denver</a:t>
              </a: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- DenHac and Solid State Depot</a:t>
              </a:r>
            </a:p>
          </p:txBody>
        </p:sp>
        <p:cxnSp>
          <p:nvCxnSpPr>
            <p:cNvPr id="340" name="Shape 340"/>
            <p:cNvCxnSpPr>
              <a:endCxn id="339" idx="3"/>
            </p:cNvCxnSpPr>
            <p:nvPr/>
          </p:nvCxnSpPr>
          <p:spPr>
            <a:xfrm flipH="1">
              <a:off x="2732250" y="2074025"/>
              <a:ext cx="1007100" cy="1011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0F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2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Makers</a:t>
            </a:r>
            <a:r>
              <a:rPr lang="en" sz="2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 are </a:t>
            </a:r>
            <a:r>
              <a:rPr b="1" lang="en" sz="2400" u="sng">
                <a:latin typeface="Montserrat Alternates"/>
                <a:ea typeface="Montserrat Alternates"/>
                <a:cs typeface="Montserrat Alternates"/>
                <a:sym typeface="Montserrat Alternates"/>
              </a:rPr>
              <a:t>anyone</a:t>
            </a:r>
            <a:r>
              <a:rPr lang="en" sz="2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 who makes </a:t>
            </a:r>
            <a:r>
              <a:rPr b="1" lang="en" sz="2400" u="sng">
                <a:latin typeface="Montserrat Alternates"/>
                <a:ea typeface="Montserrat Alternates"/>
                <a:cs typeface="Montserrat Alternates"/>
                <a:sym typeface="Montserrat Alternates"/>
              </a:rPr>
              <a:t>anything</a:t>
            </a:r>
            <a:r>
              <a:rPr lang="en" sz="2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 and shares their knowledge with others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24200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233950" y="1794450"/>
            <a:ext cx="8731799" cy="155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2400" u="sng">
                <a:solidFill>
                  <a:schemeClr val="hlink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  <a:hlinkClick r:id="rId3"/>
              </a:rPr>
              <a:t>Take a tour of Hammerspace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 u="sng">
                <a:solidFill>
                  <a:schemeClr val="hlink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  <a:hlinkClick r:id="rId4"/>
              </a:rPr>
              <a:t>Take a tour of Artisan’s Asylum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B246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645900" y="1878075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latin typeface="Montserrat Alternates"/>
                <a:ea typeface="Montserrat Alternates"/>
                <a:cs typeface="Montserrat Alternates"/>
                <a:sym typeface="Montserrat Alternates"/>
              </a:rPr>
              <a:t>Sharing</a:t>
            </a:r>
          </a:p>
        </p:txBody>
      </p:sp>
      <p:sp>
        <p:nvSpPr>
          <p:cNvPr id="351" name="Shape 351"/>
          <p:cNvSpPr txBox="1"/>
          <p:nvPr>
            <p:ph idx="2" type="title"/>
          </p:nvPr>
        </p:nvSpPr>
        <p:spPr>
          <a:xfrm>
            <a:off x="2192425" y="2739075"/>
            <a:ext cx="48098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B7B7B7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Participating in broader regional Maker community through Maker Faires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B246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1134500" y="1587075"/>
            <a:ext cx="6874799" cy="1969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Maker Faires</a:t>
            </a:r>
            <a:r>
              <a:rPr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are physical venues for MAKE readers and contributors to connect through a public showcase of innovation and experimentation.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B246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800400" y="1650175"/>
            <a:ext cx="7543200" cy="1169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The “Greatest Show-and-Tell on Earth” launched in San Francisco in 2006</a:t>
            </a:r>
          </a:p>
        </p:txBody>
      </p:sp>
      <p:sp>
        <p:nvSpPr>
          <p:cNvPr id="362" name="Shape 362"/>
          <p:cNvSpPr txBox="1"/>
          <p:nvPr>
            <p:ph idx="2" type="title"/>
          </p:nvPr>
        </p:nvSpPr>
        <p:spPr>
          <a:xfrm>
            <a:off x="2070900" y="2895475"/>
            <a:ext cx="5002200" cy="66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Attracts about 100 Makers as exhibitors and a few thousand visitors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B246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1037100" y="1987200"/>
            <a:ext cx="7069800" cy="1169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Today, official flagship Maker Faires now take place in SF and NYC, attracting a total of </a:t>
            </a:r>
            <a:r>
              <a:rPr b="1" lang="en" sz="24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215,000+ visitors</a:t>
            </a:r>
            <a:r>
              <a:rPr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last year.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B246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1037100" y="1733325"/>
            <a:ext cx="7069800" cy="1169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Smaller </a:t>
            </a:r>
            <a:r>
              <a:rPr b="1" lang="en" sz="24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Mini Maker Faires</a:t>
            </a:r>
            <a:r>
              <a:rPr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are now popping up all over the world, with 119 last year.</a:t>
            </a:r>
          </a:p>
        </p:txBody>
      </p:sp>
      <p:sp>
        <p:nvSpPr>
          <p:cNvPr id="373" name="Shape 373"/>
          <p:cNvSpPr txBox="1"/>
          <p:nvPr>
            <p:ph idx="2" type="title"/>
          </p:nvPr>
        </p:nvSpPr>
        <p:spPr>
          <a:xfrm>
            <a:off x="1037100" y="2706675"/>
            <a:ext cx="7069800" cy="77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(including one in Omaha!)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B246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1037100" y="1548150"/>
            <a:ext cx="7069800" cy="146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Due to largely to trademarks, insurance liability and royalties, there are many other Maker-oriented events popping up that do not use the term “Maker Faire”.</a:t>
            </a:r>
          </a:p>
        </p:txBody>
      </p:sp>
      <p:sp>
        <p:nvSpPr>
          <p:cNvPr id="379" name="Shape 379"/>
          <p:cNvSpPr txBox="1"/>
          <p:nvPr>
            <p:ph idx="2" type="title"/>
          </p:nvPr>
        </p:nvSpPr>
        <p:spPr>
          <a:xfrm>
            <a:off x="1037100" y="3196650"/>
            <a:ext cx="7069800" cy="77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Such as </a:t>
            </a:r>
            <a:r>
              <a:rPr b="1" lang="en" sz="1800" u="sng">
                <a:solidFill>
                  <a:srgbClr val="B7B7B7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Make Lincoln</a:t>
            </a:r>
            <a:r>
              <a:rPr lang="en" sz="1800">
                <a:solidFill>
                  <a:srgbClr val="B7B7B7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!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B246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1176250" y="1987200"/>
            <a:ext cx="6791399" cy="1169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Largest nearby Faire is </a:t>
            </a:r>
            <a:r>
              <a:rPr b="1" lang="en" sz="24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Maker Faire: Kansas City</a:t>
            </a:r>
            <a:r>
              <a:rPr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, which attracted 300+ exhibitors and 30,000+ this year!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B246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3396475" y="1599150"/>
            <a:ext cx="5380200" cy="1945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Visit </a:t>
            </a:r>
            <a:r>
              <a:rPr b="1" lang="en" sz="18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makerfairekc.com</a:t>
            </a: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for all the information you need to attend or show your project at next year’s Maker Faire: Kansas City!</a:t>
            </a:r>
          </a:p>
        </p:txBody>
      </p:sp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2372">
            <a:off x="594250" y="1266724"/>
            <a:ext cx="2523801" cy="252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B246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/>
        </p:nvSpPr>
        <p:spPr>
          <a:xfrm>
            <a:off x="737100" y="2074100"/>
            <a:ext cx="7669800" cy="148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  <a:hlinkClick r:id="rId3"/>
              </a:rPr>
              <a:t>Take a tour of Maker Faire: Kansas City 2014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  <a:hlinkClick r:id="rId4"/>
              </a:rPr>
              <a:t>A look inside Maker Faire 2015 (Bay Area)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0F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4590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2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“Makers</a:t>
            </a:r>
            <a:r>
              <a:rPr lang="en" sz="2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” is an </a:t>
            </a:r>
            <a:r>
              <a:rPr b="1" lang="en" sz="2400" u="sng">
                <a:latin typeface="Montserrat Alternates"/>
                <a:ea typeface="Montserrat Alternates"/>
                <a:cs typeface="Montserrat Alternates"/>
                <a:sym typeface="Montserrat Alternates"/>
              </a:rPr>
              <a:t>inclusive</a:t>
            </a:r>
            <a:r>
              <a:rPr lang="en" sz="2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 term and is not limited to any particular field, skill level, age or interest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32000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600875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latin typeface="Montserrat Alternates"/>
                <a:ea typeface="Montserrat Alternates"/>
                <a:cs typeface="Montserrat Alternates"/>
                <a:sym typeface="Montserrat Alternates"/>
              </a:rPr>
              <a:t>Education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32000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702975" y="1587075"/>
            <a:ext cx="7737899" cy="1969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Popularity and effectiveness of grassroots community education in hackerspaces has begun to catch the eye of traditional educators.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3200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660450" y="250750"/>
            <a:ext cx="2267400" cy="54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24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STEM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660450" y="800350"/>
            <a:ext cx="5240699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Science, Technology, Engineering and Mathematics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660450" y="1600775"/>
            <a:ext cx="78231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Montserrat Alternates"/>
              <a:buChar char="●"/>
            </a:pPr>
            <a:r>
              <a:rPr lang="en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Coined by </a:t>
            </a:r>
            <a:r>
              <a:rPr b="1" lang="en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National Science Foundation (NSF)</a:t>
            </a:r>
            <a:r>
              <a:rPr lang="en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after interagency government meetings on education.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Montserrat Alternates"/>
              <a:buChar char="●"/>
            </a:pPr>
            <a:r>
              <a:rPr lang="en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Through federal and state grants and other means of support, schools have become incentivized to implement more STEM-centric curriculum.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Montserrat Alternates"/>
              <a:buChar char="●"/>
            </a:pPr>
            <a:r>
              <a:rPr lang="en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Today, the first waves of students educated in STEM-centric school systems are graduating college and entering workforce.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Montserrat Alternates"/>
              <a:buChar char="○"/>
            </a:pPr>
            <a:r>
              <a:rPr lang="en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74% of graduates with STEM degrees do not work in STEM fields </a:t>
            </a:r>
            <a:r>
              <a:rPr lang="en" u="sng">
                <a:solidFill>
                  <a:schemeClr val="hlink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  <a:hlinkClick r:id="rId3"/>
              </a:rPr>
              <a:t>[1]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Montserrat Alternates"/>
              <a:buChar char="●"/>
            </a:pPr>
            <a:r>
              <a:rPr lang="en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Criticized for lack of gender and racial diversity - 17% of engineers and 26% of computer professionals are women. However, causes are still being researched.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32000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660450" y="250750"/>
            <a:ext cx="2267400" cy="54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24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STEAM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660450" y="800350"/>
            <a:ext cx="6257999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Science, Technology, Engineering, </a:t>
            </a:r>
            <a:r>
              <a:rPr b="1" lang="en">
                <a:solidFill>
                  <a:srgbClr val="B7B7B7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Art/Design</a:t>
            </a:r>
            <a:r>
              <a:rPr lang="en">
                <a:solidFill>
                  <a:srgbClr val="B7B7B7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and Mathematics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660450" y="1600775"/>
            <a:ext cx="78231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Montserrat Alternates"/>
              <a:buChar char="●"/>
            </a:pPr>
            <a:r>
              <a:rPr lang="en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Largely attributed to </a:t>
            </a:r>
            <a:r>
              <a:rPr b="1" lang="en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John Maeda</a:t>
            </a:r>
            <a:r>
              <a:rPr lang="en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, accomplished designer and current President of the Rhode Island School of Design.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Montserrat Alternates"/>
              <a:buChar char="●"/>
            </a:pPr>
            <a:r>
              <a:rPr lang="en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Argues that STEM philosophy is incomplete and does not explicitly account for or value </a:t>
            </a:r>
            <a:r>
              <a:rPr b="1" lang="en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creativity</a:t>
            </a:r>
            <a:r>
              <a:rPr lang="en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necessary for truly innovative, human-centric work.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Montserrat Alternates"/>
              <a:buChar char="●"/>
            </a:pPr>
            <a:r>
              <a:rPr lang="en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Argues that art and design are not the opposites of science, math and technology - they are organic counterparts.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Montserrat Alternates"/>
              <a:buChar char="○"/>
            </a:pPr>
            <a:r>
              <a:rPr lang="en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These fields weren’t considered separate until the rise of the Industrial Revolution (~200 years ago), when STEM skills became 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Montserrat Alternates"/>
              <a:buChar char="○"/>
            </a:pPr>
            <a:r>
              <a:rPr lang="en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All of these fields are about </a:t>
            </a:r>
            <a:r>
              <a:rPr b="1" lang="en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creative and meaningful problem solving</a:t>
            </a:r>
            <a:r>
              <a:rPr lang="en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32000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702975" y="863200"/>
            <a:ext cx="7737899" cy="3417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Encouraged by the overwhelmingly positive response to Maker Faires and MAKE Magazine, especially from kids and families, the </a:t>
            </a:r>
            <a:r>
              <a:rPr b="1" lang="en" sz="18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Maker Education Initiative</a:t>
            </a: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was created to “support and empower educators and communities — particularly, those in underserved areas — to facilitate meaningful making and learning experiences with youth”.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32000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702975" y="863200"/>
            <a:ext cx="7737899" cy="3417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  <a:hlinkClick r:id="rId3"/>
              </a:rPr>
              <a:t>“Do schools kill creativity?” by Ken Robinson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C343D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1305575" y="1778275"/>
            <a:ext cx="6442799" cy="1586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latin typeface="Montserrat Alternates"/>
                <a:ea typeface="Montserrat Alternates"/>
                <a:cs typeface="Montserrat Alternates"/>
                <a:sym typeface="Montserrat Alternates"/>
              </a:rPr>
              <a:t>Industry and business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C343D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702975" y="1587075"/>
            <a:ext cx="7737899" cy="1969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One of the pillars of capitalism is the privatization of knowledge and control of the means of production for the purposes of maximizing profits. 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C343D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702975" y="1587075"/>
            <a:ext cx="7737899" cy="1969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To encourage capitalism at the beginning of the rise of the Industrial Revolution, the federal government created several mechanisms that business owners and inventors can use to control their intellectual property.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C343D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/>
        </p:nvSpPr>
        <p:spPr>
          <a:xfrm>
            <a:off x="2765550" y="261569"/>
            <a:ext cx="3612900" cy="517499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 txBox="1"/>
          <p:nvPr>
            <p:ph type="title"/>
          </p:nvPr>
        </p:nvSpPr>
        <p:spPr>
          <a:xfrm>
            <a:off x="2834400" y="292750"/>
            <a:ext cx="3491400" cy="438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Inventor or business owner</a:t>
            </a:r>
          </a:p>
        </p:txBody>
      </p:sp>
      <p:sp>
        <p:nvSpPr>
          <p:cNvPr id="451" name="Shape 451"/>
          <p:cNvSpPr/>
          <p:nvPr/>
        </p:nvSpPr>
        <p:spPr>
          <a:xfrm>
            <a:off x="2773650" y="4499519"/>
            <a:ext cx="3612900" cy="517499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 txBox="1"/>
          <p:nvPr>
            <p:ph idx="2" type="title"/>
          </p:nvPr>
        </p:nvSpPr>
        <p:spPr>
          <a:xfrm>
            <a:off x="2842500" y="4530700"/>
            <a:ext cx="3491400" cy="438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Other businesses or people</a:t>
            </a:r>
          </a:p>
        </p:txBody>
      </p:sp>
      <p:grpSp>
        <p:nvGrpSpPr>
          <p:cNvPr id="453" name="Shape 453"/>
          <p:cNvGrpSpPr/>
          <p:nvPr/>
        </p:nvGrpSpPr>
        <p:grpSpPr>
          <a:xfrm>
            <a:off x="492625" y="731650"/>
            <a:ext cx="4087475" cy="2750900"/>
            <a:chOff x="492625" y="731650"/>
            <a:chExt cx="4087475" cy="2750900"/>
          </a:xfrm>
        </p:grpSpPr>
        <p:sp>
          <p:nvSpPr>
            <p:cNvPr id="454" name="Shape 454"/>
            <p:cNvSpPr txBox="1"/>
            <p:nvPr/>
          </p:nvSpPr>
          <p:spPr>
            <a:xfrm>
              <a:off x="492625" y="1051350"/>
              <a:ext cx="2487300" cy="24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b="1" lang="en" sz="1600" u="sng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Trademark</a:t>
              </a:r>
            </a:p>
            <a:p>
              <a:pPr rtl="0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A word, phrase, symbol or design that identifies a company’s product.</a:t>
              </a:r>
            </a:p>
            <a:p>
              <a:pPr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i="1"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Trademark Act of 1870</a:t>
              </a:r>
            </a:p>
          </p:txBody>
        </p:sp>
        <p:cxnSp>
          <p:nvCxnSpPr>
            <p:cNvPr id="455" name="Shape 455"/>
            <p:cNvCxnSpPr>
              <a:stCxn id="450" idx="2"/>
              <a:endCxn id="454" idx="0"/>
            </p:cNvCxnSpPr>
            <p:nvPr/>
          </p:nvCxnSpPr>
          <p:spPr>
            <a:xfrm flipH="1">
              <a:off x="1736400" y="731650"/>
              <a:ext cx="2843700" cy="319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456" name="Shape 456"/>
          <p:cNvGrpSpPr/>
          <p:nvPr/>
        </p:nvGrpSpPr>
        <p:grpSpPr>
          <a:xfrm>
            <a:off x="3328350" y="731650"/>
            <a:ext cx="2487300" cy="2750900"/>
            <a:chOff x="3328350" y="731650"/>
            <a:chExt cx="2487300" cy="2750900"/>
          </a:xfrm>
        </p:grpSpPr>
        <p:sp>
          <p:nvSpPr>
            <p:cNvPr id="457" name="Shape 457"/>
            <p:cNvSpPr txBox="1"/>
            <p:nvPr/>
          </p:nvSpPr>
          <p:spPr>
            <a:xfrm>
              <a:off x="3328350" y="1051350"/>
              <a:ext cx="2487300" cy="24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b="1" lang="en" sz="1600" u="sng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Copyright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An exclusive right given to the creator of a piece of creative work (like a book or piece of music) to produce copies of their work.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i="1"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Copyright Act of 1790</a:t>
              </a:r>
            </a:p>
          </p:txBody>
        </p:sp>
        <p:cxnSp>
          <p:nvCxnSpPr>
            <p:cNvPr id="458" name="Shape 458"/>
            <p:cNvCxnSpPr>
              <a:stCxn id="450" idx="2"/>
              <a:endCxn id="457" idx="0"/>
            </p:cNvCxnSpPr>
            <p:nvPr/>
          </p:nvCxnSpPr>
          <p:spPr>
            <a:xfrm flipH="1">
              <a:off x="4572000" y="731650"/>
              <a:ext cx="8100" cy="319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459" name="Shape 459"/>
          <p:cNvGrpSpPr/>
          <p:nvPr/>
        </p:nvGrpSpPr>
        <p:grpSpPr>
          <a:xfrm>
            <a:off x="4580100" y="731650"/>
            <a:ext cx="4072500" cy="2750900"/>
            <a:chOff x="4580100" y="731650"/>
            <a:chExt cx="4072500" cy="2750900"/>
          </a:xfrm>
        </p:grpSpPr>
        <p:sp>
          <p:nvSpPr>
            <p:cNvPr id="460" name="Shape 460"/>
            <p:cNvSpPr txBox="1"/>
            <p:nvPr/>
          </p:nvSpPr>
          <p:spPr>
            <a:xfrm>
              <a:off x="6165300" y="1051350"/>
              <a:ext cx="2487300" cy="24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b="1" lang="en" sz="1600" u="sng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Patent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Government-issued right given to an inventor of a new idea that allows them exclusive privilege to produce and use their invention how they want.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i="1"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Patent Act of 1790</a:t>
              </a:r>
            </a:p>
          </p:txBody>
        </p:sp>
        <p:cxnSp>
          <p:nvCxnSpPr>
            <p:cNvPr id="461" name="Shape 461"/>
            <p:cNvCxnSpPr>
              <a:stCxn id="450" idx="2"/>
              <a:endCxn id="460" idx="0"/>
            </p:cNvCxnSpPr>
            <p:nvPr/>
          </p:nvCxnSpPr>
          <p:spPr>
            <a:xfrm>
              <a:off x="4580100" y="731650"/>
              <a:ext cx="2829000" cy="319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462" name="Shape 462"/>
          <p:cNvCxnSpPr>
            <a:stCxn id="463" idx="2"/>
            <a:endCxn id="463" idx="2"/>
          </p:cNvCxnSpPr>
          <p:nvPr/>
        </p:nvCxnSpPr>
        <p:spPr>
          <a:xfrm>
            <a:off x="4588200" y="4324099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464" name="Shape 464"/>
          <p:cNvGrpSpPr/>
          <p:nvPr/>
        </p:nvGrpSpPr>
        <p:grpSpPr>
          <a:xfrm>
            <a:off x="475800" y="2768600"/>
            <a:ext cx="8224800" cy="1762099"/>
            <a:chOff x="475800" y="2768600"/>
            <a:chExt cx="8224800" cy="1762099"/>
          </a:xfrm>
        </p:grpSpPr>
        <p:sp>
          <p:nvSpPr>
            <p:cNvPr id="463" name="Shape 463"/>
            <p:cNvSpPr txBox="1"/>
            <p:nvPr/>
          </p:nvSpPr>
          <p:spPr>
            <a:xfrm>
              <a:off x="475800" y="3567800"/>
              <a:ext cx="8224800" cy="756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b="1" lang="en" u="sng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License</a:t>
              </a: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= special permission granted by the owner of a trademark, patent or copyright to someone else, allowing them to produce their work without repercussions..</a:t>
              </a:r>
            </a:p>
          </p:txBody>
        </p:sp>
        <p:cxnSp>
          <p:nvCxnSpPr>
            <p:cNvPr id="465" name="Shape 465"/>
            <p:cNvCxnSpPr>
              <a:stCxn id="452" idx="0"/>
              <a:endCxn id="463" idx="2"/>
            </p:cNvCxnSpPr>
            <p:nvPr/>
          </p:nvCxnSpPr>
          <p:spPr>
            <a:xfrm rot="10800000">
              <a:off x="4588200" y="4324000"/>
              <a:ext cx="0" cy="206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66" name="Shape 466"/>
            <p:cNvCxnSpPr/>
            <p:nvPr/>
          </p:nvCxnSpPr>
          <p:spPr>
            <a:xfrm rot="10800000">
              <a:off x="1598200" y="2768600"/>
              <a:ext cx="0" cy="776699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67" name="Shape 467"/>
            <p:cNvCxnSpPr/>
            <p:nvPr/>
          </p:nvCxnSpPr>
          <p:spPr>
            <a:xfrm>
              <a:off x="4580100" y="3286400"/>
              <a:ext cx="0" cy="281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68" name="Shape 468"/>
            <p:cNvCxnSpPr/>
            <p:nvPr/>
          </p:nvCxnSpPr>
          <p:spPr>
            <a:xfrm>
              <a:off x="7408950" y="3286400"/>
              <a:ext cx="0" cy="281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0F0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45900" y="1963647"/>
            <a:ext cx="7852199" cy="121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i="1" lang="en" sz="2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Makers</a:t>
            </a:r>
            <a:r>
              <a:rPr lang="en" sz="2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 are </a:t>
            </a:r>
            <a:r>
              <a:rPr b="1" lang="en" sz="2400" u="sng">
                <a:latin typeface="Montserrat Alternates"/>
                <a:ea typeface="Montserrat Alternates"/>
                <a:cs typeface="Montserrat Alternates"/>
                <a:sym typeface="Montserrat Alternates"/>
              </a:rPr>
              <a:t>people</a:t>
            </a:r>
            <a:r>
              <a:rPr lang="en" sz="2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, not companies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People thrive in </a:t>
            </a:r>
            <a:r>
              <a:rPr b="1" lang="en" sz="2400" u="sng">
                <a:latin typeface="Montserrat Alternates"/>
                <a:ea typeface="Montserrat Alternates"/>
                <a:cs typeface="Montserrat Alternates"/>
                <a:sym typeface="Montserrat Alternates"/>
              </a:rPr>
              <a:t>open communities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C343D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981900" y="1587000"/>
            <a:ext cx="7180199" cy="1969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Do the intellectual property mechanisms created during the pre- and early Industrial Age still make sense in today’s post-industrial society?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C343D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981900" y="1587000"/>
            <a:ext cx="7180199" cy="1969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Are the protections granted by IP laws appropriate for modern technology, especially software?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C343D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981900" y="1587000"/>
            <a:ext cx="7180199" cy="1969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What happens when the “little guys” are able to compete with the “big guys”?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C343D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776600" y="1587000"/>
            <a:ext cx="7590899" cy="1969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Makers want to share with other makers, but still be protected from the “big guys”.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4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Can we do both?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C343D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360175" y="1168500"/>
            <a:ext cx="3972900" cy="314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Establish prior art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All patents must be proven to be original. Therefore, if you release your project details publicly </a:t>
            </a:r>
            <a:r>
              <a:rPr b="1" lang="en" sz="16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no one</a:t>
            </a:r>
            <a:r>
              <a:rPr lang="en" sz="16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can patent your work after the fact.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2585550" y="202575"/>
            <a:ext cx="3972900" cy="6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Sharing your work</a:t>
            </a:r>
          </a:p>
        </p:txBody>
      </p:sp>
      <p:sp>
        <p:nvSpPr>
          <p:cNvPr id="495" name="Shape 495"/>
          <p:cNvSpPr txBox="1"/>
          <p:nvPr>
            <p:ph idx="2" type="title"/>
          </p:nvPr>
        </p:nvSpPr>
        <p:spPr>
          <a:xfrm>
            <a:off x="4569425" y="1162809"/>
            <a:ext cx="3972900" cy="31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Build a community</a:t>
            </a:r>
          </a:p>
          <a:p>
            <a:pPr rtl="0" algn="l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Traditional investors love patents because they demonstrate exclusivity.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Another way to do this is to build an open community around your work so that even if a competitor were to arise, no one will want to use it because they don’t have the brand recognition and can’t offer the support your own customers can.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C343D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368500" y="971075"/>
            <a:ext cx="5008499" cy="144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 u="sng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Use the Creative Commons license</a:t>
            </a:r>
          </a:p>
          <a:p>
            <a:pPr rtl="0" algn="r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Free license provided by non-profit organization that allows creators varying degrees of flexibility for other people to use.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2585550" y="202575"/>
            <a:ext cx="3972900" cy="6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Protecting your work</a:t>
            </a:r>
          </a:p>
        </p:txBody>
      </p:sp>
      <p:pic>
        <p:nvPicPr>
          <p:cNvPr id="502" name="Shape 5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8453" y="1135275"/>
            <a:ext cx="2841571" cy="994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3" name="Shape 503"/>
          <p:cNvGrpSpPr/>
          <p:nvPr/>
        </p:nvGrpSpPr>
        <p:grpSpPr>
          <a:xfrm>
            <a:off x="11250" y="2498600"/>
            <a:ext cx="9138899" cy="1657275"/>
            <a:chOff x="11250" y="2498600"/>
            <a:chExt cx="9138899" cy="1657275"/>
          </a:xfrm>
        </p:grpSpPr>
        <p:sp>
          <p:nvSpPr>
            <p:cNvPr id="504" name="Shape 504"/>
            <p:cNvSpPr txBox="1"/>
            <p:nvPr/>
          </p:nvSpPr>
          <p:spPr>
            <a:xfrm>
              <a:off x="368500" y="2566175"/>
              <a:ext cx="8336699" cy="15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-228600" lvl="0" marL="457200" rtl="0">
                <a:spcBef>
                  <a:spcPts val="0"/>
                </a:spcBef>
                <a:buClr>
                  <a:srgbClr val="FFFFFF"/>
                </a:buClr>
                <a:buFont typeface="Montserrat Alternates"/>
                <a:buChar char="●"/>
              </a:pPr>
              <a:r>
                <a:rPr b="1" lang="en" u="sng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BY - Attribution</a:t>
              </a: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</a:t>
              </a:r>
              <a:r>
                <a:rPr i="1"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(mandatory)</a:t>
              </a: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= anyone who uses your work must attribute you in some way (a link, a shoutout, etc).</a:t>
              </a:r>
            </a:p>
            <a:p>
              <a:pPr indent="-228600" lvl="0" marL="457200" rtl="0">
                <a:spcBef>
                  <a:spcPts val="0"/>
                </a:spcBef>
                <a:buClr>
                  <a:srgbClr val="FFFFFF"/>
                </a:buClr>
                <a:buFont typeface="Montserrat Alternates"/>
                <a:buChar char="●"/>
              </a:pPr>
              <a:r>
                <a:rPr b="1" lang="en" u="sng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ND - NoDerivatives</a:t>
              </a: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</a:t>
              </a:r>
              <a:r>
                <a:rPr i="1"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(optional)</a:t>
              </a: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= allows others to adapt and share work (or not).</a:t>
              </a:r>
            </a:p>
            <a:p>
              <a:pPr indent="-228600" lvl="0" marL="457200" rtl="0">
                <a:spcBef>
                  <a:spcPts val="0"/>
                </a:spcBef>
                <a:buClr>
                  <a:srgbClr val="FFFFFF"/>
                </a:buClr>
                <a:buFont typeface="Montserrat Alternates"/>
                <a:buChar char="●"/>
              </a:pPr>
              <a:r>
                <a:rPr b="1" lang="en" u="sng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NC - NonCommercial</a:t>
              </a: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</a:t>
              </a:r>
              <a:r>
                <a:rPr i="1"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(optional)</a:t>
              </a: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= allows others to profit from the use of your work. Somewhat controversial to some.</a:t>
              </a:r>
            </a:p>
            <a:p>
              <a:pPr indent="-228600" lvl="0" marL="457200" rtl="0">
                <a:spcBef>
                  <a:spcPts val="0"/>
                </a:spcBef>
                <a:buClr>
                  <a:srgbClr val="FFFFFF"/>
                </a:buClr>
                <a:buFont typeface="Montserrat Alternates"/>
                <a:buChar char="●"/>
              </a:pPr>
              <a:r>
                <a:rPr b="1" lang="en" u="sng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SA - ShareAlike</a:t>
              </a: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</a:t>
              </a:r>
              <a:r>
                <a:rPr i="1"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(optional)</a:t>
              </a:r>
              <a:r>
                <a:rPr lang="en">
                  <a:solidFill>
                    <a:srgbClr val="FFFFFF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</a:rPr>
                <a:t> = if someone does adapt and share your work, they must use the exact same license you released the original work under.</a:t>
              </a:r>
            </a:p>
            <a:p>
              <a:pPr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Montserrat Alternates"/>
                <a:ea typeface="Montserrat Alternates"/>
                <a:cs typeface="Montserrat Alternates"/>
                <a:sym typeface="Montserrat Alternates"/>
              </a:endParaRPr>
            </a:p>
            <a:p>
              <a:pPr>
                <a:spcBef>
                  <a:spcPts val="0"/>
                </a:spcBef>
                <a:buNone/>
              </a:pPr>
              <a:r>
                <a:t/>
              </a:r>
              <a:endParaRPr>
                <a:latin typeface="Montserrat Alternates"/>
                <a:ea typeface="Montserrat Alternates"/>
                <a:cs typeface="Montserrat Alternates"/>
                <a:sym typeface="Montserrat Alternates"/>
              </a:endParaRPr>
            </a:p>
          </p:txBody>
        </p:sp>
        <p:cxnSp>
          <p:nvCxnSpPr>
            <p:cNvPr id="505" name="Shape 505"/>
            <p:cNvCxnSpPr/>
            <p:nvPr/>
          </p:nvCxnSpPr>
          <p:spPr>
            <a:xfrm>
              <a:off x="11250" y="2498600"/>
              <a:ext cx="91388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506" name="Shape 506"/>
          <p:cNvGrpSpPr/>
          <p:nvPr/>
        </p:nvGrpSpPr>
        <p:grpSpPr>
          <a:xfrm>
            <a:off x="11250" y="4322375"/>
            <a:ext cx="9138899" cy="756299"/>
            <a:chOff x="11250" y="4322375"/>
            <a:chExt cx="9138899" cy="756299"/>
          </a:xfrm>
        </p:grpSpPr>
        <p:cxnSp>
          <p:nvCxnSpPr>
            <p:cNvPr id="507" name="Shape 507"/>
            <p:cNvCxnSpPr/>
            <p:nvPr/>
          </p:nvCxnSpPr>
          <p:spPr>
            <a:xfrm>
              <a:off x="11250" y="4327400"/>
              <a:ext cx="91388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508" name="Shape 508"/>
            <p:cNvSpPr txBox="1"/>
            <p:nvPr/>
          </p:nvSpPr>
          <p:spPr>
            <a:xfrm>
              <a:off x="1295500" y="4322375"/>
              <a:ext cx="6482700" cy="756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b="1" lang="en" sz="2400" u="sng">
                  <a:solidFill>
                    <a:schemeClr val="hlink"/>
                  </a:solidFill>
                  <a:latin typeface="Montserrat Alternates"/>
                  <a:ea typeface="Montserrat Alternates"/>
                  <a:cs typeface="Montserrat Alternates"/>
                  <a:sym typeface="Montserrat Alternates"/>
                  <a:hlinkClick r:id="rId4"/>
                </a:rPr>
                <a:t>creativecommons.org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0F0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258525" y="1962450"/>
            <a:ext cx="4045199" cy="1218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2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“Makers” </a:t>
            </a:r>
            <a:r>
              <a:rPr lang="en" sz="2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was coined by MAKE Magazine, first published in 2005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1438" r="0" t="0"/>
          <a:stretch/>
        </p:blipFill>
        <p:spPr>
          <a:xfrm>
            <a:off x="5035025" y="0"/>
            <a:ext cx="35803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0F0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837750" y="2141250"/>
            <a:ext cx="74685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Maker = hacker = tinkerer = crafter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0F0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64590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2400" u="sng">
                <a:solidFill>
                  <a:schemeClr val="hlink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  <a:hlinkClick r:id="rId3"/>
              </a:rPr>
              <a:t>“We are makers” by Dale Dougherty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C4587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latin typeface="Montserrat Alternates"/>
                <a:ea typeface="Montserrat Alternates"/>
                <a:cs typeface="Montserrat Alternates"/>
                <a:sym typeface="Montserrat Alternates"/>
              </a:rPr>
              <a:t>Maker’s Movement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