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985000" cy="9282113"/>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0" d="100"/>
          <a:sy n="90" d="100"/>
        </p:scale>
        <p:origin x="-104" y="-28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1586" y="0"/>
            <a:ext cx="3028949" cy="46355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defRPr/>
            </a:lvl1pPr>
            <a:lvl2pPr marL="457200" marR="0" indent="0" algn="l" rtl="0">
              <a:lnSpc>
                <a:spcPct val="100000"/>
              </a:lnSpc>
              <a:spcBef>
                <a:spcPts val="0"/>
              </a:spcBef>
              <a:spcAft>
                <a:spcPts val="0"/>
              </a:spcAft>
              <a:defRPr/>
            </a:lvl2pPr>
            <a:lvl3pPr marL="914400" marR="0" indent="0" algn="l" rtl="0">
              <a:lnSpc>
                <a:spcPct val="100000"/>
              </a:lnSpc>
              <a:spcBef>
                <a:spcPts val="0"/>
              </a:spcBef>
              <a:spcAft>
                <a:spcPts val="0"/>
              </a:spcAft>
              <a:defRPr/>
            </a:lvl3pPr>
            <a:lvl4pPr marL="1371600" marR="0" indent="0" algn="l" rtl="0">
              <a:lnSpc>
                <a:spcPct val="100000"/>
              </a:lnSpc>
              <a:spcBef>
                <a:spcPts val="0"/>
              </a:spcBef>
              <a:spcAft>
                <a:spcPts val="0"/>
              </a:spcAft>
              <a:defRPr/>
            </a:lvl4pPr>
            <a:lvl5pPr marL="1828800" marR="0" indent="0" algn="l" rtl="0">
              <a:lnSpc>
                <a:spcPct val="100000"/>
              </a:lnSpc>
              <a:spcBef>
                <a:spcPts val="0"/>
              </a:spcBef>
              <a:spcAft>
                <a:spcPts val="0"/>
              </a:spcAft>
              <a:defRPr/>
            </a:lvl5pPr>
            <a:lvl6pPr marL="2286000" marR="0" indent="0" algn="l" rtl="0">
              <a:lnSpc>
                <a:spcPct val="100000"/>
              </a:lnSpc>
              <a:spcBef>
                <a:spcPts val="0"/>
              </a:spcBef>
              <a:spcAft>
                <a:spcPts val="0"/>
              </a:spcAft>
              <a:defRPr/>
            </a:lvl6pPr>
            <a:lvl7pPr marL="3200400" marR="0" indent="0" algn="l" rtl="0">
              <a:lnSpc>
                <a:spcPct val="100000"/>
              </a:lnSpc>
              <a:spcBef>
                <a:spcPts val="0"/>
              </a:spcBef>
              <a:spcAft>
                <a:spcPts val="0"/>
              </a:spcAft>
              <a:defRPr/>
            </a:lvl7pPr>
            <a:lvl8pPr marL="4572000" marR="0" indent="0" algn="l" rtl="0">
              <a:lnSpc>
                <a:spcPct val="100000"/>
              </a:lnSpc>
              <a:spcBef>
                <a:spcPts val="0"/>
              </a:spcBef>
              <a:spcAft>
                <a:spcPts val="0"/>
              </a:spcAft>
              <a:defRPr/>
            </a:lvl8pPr>
            <a:lvl9pPr marL="6400800" marR="0" indent="0" algn="l" rtl="0">
              <a:lnSpc>
                <a:spcPct val="100000"/>
              </a:lnSpc>
              <a:spcBef>
                <a:spcPts val="0"/>
              </a:spcBef>
              <a:spcAft>
                <a:spcPts val="0"/>
              </a:spcAft>
              <a:defRPr/>
            </a:lvl9pPr>
          </a:lstStyle>
          <a:p>
            <a:endParaRPr/>
          </a:p>
        </p:txBody>
      </p:sp>
      <p:sp>
        <p:nvSpPr>
          <p:cNvPr id="3" name="Shape 3"/>
          <p:cNvSpPr txBox="1">
            <a:spLocks noGrp="1"/>
          </p:cNvSpPr>
          <p:nvPr>
            <p:ph type="dt" idx="10"/>
          </p:nvPr>
        </p:nvSpPr>
        <p:spPr>
          <a:xfrm>
            <a:off x="3957637" y="0"/>
            <a:ext cx="3028949" cy="46355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defRPr/>
            </a:lvl1pPr>
            <a:lvl2pPr marL="457200" marR="0" indent="0" algn="l" rtl="0">
              <a:lnSpc>
                <a:spcPct val="100000"/>
              </a:lnSpc>
              <a:spcBef>
                <a:spcPts val="0"/>
              </a:spcBef>
              <a:spcAft>
                <a:spcPts val="0"/>
              </a:spcAft>
              <a:defRPr/>
            </a:lvl2pPr>
            <a:lvl3pPr marL="914400" marR="0" indent="0" algn="l" rtl="0">
              <a:lnSpc>
                <a:spcPct val="100000"/>
              </a:lnSpc>
              <a:spcBef>
                <a:spcPts val="0"/>
              </a:spcBef>
              <a:spcAft>
                <a:spcPts val="0"/>
              </a:spcAft>
              <a:defRPr/>
            </a:lvl3pPr>
            <a:lvl4pPr marL="1371600" marR="0" indent="0" algn="l" rtl="0">
              <a:lnSpc>
                <a:spcPct val="100000"/>
              </a:lnSpc>
              <a:spcBef>
                <a:spcPts val="0"/>
              </a:spcBef>
              <a:spcAft>
                <a:spcPts val="0"/>
              </a:spcAft>
              <a:defRPr/>
            </a:lvl4pPr>
            <a:lvl5pPr marL="1828800" marR="0" indent="0" algn="l" rtl="0">
              <a:lnSpc>
                <a:spcPct val="100000"/>
              </a:lnSpc>
              <a:spcBef>
                <a:spcPts val="0"/>
              </a:spcBef>
              <a:spcAft>
                <a:spcPts val="0"/>
              </a:spcAft>
              <a:defRPr/>
            </a:lvl5pPr>
            <a:lvl6pPr marL="2286000" marR="0" indent="0" algn="l" rtl="0">
              <a:lnSpc>
                <a:spcPct val="100000"/>
              </a:lnSpc>
              <a:spcBef>
                <a:spcPts val="0"/>
              </a:spcBef>
              <a:spcAft>
                <a:spcPts val="0"/>
              </a:spcAft>
              <a:defRPr/>
            </a:lvl6pPr>
            <a:lvl7pPr marL="3200400" marR="0" indent="0" algn="l" rtl="0">
              <a:lnSpc>
                <a:spcPct val="100000"/>
              </a:lnSpc>
              <a:spcBef>
                <a:spcPts val="0"/>
              </a:spcBef>
              <a:spcAft>
                <a:spcPts val="0"/>
              </a:spcAft>
              <a:defRPr/>
            </a:lvl7pPr>
            <a:lvl8pPr marL="4572000" marR="0" indent="0" algn="l" rtl="0">
              <a:lnSpc>
                <a:spcPct val="100000"/>
              </a:lnSpc>
              <a:spcBef>
                <a:spcPts val="0"/>
              </a:spcBef>
              <a:spcAft>
                <a:spcPts val="0"/>
              </a:spcAft>
              <a:defRPr/>
            </a:lvl8pPr>
            <a:lvl9pPr marL="6400800" marR="0" indent="0" algn="l" rtl="0">
              <a:lnSpc>
                <a:spcPct val="100000"/>
              </a:lnSpc>
              <a:spcBef>
                <a:spcPts val="0"/>
              </a:spcBef>
              <a:spcAft>
                <a:spcPts val="0"/>
              </a:spcAft>
              <a:defRPr/>
            </a:lvl9pPr>
          </a:lstStyle>
          <a:p>
            <a:endParaRPr/>
          </a:p>
        </p:txBody>
      </p:sp>
      <p:sp>
        <p:nvSpPr>
          <p:cNvPr id="4" name="Shape 4"/>
          <p:cNvSpPr>
            <a:spLocks noGrp="1" noRot="1" noChangeAspect="1"/>
          </p:cNvSpPr>
          <p:nvPr>
            <p:ph type="sldImg" idx="3"/>
          </p:nvPr>
        </p:nvSpPr>
        <p:spPr>
          <a:xfrm>
            <a:off x="410636" y="703262"/>
            <a:ext cx="6163800" cy="3467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5" name="Shape 5"/>
          <p:cNvSpPr txBox="1">
            <a:spLocks noGrp="1"/>
          </p:cNvSpPr>
          <p:nvPr>
            <p:ph type="body" idx="1"/>
          </p:nvPr>
        </p:nvSpPr>
        <p:spPr>
          <a:xfrm>
            <a:off x="931862" y="4408487"/>
            <a:ext cx="5121275" cy="4176711"/>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6" name="Shape 6"/>
          <p:cNvSpPr txBox="1">
            <a:spLocks noGrp="1"/>
          </p:cNvSpPr>
          <p:nvPr>
            <p:ph type="ftr" idx="11"/>
          </p:nvPr>
        </p:nvSpPr>
        <p:spPr>
          <a:xfrm>
            <a:off x="-1586" y="8818561"/>
            <a:ext cx="3028949" cy="463550"/>
          </a:xfrm>
          <a:prstGeom prst="rect">
            <a:avLst/>
          </a:prstGeom>
          <a:noFill/>
          <a:ln>
            <a:noFill/>
          </a:ln>
        </p:spPr>
        <p:txBody>
          <a:bodyPr lIns="91425" tIns="91425" rIns="91425" bIns="91425" anchor="b" anchorCtr="0"/>
          <a:lstStyle>
            <a:lvl1pPr marL="0" marR="0" indent="0" algn="l" rtl="0">
              <a:lnSpc>
                <a:spcPct val="100000"/>
              </a:lnSpc>
              <a:spcBef>
                <a:spcPts val="0"/>
              </a:spcBef>
              <a:spcAft>
                <a:spcPts val="0"/>
              </a:spcAft>
              <a:defRPr/>
            </a:lvl1pPr>
            <a:lvl2pPr marL="457200" marR="0" indent="0" algn="l" rtl="0">
              <a:lnSpc>
                <a:spcPct val="100000"/>
              </a:lnSpc>
              <a:spcBef>
                <a:spcPts val="0"/>
              </a:spcBef>
              <a:spcAft>
                <a:spcPts val="0"/>
              </a:spcAft>
              <a:defRPr/>
            </a:lvl2pPr>
            <a:lvl3pPr marL="914400" marR="0" indent="0" algn="l" rtl="0">
              <a:lnSpc>
                <a:spcPct val="100000"/>
              </a:lnSpc>
              <a:spcBef>
                <a:spcPts val="0"/>
              </a:spcBef>
              <a:spcAft>
                <a:spcPts val="0"/>
              </a:spcAft>
              <a:defRPr/>
            </a:lvl3pPr>
            <a:lvl4pPr marL="1371600" marR="0" indent="0" algn="l" rtl="0">
              <a:lnSpc>
                <a:spcPct val="100000"/>
              </a:lnSpc>
              <a:spcBef>
                <a:spcPts val="0"/>
              </a:spcBef>
              <a:spcAft>
                <a:spcPts val="0"/>
              </a:spcAft>
              <a:defRPr/>
            </a:lvl4pPr>
            <a:lvl5pPr marL="1828800" marR="0" indent="0" algn="l" rtl="0">
              <a:lnSpc>
                <a:spcPct val="100000"/>
              </a:lnSpc>
              <a:spcBef>
                <a:spcPts val="0"/>
              </a:spcBef>
              <a:spcAft>
                <a:spcPts val="0"/>
              </a:spcAft>
              <a:defRPr/>
            </a:lvl5pPr>
            <a:lvl6pPr marL="2286000" marR="0" indent="0" algn="l" rtl="0">
              <a:lnSpc>
                <a:spcPct val="100000"/>
              </a:lnSpc>
              <a:spcBef>
                <a:spcPts val="0"/>
              </a:spcBef>
              <a:spcAft>
                <a:spcPts val="0"/>
              </a:spcAft>
              <a:defRPr/>
            </a:lvl6pPr>
            <a:lvl7pPr marL="3200400" marR="0" indent="0" algn="l" rtl="0">
              <a:lnSpc>
                <a:spcPct val="100000"/>
              </a:lnSpc>
              <a:spcBef>
                <a:spcPts val="0"/>
              </a:spcBef>
              <a:spcAft>
                <a:spcPts val="0"/>
              </a:spcAft>
              <a:defRPr/>
            </a:lvl7pPr>
            <a:lvl8pPr marL="4572000" marR="0" indent="0" algn="l" rtl="0">
              <a:lnSpc>
                <a:spcPct val="100000"/>
              </a:lnSpc>
              <a:spcBef>
                <a:spcPts val="0"/>
              </a:spcBef>
              <a:spcAft>
                <a:spcPts val="0"/>
              </a:spcAft>
              <a:defRPr/>
            </a:lvl8pPr>
            <a:lvl9pPr marL="6400800" marR="0" indent="0" algn="l" rtl="0">
              <a:lnSpc>
                <a:spcPct val="100000"/>
              </a:lnSpc>
              <a:spcBef>
                <a:spcPts val="0"/>
              </a:spcBef>
              <a:spcAft>
                <a:spcPts val="0"/>
              </a:spcAft>
              <a:defRPr/>
            </a:lvl9pPr>
          </a:lstStyle>
          <a:p>
            <a:endParaRPr/>
          </a:p>
        </p:txBody>
      </p:sp>
      <p:sp>
        <p:nvSpPr>
          <p:cNvPr id="7" name="Shape 7"/>
          <p:cNvSpPr txBox="1">
            <a:spLocks noGrp="1"/>
          </p:cNvSpPr>
          <p:nvPr>
            <p:ph type="sldNum" idx="12"/>
          </p:nvPr>
        </p:nvSpPr>
        <p:spPr>
          <a:xfrm>
            <a:off x="3957637" y="8818561"/>
            <a:ext cx="3028949" cy="463550"/>
          </a:xfrm>
          <a:prstGeom prst="rect">
            <a:avLst/>
          </a:prstGeom>
          <a:noFill/>
          <a:ln>
            <a:noFill/>
          </a:ln>
        </p:spPr>
        <p:txBody>
          <a:bodyPr lIns="19350" tIns="0" rIns="19350" bIns="0" anchor="b" anchorCtr="0">
            <a:noAutofit/>
          </a:bodyPr>
          <a:lstStyle/>
          <a:p>
            <a:pPr marL="0" marR="0" lvl="0" indent="0" algn="r" rtl="0">
              <a:lnSpc>
                <a:spcPct val="100000"/>
              </a:lnSpc>
              <a:spcBef>
                <a:spcPts val="0"/>
              </a:spcBef>
              <a:spcAft>
                <a:spcPts val="0"/>
              </a:spcAft>
              <a:buClr>
                <a:srgbClr val="000000"/>
              </a:buClr>
              <a:buSzPct val="25000"/>
              <a:buFont typeface="Times New Roman"/>
              <a:buNone/>
            </a:pPr>
            <a:fld id="{00000000-1234-1234-1234-123412341234}" type="slidenum">
              <a:rPr lang="en-US" sz="1000" b="0" i="1" u="none" strike="noStrike" cap="none" baseline="0">
                <a:solidFill>
                  <a:srgbClr val="000000"/>
                </a:solidFill>
                <a:latin typeface="Times New Roman"/>
                <a:ea typeface="Times New Roman"/>
                <a:cs typeface="Times New Roman"/>
                <a:sym typeface="Times New Roman"/>
              </a:rPr>
              <a:t>‹#›</a:t>
            </a:fld>
            <a:endParaRPr lang="en-US" sz="1000" b="0" i="1" u="none" strike="noStrike" cap="none" baseline="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125883903"/>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
        <p:cNvGrpSpPr/>
        <p:nvPr/>
      </p:nvGrpSpPr>
      <p:grpSpPr>
        <a:xfrm>
          <a:off x="0" y="0"/>
          <a:ext cx="0" cy="0"/>
          <a:chOff x="0" y="0"/>
          <a:chExt cx="0" cy="0"/>
        </a:xfrm>
      </p:grpSpPr>
      <p:sp>
        <p:nvSpPr>
          <p:cNvPr id="21" name="Shape 21"/>
          <p:cNvSpPr>
            <a:spLocks noGrp="1" noRot="1" noChangeAspect="1"/>
          </p:cNvSpPr>
          <p:nvPr>
            <p:ph type="sldImg" idx="2"/>
          </p:nvPr>
        </p:nvSpPr>
        <p:spPr>
          <a:xfrm>
            <a:off x="410636" y="703262"/>
            <a:ext cx="6163800" cy="34670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 name="Shape 22"/>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None/>
            </a:pPr>
            <a:endParaRPr/>
          </a:p>
        </p:txBody>
      </p:sp>
      <p:sp>
        <p:nvSpPr>
          <p:cNvPr id="23" name="Shape 23"/>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Clr>
                <a:srgbClr val="000000"/>
              </a:buClr>
              <a:buSzPct val="25000"/>
              <a:buFont typeface="Times New Roman"/>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411163" y="703263"/>
            <a:ext cx="6162675"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a:spcBef>
                <a:spcPts val="0"/>
              </a:spcBef>
              <a:buClr>
                <a:schemeClr val="dk1"/>
              </a:buClr>
              <a:buFont typeface="Arial"/>
              <a:buNone/>
            </a:pPr>
            <a:endParaRPr/>
          </a:p>
        </p:txBody>
      </p:sp>
      <p:sp>
        <p:nvSpPr>
          <p:cNvPr id="108" name="Shape 108"/>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410636" y="703262"/>
            <a:ext cx="6163800" cy="34670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5" name="Shape 115"/>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a:spcBef>
                <a:spcPts val="0"/>
              </a:spcBef>
              <a:buNone/>
            </a:pPr>
            <a:endParaRPr/>
          </a:p>
        </p:txBody>
      </p:sp>
      <p:sp>
        <p:nvSpPr>
          <p:cNvPr id="116" name="Shape 116"/>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410636" y="703262"/>
            <a:ext cx="6163800" cy="34670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2" name="Shape 122"/>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None/>
            </a:pPr>
            <a:endParaRPr sz="1200" b="1">
              <a:solidFill>
                <a:schemeClr val="dk1"/>
              </a:solidFill>
            </a:endParaRPr>
          </a:p>
        </p:txBody>
      </p:sp>
      <p:sp>
        <p:nvSpPr>
          <p:cNvPr id="123" name="Shape 123"/>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411163" y="703263"/>
            <a:ext cx="6162675"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2" name="Shape 132"/>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a:spcBef>
                <a:spcPts val="0"/>
              </a:spcBef>
              <a:buNone/>
            </a:pPr>
            <a:endParaRPr/>
          </a:p>
        </p:txBody>
      </p:sp>
      <p:sp>
        <p:nvSpPr>
          <p:cNvPr id="133" name="Shape 133"/>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411163" y="703263"/>
            <a:ext cx="6162675"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1" name="Shape 141"/>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marR="0" lvl="0" algn="l" rtl="0">
              <a:lnSpc>
                <a:spcPct val="100000"/>
              </a:lnSpc>
              <a:spcBef>
                <a:spcPts val="0"/>
              </a:spcBef>
              <a:spcAft>
                <a:spcPts val="0"/>
              </a:spcAft>
              <a:buNone/>
            </a:pPr>
            <a:endParaRPr/>
          </a:p>
        </p:txBody>
      </p:sp>
      <p:sp>
        <p:nvSpPr>
          <p:cNvPr id="142" name="Shape 142"/>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a:spcBef>
                <a:spcPts val="0"/>
              </a:spcBef>
              <a:buClr>
                <a:srgbClr val="000000"/>
              </a:buClr>
              <a:buSzPct val="25000"/>
              <a:buFont typeface="Times New Roman"/>
              <a:buNone/>
            </a:pPr>
            <a:fld id="{00000000-1234-1234-1234-123412341234}"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410636" y="703262"/>
            <a:ext cx="6163800" cy="34670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9" name="Shape 159"/>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marR="0" lvl="0" algn="l" rtl="0">
              <a:lnSpc>
                <a:spcPct val="100000"/>
              </a:lnSpc>
              <a:spcBef>
                <a:spcPts val="0"/>
              </a:spcBef>
              <a:spcAft>
                <a:spcPts val="0"/>
              </a:spcAft>
              <a:buNone/>
            </a:pPr>
            <a:endParaRPr/>
          </a:p>
        </p:txBody>
      </p:sp>
      <p:sp>
        <p:nvSpPr>
          <p:cNvPr id="160" name="Shape 160"/>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Clr>
                <a:srgbClr val="000000"/>
              </a:buClr>
              <a:buSzPct val="25000"/>
              <a:buFont typeface="Times New Roman"/>
              <a:buNone/>
            </a:pPr>
            <a:fld id="{00000000-1234-1234-1234-123412341234}" type="slidenum">
              <a:rPr lang="en-US"/>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410636" y="703262"/>
            <a:ext cx="6163800" cy="34670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2" name="Shape 172"/>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a:spcBef>
                <a:spcPts val="0"/>
              </a:spcBef>
              <a:buClr>
                <a:schemeClr val="dk1"/>
              </a:buClr>
              <a:buFont typeface="Arial"/>
              <a:buNone/>
            </a:pPr>
            <a:endParaRPr/>
          </a:p>
        </p:txBody>
      </p:sp>
      <p:sp>
        <p:nvSpPr>
          <p:cNvPr id="173" name="Shape 173"/>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411163" y="703263"/>
            <a:ext cx="6162675"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7" name="Shape 187"/>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a:spcBef>
                <a:spcPts val="0"/>
              </a:spcBef>
              <a:buClr>
                <a:schemeClr val="dk1"/>
              </a:buClr>
              <a:buFont typeface="Arial"/>
              <a:buNone/>
            </a:pPr>
            <a:endParaRPr/>
          </a:p>
        </p:txBody>
      </p:sp>
      <p:sp>
        <p:nvSpPr>
          <p:cNvPr id="188" name="Shape 188"/>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410636" y="703262"/>
            <a:ext cx="6163800" cy="34670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0" name="Shape 200"/>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a:spcBef>
                <a:spcPts val="0"/>
              </a:spcBef>
              <a:buClr>
                <a:schemeClr val="dk1"/>
              </a:buClr>
              <a:buFont typeface="Arial"/>
              <a:buNone/>
            </a:pPr>
            <a:endParaRPr/>
          </a:p>
        </p:txBody>
      </p:sp>
      <p:sp>
        <p:nvSpPr>
          <p:cNvPr id="201" name="Shape 201"/>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410636" y="703262"/>
            <a:ext cx="6163800" cy="34670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8" name="Shape 208"/>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a:spcBef>
                <a:spcPts val="0"/>
              </a:spcBef>
              <a:buNone/>
            </a:pPr>
            <a:endParaRPr/>
          </a:p>
        </p:txBody>
      </p:sp>
      <p:sp>
        <p:nvSpPr>
          <p:cNvPr id="209" name="Shape 209"/>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Shape 29"/>
          <p:cNvSpPr>
            <a:spLocks noGrp="1" noRot="1" noChangeAspect="1"/>
          </p:cNvSpPr>
          <p:nvPr>
            <p:ph type="sldImg" idx="2"/>
          </p:nvPr>
        </p:nvSpPr>
        <p:spPr>
          <a:xfrm>
            <a:off x="410636" y="703262"/>
            <a:ext cx="6163800" cy="34670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0" name="Shape 30"/>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None/>
            </a:pPr>
            <a:endParaRPr/>
          </a:p>
        </p:txBody>
      </p:sp>
      <p:sp>
        <p:nvSpPr>
          <p:cNvPr id="31" name="Shape 31"/>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Clr>
                <a:srgbClr val="000000"/>
              </a:buClr>
              <a:buSzPct val="25000"/>
              <a:buFont typeface="Times New Roman"/>
              <a:buNone/>
            </a:pPr>
            <a:fld id="{00000000-1234-1234-1234-123412341234}" type="slidenum">
              <a:rPr lang="en-US"/>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410636" y="703262"/>
            <a:ext cx="6163800" cy="34670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6" name="Shape 216"/>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a:spcBef>
                <a:spcPts val="0"/>
              </a:spcBef>
              <a:buNone/>
            </a:pPr>
            <a:endParaRPr/>
          </a:p>
        </p:txBody>
      </p:sp>
      <p:sp>
        <p:nvSpPr>
          <p:cNvPr id="217" name="Shape 217"/>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a:spcBef>
                <a:spcPts val="0"/>
              </a:spcBef>
              <a:buClr>
                <a:srgbClr val="000000"/>
              </a:buClr>
              <a:buSzPct val="25000"/>
              <a:buFont typeface="Times New Roman"/>
              <a:buNone/>
            </a:pPr>
            <a:fld id="{00000000-1234-1234-1234-123412341234}" type="slidenum">
              <a:rPr lang="en-US"/>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410636" y="703262"/>
            <a:ext cx="6163800" cy="34670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3" name="Shape 223"/>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a:spcBef>
                <a:spcPts val="0"/>
              </a:spcBef>
              <a:buNone/>
            </a:pPr>
            <a:endParaRPr/>
          </a:p>
        </p:txBody>
      </p:sp>
      <p:sp>
        <p:nvSpPr>
          <p:cNvPr id="224" name="Shape 224"/>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a:spcBef>
                <a:spcPts val="0"/>
              </a:spcBef>
              <a:buClr>
                <a:srgbClr val="000000"/>
              </a:buClr>
              <a:buSzPct val="25000"/>
              <a:buFont typeface="Times New Roman"/>
              <a:buNone/>
            </a:pPr>
            <a:fld id="{00000000-1234-1234-1234-123412341234}" type="slidenum">
              <a:rPr lang="en-US"/>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410636" y="703262"/>
            <a:ext cx="6163800" cy="34670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5" name="Shape 235"/>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a:spcBef>
                <a:spcPts val="0"/>
              </a:spcBef>
              <a:buClr>
                <a:schemeClr val="dk1"/>
              </a:buClr>
              <a:buFont typeface="Arial"/>
              <a:buNone/>
            </a:pPr>
            <a:endParaRPr/>
          </a:p>
        </p:txBody>
      </p:sp>
      <p:sp>
        <p:nvSpPr>
          <p:cNvPr id="236" name="Shape 236"/>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411163" y="703263"/>
            <a:ext cx="6162675"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7" name="Shape 247"/>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a:spcBef>
                <a:spcPts val="0"/>
              </a:spcBef>
              <a:buClr>
                <a:schemeClr val="dk1"/>
              </a:buClr>
              <a:buFont typeface="Arial"/>
              <a:buNone/>
            </a:pPr>
            <a:endParaRPr/>
          </a:p>
        </p:txBody>
      </p:sp>
      <p:sp>
        <p:nvSpPr>
          <p:cNvPr id="248" name="Shape 248"/>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410636" y="703262"/>
            <a:ext cx="6163800" cy="34670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9" name="Shape 259"/>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a:spcBef>
                <a:spcPts val="0"/>
              </a:spcBef>
              <a:buClr>
                <a:schemeClr val="dk1"/>
              </a:buClr>
              <a:buFont typeface="Arial"/>
              <a:buNone/>
            </a:pPr>
            <a:endParaRPr/>
          </a:p>
        </p:txBody>
      </p:sp>
      <p:sp>
        <p:nvSpPr>
          <p:cNvPr id="260" name="Shape 260"/>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411163" y="703263"/>
            <a:ext cx="6162675"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7" name="Shape 267"/>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a:spcBef>
                <a:spcPts val="0"/>
              </a:spcBef>
              <a:buNone/>
            </a:pPr>
            <a:endParaRPr/>
          </a:p>
        </p:txBody>
      </p:sp>
      <p:sp>
        <p:nvSpPr>
          <p:cNvPr id="268" name="Shape 268"/>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410636" y="703262"/>
            <a:ext cx="6163800" cy="34670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a:spcBef>
                <a:spcPts val="0"/>
              </a:spcBef>
              <a:buNone/>
            </a:pPr>
            <a:endParaRPr/>
          </a:p>
        </p:txBody>
      </p:sp>
      <p:sp>
        <p:nvSpPr>
          <p:cNvPr id="276" name="Shape 276"/>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411163" y="703263"/>
            <a:ext cx="6162675"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6" name="Shape 286"/>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a:spcBef>
                <a:spcPts val="0"/>
              </a:spcBef>
              <a:buNone/>
            </a:pPr>
            <a:endParaRPr/>
          </a:p>
        </p:txBody>
      </p:sp>
      <p:sp>
        <p:nvSpPr>
          <p:cNvPr id="287" name="Shape 287"/>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411163" y="703263"/>
            <a:ext cx="6162675"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8" name="Shape 298"/>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a:spcBef>
                <a:spcPts val="0"/>
              </a:spcBef>
              <a:buClr>
                <a:schemeClr val="dk1"/>
              </a:buClr>
              <a:buFont typeface="Arial"/>
              <a:buNone/>
            </a:pPr>
            <a:endParaRPr/>
          </a:p>
        </p:txBody>
      </p:sp>
      <p:sp>
        <p:nvSpPr>
          <p:cNvPr id="299" name="Shape 299"/>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a:spLocks noGrp="1" noRot="1" noChangeAspect="1"/>
          </p:cNvSpPr>
          <p:nvPr>
            <p:ph type="sldImg" idx="2"/>
          </p:nvPr>
        </p:nvSpPr>
        <p:spPr>
          <a:xfrm>
            <a:off x="411163" y="703263"/>
            <a:ext cx="6162675"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10" name="Shape 310"/>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a:spcBef>
                <a:spcPts val="0"/>
              </a:spcBef>
              <a:buClr>
                <a:schemeClr val="dk1"/>
              </a:buClr>
              <a:buFont typeface="Arial"/>
              <a:buNone/>
            </a:pPr>
            <a:endParaRPr/>
          </a:p>
        </p:txBody>
      </p:sp>
      <p:sp>
        <p:nvSpPr>
          <p:cNvPr id="311" name="Shape 311"/>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a:spLocks noGrp="1" noRot="1" noChangeAspect="1"/>
          </p:cNvSpPr>
          <p:nvPr>
            <p:ph type="sldImg" idx="2"/>
          </p:nvPr>
        </p:nvSpPr>
        <p:spPr>
          <a:xfrm>
            <a:off x="410636" y="703262"/>
            <a:ext cx="6163800" cy="34670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8" name="Shape 38"/>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a:spcBef>
                <a:spcPts val="0"/>
              </a:spcBef>
              <a:buNone/>
            </a:pPr>
            <a:endParaRPr/>
          </a:p>
        </p:txBody>
      </p:sp>
      <p:sp>
        <p:nvSpPr>
          <p:cNvPr id="39" name="Shape 39"/>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a:spcBef>
                <a:spcPts val="0"/>
              </a:spcBef>
              <a:buClr>
                <a:srgbClr val="000000"/>
              </a:buClr>
              <a:buSzPct val="25000"/>
              <a:buFont typeface="Times New Roman"/>
              <a:buNone/>
            </a:pPr>
            <a:fld id="{00000000-1234-1234-1234-123412341234}" type="slidenum">
              <a:rPr lang="en-US"/>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410636" y="703262"/>
            <a:ext cx="6163800" cy="34670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0" name="Shape 320"/>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spcAft>
                <a:spcPts val="1200"/>
              </a:spcAft>
              <a:buNone/>
            </a:pPr>
            <a:endParaRPr/>
          </a:p>
        </p:txBody>
      </p:sp>
      <p:sp>
        <p:nvSpPr>
          <p:cNvPr id="321" name="Shape 321"/>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Clr>
                <a:srgbClr val="000000"/>
              </a:buClr>
              <a:buSzPct val="25000"/>
              <a:buFont typeface="Times New Roman"/>
              <a:buNone/>
            </a:pPr>
            <a:fld id="{00000000-1234-1234-1234-123412341234}" type="slidenum">
              <a:rPr lang="en-US"/>
              <a:t>30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a:spLocks noGrp="1" noRot="1" noChangeAspect="1"/>
          </p:cNvSpPr>
          <p:nvPr>
            <p:ph type="sldImg" idx="2"/>
          </p:nvPr>
        </p:nvSpPr>
        <p:spPr>
          <a:xfrm>
            <a:off x="410636" y="703262"/>
            <a:ext cx="6163800" cy="34670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 name="Shape 45"/>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a:spcBef>
                <a:spcPts val="0"/>
              </a:spcBef>
              <a:buNone/>
            </a:pPr>
            <a:endParaRPr/>
          </a:p>
        </p:txBody>
      </p:sp>
      <p:sp>
        <p:nvSpPr>
          <p:cNvPr id="46" name="Shape 46"/>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a:spcBef>
                <a:spcPts val="0"/>
              </a:spcBef>
              <a:buClr>
                <a:srgbClr val="000000"/>
              </a:buClr>
              <a:buSzPct val="25000"/>
              <a:buFont typeface="Times New Roman"/>
              <a:buNone/>
            </a:pPr>
            <a:fld id="{00000000-1234-1234-1234-123412341234}"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a:spLocks noGrp="1" noRot="1" noChangeAspect="1"/>
          </p:cNvSpPr>
          <p:nvPr>
            <p:ph type="sldImg" idx="2"/>
          </p:nvPr>
        </p:nvSpPr>
        <p:spPr>
          <a:xfrm>
            <a:off x="410636" y="703262"/>
            <a:ext cx="6163800" cy="34670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3" name="Shape 53"/>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a:spcBef>
                <a:spcPts val="0"/>
              </a:spcBef>
              <a:buClr>
                <a:schemeClr val="dk1"/>
              </a:buClr>
              <a:buFont typeface="Arial"/>
              <a:buNone/>
            </a:pPr>
            <a:endParaRPr sz="1200">
              <a:solidFill>
                <a:schemeClr val="dk1"/>
              </a:solidFill>
            </a:endParaRPr>
          </a:p>
        </p:txBody>
      </p:sp>
      <p:sp>
        <p:nvSpPr>
          <p:cNvPr id="54" name="Shape 54"/>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410636" y="703262"/>
            <a:ext cx="6163800" cy="34670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0" name="Shape 60"/>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Font typeface="Arial"/>
              <a:buNone/>
            </a:pPr>
            <a:endParaRPr sz="1200">
              <a:solidFill>
                <a:schemeClr val="dk1"/>
              </a:solidFill>
            </a:endParaRPr>
          </a:p>
        </p:txBody>
      </p:sp>
      <p:sp>
        <p:nvSpPr>
          <p:cNvPr id="61" name="Shape 61"/>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410636" y="703262"/>
            <a:ext cx="6163800" cy="34670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7" name="Shape 67"/>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Font typeface="Arial"/>
              <a:buNone/>
            </a:pPr>
            <a:endParaRPr sz="1200">
              <a:solidFill>
                <a:schemeClr val="dk1"/>
              </a:solidFill>
            </a:endParaRPr>
          </a:p>
        </p:txBody>
      </p:sp>
      <p:sp>
        <p:nvSpPr>
          <p:cNvPr id="68" name="Shape 68"/>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411163" y="703263"/>
            <a:ext cx="6162675"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2" name="Shape 82"/>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a:spcBef>
                <a:spcPts val="0"/>
              </a:spcBef>
              <a:buClr>
                <a:schemeClr val="dk1"/>
              </a:buClr>
              <a:buFont typeface="Arial"/>
              <a:buNone/>
            </a:pPr>
            <a:endParaRPr/>
          </a:p>
        </p:txBody>
      </p:sp>
      <p:sp>
        <p:nvSpPr>
          <p:cNvPr id="83" name="Shape 83"/>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411163" y="703263"/>
            <a:ext cx="6162675"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5" name="Shape 95"/>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a:spcBef>
                <a:spcPts val="0"/>
              </a:spcBef>
              <a:buClr>
                <a:schemeClr val="dk1"/>
              </a:buClr>
              <a:buFont typeface="Arial"/>
              <a:buNone/>
            </a:pPr>
            <a:endParaRPr/>
          </a:p>
        </p:txBody>
      </p:sp>
      <p:sp>
        <p:nvSpPr>
          <p:cNvPr id="96" name="Shape 96"/>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Basic Slid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812241" y="228600"/>
            <a:ext cx="10363200" cy="1143000"/>
          </a:xfrm>
          <a:prstGeom prst="rect">
            <a:avLst/>
          </a:prstGeom>
          <a:noFill/>
          <a:ln>
            <a:noFill/>
          </a:ln>
        </p:spPr>
        <p:txBody>
          <a:bodyPr lIns="117825" tIns="117825" rIns="117825" bIns="117825" anchor="ctr" anchorCtr="0"/>
          <a:lstStyle>
            <a:lvl1pPr marL="0" marR="0" indent="0" algn="ctr" rtl="0">
              <a:lnSpc>
                <a:spcPct val="150000"/>
              </a:lnSpc>
              <a:spcBef>
                <a:spcPts val="0"/>
              </a:spcBef>
              <a:spcAft>
                <a:spcPts val="0"/>
              </a:spcAft>
              <a:buClr>
                <a:srgbClr val="9B37AA"/>
              </a:buClr>
              <a:buSzPct val="100000"/>
              <a:buFont typeface="Gloria Hallelujah"/>
              <a:buChar char="●"/>
              <a:defRPr sz="4000" b="1">
                <a:solidFill>
                  <a:srgbClr val="9B37AA"/>
                </a:solidFill>
                <a:latin typeface="Gloria Hallelujah"/>
                <a:ea typeface="Gloria Hallelujah"/>
                <a:cs typeface="Gloria Hallelujah"/>
                <a:sym typeface="Gloria Hallelujah"/>
              </a:defRPr>
            </a:lvl1pPr>
            <a:lvl2pPr marL="0" marR="0" indent="0" algn="l" rtl="0">
              <a:lnSpc>
                <a:spcPct val="150000"/>
              </a:lnSpc>
              <a:spcBef>
                <a:spcPts val="0"/>
              </a:spcBef>
              <a:spcAft>
                <a:spcPts val="0"/>
              </a:spcAft>
              <a:buSzPct val="100000"/>
              <a:buChar char="○"/>
              <a:defRPr sz="4000"/>
            </a:lvl2pPr>
            <a:lvl3pPr marL="0" marR="0" indent="0" algn="l" rtl="0">
              <a:lnSpc>
                <a:spcPct val="150000"/>
              </a:lnSpc>
              <a:spcBef>
                <a:spcPts val="0"/>
              </a:spcBef>
              <a:spcAft>
                <a:spcPts val="0"/>
              </a:spcAft>
              <a:buSzPct val="100000"/>
              <a:buChar char="■"/>
              <a:defRPr sz="4000"/>
            </a:lvl3pPr>
            <a:lvl4pPr marL="0" marR="0" indent="0" algn="l" rtl="0">
              <a:lnSpc>
                <a:spcPct val="150000"/>
              </a:lnSpc>
              <a:spcBef>
                <a:spcPts val="0"/>
              </a:spcBef>
              <a:spcAft>
                <a:spcPts val="0"/>
              </a:spcAft>
              <a:buSzPct val="100000"/>
              <a:buChar char="●"/>
              <a:defRPr sz="4000"/>
            </a:lvl4pPr>
            <a:lvl5pPr marL="0" marR="0" indent="0" algn="l" rtl="0">
              <a:lnSpc>
                <a:spcPct val="150000"/>
              </a:lnSpc>
              <a:spcBef>
                <a:spcPts val="0"/>
              </a:spcBef>
              <a:spcAft>
                <a:spcPts val="0"/>
              </a:spcAft>
              <a:buSzPct val="100000"/>
              <a:buChar char="○"/>
              <a:defRPr sz="4000"/>
            </a:lvl5pPr>
            <a:lvl6pPr marL="596900" marR="0" indent="0" algn="l" rtl="0">
              <a:lnSpc>
                <a:spcPct val="150000"/>
              </a:lnSpc>
              <a:spcBef>
                <a:spcPts val="0"/>
              </a:spcBef>
              <a:spcAft>
                <a:spcPts val="0"/>
              </a:spcAft>
              <a:buSzPct val="100000"/>
              <a:buChar char="■"/>
              <a:defRPr sz="4000"/>
            </a:lvl6pPr>
            <a:lvl7pPr marL="1181100" marR="0" indent="0" algn="l" rtl="0">
              <a:lnSpc>
                <a:spcPct val="150000"/>
              </a:lnSpc>
              <a:spcBef>
                <a:spcPts val="0"/>
              </a:spcBef>
              <a:spcAft>
                <a:spcPts val="0"/>
              </a:spcAft>
              <a:buSzPct val="100000"/>
              <a:buChar char="●"/>
              <a:defRPr sz="4000"/>
            </a:lvl7pPr>
            <a:lvl8pPr marL="1765300" marR="0" indent="0" algn="l" rtl="0">
              <a:lnSpc>
                <a:spcPct val="150000"/>
              </a:lnSpc>
              <a:spcBef>
                <a:spcPts val="0"/>
              </a:spcBef>
              <a:spcAft>
                <a:spcPts val="0"/>
              </a:spcAft>
              <a:buSzPct val="100000"/>
              <a:buChar char="○"/>
              <a:defRPr sz="4000"/>
            </a:lvl8pPr>
            <a:lvl9pPr marL="2349500" marR="0" indent="0" algn="l" rtl="0">
              <a:lnSpc>
                <a:spcPct val="150000"/>
              </a:lnSpc>
              <a:spcBef>
                <a:spcPts val="0"/>
              </a:spcBef>
              <a:spcAft>
                <a:spcPts val="0"/>
              </a:spcAft>
              <a:buSzPct val="100000"/>
              <a:buChar char="■"/>
              <a:defRPr sz="4000"/>
            </a:lvl9pPr>
          </a:lstStyle>
          <a:p>
            <a:endParaRPr/>
          </a:p>
        </p:txBody>
      </p:sp>
      <p:sp>
        <p:nvSpPr>
          <p:cNvPr id="13" name="Shape 13"/>
          <p:cNvSpPr txBox="1">
            <a:spLocks noGrp="1"/>
          </p:cNvSpPr>
          <p:nvPr>
            <p:ph type="body" idx="1"/>
          </p:nvPr>
        </p:nvSpPr>
        <p:spPr>
          <a:xfrm>
            <a:off x="812241" y="1371600"/>
            <a:ext cx="10363200" cy="4904699"/>
          </a:xfrm>
          <a:prstGeom prst="rect">
            <a:avLst/>
          </a:prstGeom>
          <a:noFill/>
          <a:ln>
            <a:noFill/>
          </a:ln>
        </p:spPr>
        <p:txBody>
          <a:bodyPr lIns="117825" tIns="117825" rIns="117825" bIns="117825" anchor="t" anchorCtr="0"/>
          <a:lstStyle>
            <a:lvl1pPr marL="444500" marR="0" indent="-254000" algn="l" rtl="0">
              <a:lnSpc>
                <a:spcPct val="150000"/>
              </a:lnSpc>
              <a:spcBef>
                <a:spcPts val="800"/>
              </a:spcBef>
              <a:spcAft>
                <a:spcPts val="0"/>
              </a:spcAft>
              <a:buSzPct val="100000"/>
              <a:buFont typeface="Gloria Hallelujah"/>
              <a:buChar char="●"/>
              <a:defRPr sz="2700">
                <a:latin typeface="Gloria Hallelujah"/>
                <a:ea typeface="Gloria Hallelujah"/>
                <a:cs typeface="Gloria Hallelujah"/>
                <a:sym typeface="Gloria Hallelujah"/>
              </a:defRPr>
            </a:lvl1pPr>
            <a:lvl2pPr marL="952500" marR="0" indent="-190500" algn="l" rtl="0">
              <a:lnSpc>
                <a:spcPct val="150000"/>
              </a:lnSpc>
              <a:spcBef>
                <a:spcPts val="700"/>
              </a:spcBef>
              <a:spcAft>
                <a:spcPts val="0"/>
              </a:spcAft>
              <a:buSzPct val="100000"/>
              <a:buFont typeface="Gloria Hallelujah"/>
              <a:buChar char="●"/>
              <a:defRPr sz="2700">
                <a:latin typeface="Gloria Hallelujah"/>
                <a:ea typeface="Gloria Hallelujah"/>
                <a:cs typeface="Gloria Hallelujah"/>
                <a:sym typeface="Gloria Hallelujah"/>
              </a:defRPr>
            </a:lvl2pPr>
            <a:lvl3pPr marL="1473200" marR="0" indent="-165100" algn="l" rtl="0">
              <a:lnSpc>
                <a:spcPct val="150000"/>
              </a:lnSpc>
              <a:spcBef>
                <a:spcPts val="600"/>
              </a:spcBef>
              <a:spcAft>
                <a:spcPts val="0"/>
              </a:spcAft>
              <a:buSzPct val="100000"/>
              <a:buFont typeface="Gloria Hallelujah"/>
              <a:buChar char="●"/>
              <a:defRPr sz="2700">
                <a:latin typeface="Gloria Hallelujah"/>
                <a:ea typeface="Gloria Hallelujah"/>
                <a:cs typeface="Gloria Hallelujah"/>
                <a:sym typeface="Gloria Hallelujah"/>
              </a:defRPr>
            </a:lvl3pPr>
            <a:lvl4pPr marL="2070100" marR="0" indent="-139700" algn="l" rtl="0">
              <a:lnSpc>
                <a:spcPct val="150000"/>
              </a:lnSpc>
              <a:spcBef>
                <a:spcPts val="500"/>
              </a:spcBef>
              <a:spcAft>
                <a:spcPts val="0"/>
              </a:spcAft>
              <a:buSzPct val="100000"/>
              <a:buFont typeface="Gloria Hallelujah"/>
              <a:buChar char="•"/>
              <a:defRPr sz="2700">
                <a:latin typeface="Gloria Hallelujah"/>
                <a:ea typeface="Gloria Hallelujah"/>
                <a:cs typeface="Gloria Hallelujah"/>
                <a:sym typeface="Gloria Hallelujah"/>
              </a:defRPr>
            </a:lvl4pPr>
            <a:lvl5pPr marL="2654300" marR="0" indent="-127000" algn="l" rtl="0">
              <a:lnSpc>
                <a:spcPct val="150000"/>
              </a:lnSpc>
              <a:spcBef>
                <a:spcPts val="500"/>
              </a:spcBef>
              <a:spcAft>
                <a:spcPts val="0"/>
              </a:spcAft>
              <a:buSzPct val="100000"/>
              <a:buFont typeface="Gloria Hallelujah"/>
              <a:buChar char="–"/>
              <a:defRPr sz="2700">
                <a:latin typeface="Gloria Hallelujah"/>
                <a:ea typeface="Gloria Hallelujah"/>
                <a:cs typeface="Gloria Hallelujah"/>
                <a:sym typeface="Gloria Hallelujah"/>
              </a:defRPr>
            </a:lvl5pPr>
            <a:lvl6pPr marL="3238500" marR="0" indent="-127000" algn="l" rtl="0">
              <a:lnSpc>
                <a:spcPct val="150000"/>
              </a:lnSpc>
              <a:spcBef>
                <a:spcPts val="500"/>
              </a:spcBef>
              <a:spcAft>
                <a:spcPts val="0"/>
              </a:spcAft>
              <a:buSzPct val="100000"/>
              <a:buFont typeface="Gloria Hallelujah"/>
              <a:buChar char="–"/>
              <a:defRPr sz="2700">
                <a:latin typeface="Gloria Hallelujah"/>
                <a:ea typeface="Gloria Hallelujah"/>
                <a:cs typeface="Gloria Hallelujah"/>
                <a:sym typeface="Gloria Hallelujah"/>
              </a:defRPr>
            </a:lvl6pPr>
            <a:lvl7pPr marL="3822700" marR="0" indent="-127000" algn="l" rtl="0">
              <a:lnSpc>
                <a:spcPct val="150000"/>
              </a:lnSpc>
              <a:spcBef>
                <a:spcPts val="500"/>
              </a:spcBef>
              <a:spcAft>
                <a:spcPts val="0"/>
              </a:spcAft>
              <a:buSzPct val="100000"/>
              <a:buFont typeface="Gloria Hallelujah"/>
              <a:buChar char="–"/>
              <a:defRPr sz="2700">
                <a:latin typeface="Gloria Hallelujah"/>
                <a:ea typeface="Gloria Hallelujah"/>
                <a:cs typeface="Gloria Hallelujah"/>
                <a:sym typeface="Gloria Hallelujah"/>
              </a:defRPr>
            </a:lvl7pPr>
            <a:lvl8pPr marL="4419600" marR="0" indent="-127000" algn="l" rtl="0">
              <a:lnSpc>
                <a:spcPct val="150000"/>
              </a:lnSpc>
              <a:spcBef>
                <a:spcPts val="500"/>
              </a:spcBef>
              <a:spcAft>
                <a:spcPts val="0"/>
              </a:spcAft>
              <a:buSzPct val="100000"/>
              <a:buFont typeface="Gloria Hallelujah"/>
              <a:buChar char="–"/>
              <a:defRPr sz="2700">
                <a:latin typeface="Gloria Hallelujah"/>
                <a:ea typeface="Gloria Hallelujah"/>
                <a:cs typeface="Gloria Hallelujah"/>
                <a:sym typeface="Gloria Hallelujah"/>
              </a:defRPr>
            </a:lvl8pPr>
            <a:lvl9pPr marL="5016500" marR="0" indent="-139700" algn="l" rtl="0">
              <a:lnSpc>
                <a:spcPct val="150000"/>
              </a:lnSpc>
              <a:spcBef>
                <a:spcPts val="500"/>
              </a:spcBef>
              <a:spcAft>
                <a:spcPts val="0"/>
              </a:spcAft>
              <a:buSzPct val="100000"/>
              <a:buFont typeface="Gloria Hallelujah"/>
              <a:buChar char="–"/>
              <a:defRPr sz="2700">
                <a:latin typeface="Gloria Hallelujah"/>
                <a:ea typeface="Gloria Hallelujah"/>
                <a:cs typeface="Gloria Hallelujah"/>
                <a:sym typeface="Gloria Hallelujah"/>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812241" y="228600"/>
            <a:ext cx="10363200" cy="1143000"/>
          </a:xfrm>
          <a:prstGeom prst="rect">
            <a:avLst/>
          </a:prstGeom>
          <a:noFill/>
          <a:ln>
            <a:noFill/>
          </a:ln>
        </p:spPr>
        <p:txBody>
          <a:bodyPr lIns="117825" tIns="117825" rIns="117825" bIns="117825" anchor="ctr" anchorCtr="0"/>
          <a:lstStyle>
            <a:lvl1pPr marL="0" marR="0" indent="0" algn="ctr" rtl="0">
              <a:lnSpc>
                <a:spcPct val="150000"/>
              </a:lnSpc>
              <a:spcBef>
                <a:spcPts val="0"/>
              </a:spcBef>
              <a:spcAft>
                <a:spcPts val="0"/>
              </a:spcAft>
              <a:buClr>
                <a:srgbClr val="9B37AA"/>
              </a:buClr>
              <a:buSzPct val="100000"/>
              <a:buFont typeface="Gloria Hallelujah"/>
              <a:buChar char="●"/>
              <a:defRPr sz="4000" b="1">
                <a:solidFill>
                  <a:srgbClr val="9B37AA"/>
                </a:solidFill>
                <a:latin typeface="Gloria Hallelujah"/>
                <a:ea typeface="Gloria Hallelujah"/>
                <a:cs typeface="Gloria Hallelujah"/>
                <a:sym typeface="Gloria Hallelujah"/>
              </a:defRPr>
            </a:lvl1pPr>
            <a:lvl2pPr marL="0" marR="0" indent="0" algn="l" rtl="0">
              <a:lnSpc>
                <a:spcPct val="150000"/>
              </a:lnSpc>
              <a:spcBef>
                <a:spcPts val="0"/>
              </a:spcBef>
              <a:spcAft>
                <a:spcPts val="0"/>
              </a:spcAft>
              <a:buSzPct val="100000"/>
              <a:buChar char="○"/>
              <a:defRPr sz="4000"/>
            </a:lvl2pPr>
            <a:lvl3pPr marL="0" marR="0" indent="0" algn="l" rtl="0">
              <a:lnSpc>
                <a:spcPct val="150000"/>
              </a:lnSpc>
              <a:spcBef>
                <a:spcPts val="0"/>
              </a:spcBef>
              <a:spcAft>
                <a:spcPts val="0"/>
              </a:spcAft>
              <a:buSzPct val="100000"/>
              <a:buChar char="■"/>
              <a:defRPr sz="4000"/>
            </a:lvl3pPr>
            <a:lvl4pPr marL="0" marR="0" indent="0" algn="l" rtl="0">
              <a:lnSpc>
                <a:spcPct val="150000"/>
              </a:lnSpc>
              <a:spcBef>
                <a:spcPts val="0"/>
              </a:spcBef>
              <a:spcAft>
                <a:spcPts val="0"/>
              </a:spcAft>
              <a:buSzPct val="100000"/>
              <a:buChar char="●"/>
              <a:defRPr sz="4000"/>
            </a:lvl4pPr>
            <a:lvl5pPr marL="0" marR="0" indent="0" algn="l" rtl="0">
              <a:lnSpc>
                <a:spcPct val="150000"/>
              </a:lnSpc>
              <a:spcBef>
                <a:spcPts val="0"/>
              </a:spcBef>
              <a:spcAft>
                <a:spcPts val="0"/>
              </a:spcAft>
              <a:buSzPct val="100000"/>
              <a:buChar char="○"/>
              <a:defRPr sz="4000"/>
            </a:lvl5pPr>
            <a:lvl6pPr marL="596900" marR="0" indent="0" algn="l" rtl="0">
              <a:lnSpc>
                <a:spcPct val="150000"/>
              </a:lnSpc>
              <a:spcBef>
                <a:spcPts val="0"/>
              </a:spcBef>
              <a:spcAft>
                <a:spcPts val="0"/>
              </a:spcAft>
              <a:buSzPct val="100000"/>
              <a:buChar char="■"/>
              <a:defRPr sz="4000"/>
            </a:lvl6pPr>
            <a:lvl7pPr marL="1181100" marR="0" indent="0" algn="l" rtl="0">
              <a:lnSpc>
                <a:spcPct val="150000"/>
              </a:lnSpc>
              <a:spcBef>
                <a:spcPts val="0"/>
              </a:spcBef>
              <a:spcAft>
                <a:spcPts val="0"/>
              </a:spcAft>
              <a:buSzPct val="100000"/>
              <a:buChar char="●"/>
              <a:defRPr sz="4000"/>
            </a:lvl7pPr>
            <a:lvl8pPr marL="1765300" marR="0" indent="0" algn="l" rtl="0">
              <a:lnSpc>
                <a:spcPct val="150000"/>
              </a:lnSpc>
              <a:spcBef>
                <a:spcPts val="0"/>
              </a:spcBef>
              <a:spcAft>
                <a:spcPts val="0"/>
              </a:spcAft>
              <a:buSzPct val="100000"/>
              <a:buChar char="○"/>
              <a:defRPr sz="4000"/>
            </a:lvl8pPr>
            <a:lvl9pPr marL="2349500" marR="0" indent="0" algn="l" rtl="0">
              <a:lnSpc>
                <a:spcPct val="150000"/>
              </a:lnSpc>
              <a:spcBef>
                <a:spcPts val="0"/>
              </a:spcBef>
              <a:spcAft>
                <a:spcPts val="0"/>
              </a:spcAft>
              <a:buSzPct val="100000"/>
              <a:buChar char="■"/>
              <a:defRPr sz="4000"/>
            </a:lvl9pPr>
          </a:lstStyle>
          <a:p>
            <a:endParaRPr/>
          </a:p>
        </p:txBody>
      </p:sp>
      <p:sp>
        <p:nvSpPr>
          <p:cNvPr id="10" name="Shape 10"/>
          <p:cNvSpPr txBox="1">
            <a:spLocks noGrp="1"/>
          </p:cNvSpPr>
          <p:nvPr>
            <p:ph type="body" idx="1"/>
          </p:nvPr>
        </p:nvSpPr>
        <p:spPr>
          <a:xfrm>
            <a:off x="812241" y="1371600"/>
            <a:ext cx="10363200" cy="4904699"/>
          </a:xfrm>
          <a:prstGeom prst="rect">
            <a:avLst/>
          </a:prstGeom>
          <a:noFill/>
          <a:ln>
            <a:noFill/>
          </a:ln>
        </p:spPr>
        <p:txBody>
          <a:bodyPr lIns="117825" tIns="117825" rIns="117825" bIns="117825" anchor="t" anchorCtr="0"/>
          <a:lstStyle>
            <a:lvl1pPr marL="444500" marR="0" indent="-254000" algn="l" rtl="0">
              <a:lnSpc>
                <a:spcPct val="150000"/>
              </a:lnSpc>
              <a:spcBef>
                <a:spcPts val="800"/>
              </a:spcBef>
              <a:spcAft>
                <a:spcPts val="0"/>
              </a:spcAft>
              <a:buSzPct val="100000"/>
              <a:buFont typeface="Gloria Hallelujah"/>
              <a:buChar char="●"/>
              <a:defRPr sz="2700">
                <a:latin typeface="Gloria Hallelujah"/>
                <a:ea typeface="Gloria Hallelujah"/>
                <a:cs typeface="Gloria Hallelujah"/>
                <a:sym typeface="Gloria Hallelujah"/>
              </a:defRPr>
            </a:lvl1pPr>
            <a:lvl2pPr marL="952500" marR="0" indent="-190500" algn="l" rtl="0">
              <a:lnSpc>
                <a:spcPct val="150000"/>
              </a:lnSpc>
              <a:spcBef>
                <a:spcPts val="700"/>
              </a:spcBef>
              <a:spcAft>
                <a:spcPts val="0"/>
              </a:spcAft>
              <a:buSzPct val="100000"/>
              <a:buFont typeface="Gloria Hallelujah"/>
              <a:buChar char="●"/>
              <a:defRPr sz="2700">
                <a:latin typeface="Gloria Hallelujah"/>
                <a:ea typeface="Gloria Hallelujah"/>
                <a:cs typeface="Gloria Hallelujah"/>
                <a:sym typeface="Gloria Hallelujah"/>
              </a:defRPr>
            </a:lvl2pPr>
            <a:lvl3pPr marL="1473200" marR="0" indent="-165100" algn="l" rtl="0">
              <a:lnSpc>
                <a:spcPct val="150000"/>
              </a:lnSpc>
              <a:spcBef>
                <a:spcPts val="600"/>
              </a:spcBef>
              <a:spcAft>
                <a:spcPts val="0"/>
              </a:spcAft>
              <a:buSzPct val="100000"/>
              <a:buFont typeface="Gloria Hallelujah"/>
              <a:buChar char="●"/>
              <a:defRPr sz="2700">
                <a:latin typeface="Gloria Hallelujah"/>
                <a:ea typeface="Gloria Hallelujah"/>
                <a:cs typeface="Gloria Hallelujah"/>
                <a:sym typeface="Gloria Hallelujah"/>
              </a:defRPr>
            </a:lvl3pPr>
            <a:lvl4pPr marL="2070100" marR="0" indent="-139700" algn="l" rtl="0">
              <a:lnSpc>
                <a:spcPct val="150000"/>
              </a:lnSpc>
              <a:spcBef>
                <a:spcPts val="500"/>
              </a:spcBef>
              <a:spcAft>
                <a:spcPts val="0"/>
              </a:spcAft>
              <a:buSzPct val="100000"/>
              <a:buFont typeface="Gloria Hallelujah"/>
              <a:buChar char="•"/>
              <a:defRPr sz="2700">
                <a:latin typeface="Gloria Hallelujah"/>
                <a:ea typeface="Gloria Hallelujah"/>
                <a:cs typeface="Gloria Hallelujah"/>
                <a:sym typeface="Gloria Hallelujah"/>
              </a:defRPr>
            </a:lvl4pPr>
            <a:lvl5pPr marL="2654300" marR="0" indent="-127000" algn="l" rtl="0">
              <a:lnSpc>
                <a:spcPct val="150000"/>
              </a:lnSpc>
              <a:spcBef>
                <a:spcPts val="500"/>
              </a:spcBef>
              <a:spcAft>
                <a:spcPts val="0"/>
              </a:spcAft>
              <a:buSzPct val="100000"/>
              <a:buFont typeface="Gloria Hallelujah"/>
              <a:buChar char="–"/>
              <a:defRPr sz="2700">
                <a:latin typeface="Gloria Hallelujah"/>
                <a:ea typeface="Gloria Hallelujah"/>
                <a:cs typeface="Gloria Hallelujah"/>
                <a:sym typeface="Gloria Hallelujah"/>
              </a:defRPr>
            </a:lvl5pPr>
            <a:lvl6pPr marL="3238500" marR="0" indent="-127000" algn="l" rtl="0">
              <a:lnSpc>
                <a:spcPct val="150000"/>
              </a:lnSpc>
              <a:spcBef>
                <a:spcPts val="500"/>
              </a:spcBef>
              <a:spcAft>
                <a:spcPts val="0"/>
              </a:spcAft>
              <a:buSzPct val="100000"/>
              <a:buFont typeface="Gloria Hallelujah"/>
              <a:buChar char="–"/>
              <a:defRPr sz="2700">
                <a:latin typeface="Gloria Hallelujah"/>
                <a:ea typeface="Gloria Hallelujah"/>
                <a:cs typeface="Gloria Hallelujah"/>
                <a:sym typeface="Gloria Hallelujah"/>
              </a:defRPr>
            </a:lvl6pPr>
            <a:lvl7pPr marL="3822700" marR="0" indent="-127000" algn="l" rtl="0">
              <a:lnSpc>
                <a:spcPct val="150000"/>
              </a:lnSpc>
              <a:spcBef>
                <a:spcPts val="500"/>
              </a:spcBef>
              <a:spcAft>
                <a:spcPts val="0"/>
              </a:spcAft>
              <a:buSzPct val="100000"/>
              <a:buFont typeface="Gloria Hallelujah"/>
              <a:buChar char="–"/>
              <a:defRPr sz="2700">
                <a:latin typeface="Gloria Hallelujah"/>
                <a:ea typeface="Gloria Hallelujah"/>
                <a:cs typeface="Gloria Hallelujah"/>
                <a:sym typeface="Gloria Hallelujah"/>
              </a:defRPr>
            </a:lvl7pPr>
            <a:lvl8pPr marL="4419600" marR="0" indent="-127000" algn="l" rtl="0">
              <a:lnSpc>
                <a:spcPct val="150000"/>
              </a:lnSpc>
              <a:spcBef>
                <a:spcPts val="500"/>
              </a:spcBef>
              <a:spcAft>
                <a:spcPts val="0"/>
              </a:spcAft>
              <a:buSzPct val="100000"/>
              <a:buFont typeface="Gloria Hallelujah"/>
              <a:buChar char="–"/>
              <a:defRPr sz="2700">
                <a:latin typeface="Gloria Hallelujah"/>
                <a:ea typeface="Gloria Hallelujah"/>
                <a:cs typeface="Gloria Hallelujah"/>
                <a:sym typeface="Gloria Hallelujah"/>
              </a:defRPr>
            </a:lvl8pPr>
            <a:lvl9pPr marL="5016500" marR="0" indent="-139700" algn="l" rtl="0">
              <a:lnSpc>
                <a:spcPct val="150000"/>
              </a:lnSpc>
              <a:spcBef>
                <a:spcPts val="500"/>
              </a:spcBef>
              <a:spcAft>
                <a:spcPts val="0"/>
              </a:spcAft>
              <a:buSzPct val="100000"/>
              <a:buFont typeface="Gloria Hallelujah"/>
              <a:buChar char="–"/>
              <a:defRPr sz="2700">
                <a:latin typeface="Gloria Hallelujah"/>
                <a:ea typeface="Gloria Hallelujah"/>
                <a:cs typeface="Gloria Hallelujah"/>
                <a:sym typeface="Gloria Hallelujah"/>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944883" y="663066"/>
            <a:ext cx="10363200" cy="1143000"/>
          </a:xfrm>
          <a:prstGeom prst="rect">
            <a:avLst/>
          </a:prstGeom>
        </p:spPr>
        <p:txBody>
          <a:bodyPr lIns="117825" tIns="117825" rIns="117825" bIns="117825" anchor="ctr" anchorCtr="0">
            <a:noAutofit/>
          </a:bodyPr>
          <a:lstStyle/>
          <a:p>
            <a:pPr lvl="0" algn="l" rtl="0">
              <a:spcBef>
                <a:spcPts val="0"/>
              </a:spcBef>
              <a:buNone/>
            </a:pPr>
            <a:r>
              <a:rPr lang="en-US" sz="4800">
                <a:latin typeface="Questrial"/>
                <a:ea typeface="Questrial"/>
                <a:cs typeface="Questrial"/>
                <a:sym typeface="Questrial"/>
              </a:rPr>
              <a:t>Access Control</a:t>
            </a:r>
          </a:p>
        </p:txBody>
      </p:sp>
      <p:sp>
        <p:nvSpPr>
          <p:cNvPr id="16" name="Shape 16"/>
          <p:cNvSpPr txBox="1"/>
          <p:nvPr/>
        </p:nvSpPr>
        <p:spPr>
          <a:xfrm>
            <a:off x="883908" y="780850"/>
            <a:ext cx="6616499" cy="2000100"/>
          </a:xfrm>
          <a:prstGeom prst="rect">
            <a:avLst/>
          </a:prstGeom>
          <a:noFill/>
          <a:ln>
            <a:noFill/>
          </a:ln>
        </p:spPr>
        <p:txBody>
          <a:bodyPr lIns="60950" tIns="60950" rIns="60950" bIns="60950" anchor="ctr" anchorCtr="0">
            <a:noAutofit/>
          </a:bodyPr>
          <a:lstStyle/>
          <a:p>
            <a:pPr lvl="0" rtl="0">
              <a:lnSpc>
                <a:spcPct val="150000"/>
              </a:lnSpc>
              <a:spcBef>
                <a:spcPts val="0"/>
              </a:spcBef>
              <a:buNone/>
            </a:pPr>
            <a:r>
              <a:rPr lang="en-US" sz="4000" b="1">
                <a:solidFill>
                  <a:schemeClr val="dk1"/>
                </a:solidFill>
                <a:latin typeface="Questrial"/>
                <a:ea typeface="Questrial"/>
                <a:cs typeface="Questrial"/>
                <a:sym typeface="Questrial"/>
              </a:rPr>
              <a:t> Lesson Introduction</a:t>
            </a:r>
          </a:p>
        </p:txBody>
      </p:sp>
      <p:sp>
        <p:nvSpPr>
          <p:cNvPr id="17" name="Shape 17"/>
          <p:cNvSpPr txBox="1">
            <a:spLocks noGrp="1"/>
          </p:cNvSpPr>
          <p:nvPr>
            <p:ph type="body" idx="1"/>
          </p:nvPr>
        </p:nvSpPr>
        <p:spPr>
          <a:xfrm>
            <a:off x="798725" y="2875700"/>
            <a:ext cx="10363200" cy="1896299"/>
          </a:xfrm>
          <a:prstGeom prst="rect">
            <a:avLst/>
          </a:prstGeom>
        </p:spPr>
        <p:txBody>
          <a:bodyPr lIns="117825" tIns="117825" rIns="117825" bIns="117825" anchor="t" anchorCtr="0">
            <a:noAutofit/>
          </a:bodyPr>
          <a:lstStyle/>
          <a:p>
            <a:pPr marL="457200" lvl="0" indent="-228600" rtl="0">
              <a:lnSpc>
                <a:spcPct val="100000"/>
              </a:lnSpc>
              <a:spcBef>
                <a:spcPts val="0"/>
              </a:spcBef>
              <a:buClr>
                <a:schemeClr val="dk1"/>
              </a:buClr>
              <a:buSzPct val="100000"/>
              <a:buFont typeface="Questrial"/>
            </a:pPr>
            <a:r>
              <a:rPr lang="en-US" sz="2400">
                <a:solidFill>
                  <a:schemeClr val="dk1"/>
                </a:solidFill>
                <a:latin typeface="Questrial"/>
                <a:ea typeface="Questrial"/>
                <a:cs typeface="Questrial"/>
                <a:sym typeface="Questrial"/>
              </a:rPr>
              <a:t>Understand the </a:t>
            </a:r>
            <a:r>
              <a:rPr lang="en-US" sz="2400" b="1">
                <a:solidFill>
                  <a:srgbClr val="6B9462"/>
                </a:solidFill>
                <a:latin typeface="Questrial"/>
                <a:ea typeface="Questrial"/>
                <a:cs typeface="Questrial"/>
                <a:sym typeface="Questrial"/>
              </a:rPr>
              <a:t>importance of access control</a:t>
            </a:r>
          </a:p>
          <a:p>
            <a:pPr marL="0" lvl="0" indent="0" rtl="0">
              <a:lnSpc>
                <a:spcPct val="100000"/>
              </a:lnSpc>
              <a:spcBef>
                <a:spcPts val="0"/>
              </a:spcBef>
              <a:buNone/>
            </a:pPr>
            <a:endParaRPr sz="2400" b="1">
              <a:solidFill>
                <a:srgbClr val="6B9462"/>
              </a:solidFill>
              <a:latin typeface="Questrial"/>
              <a:ea typeface="Questrial"/>
              <a:cs typeface="Questrial"/>
              <a:sym typeface="Questrial"/>
            </a:endParaRPr>
          </a:p>
          <a:p>
            <a:pPr marL="457200" lvl="0" indent="-228600" rtl="0">
              <a:lnSpc>
                <a:spcPct val="100000"/>
              </a:lnSpc>
              <a:spcBef>
                <a:spcPts val="0"/>
              </a:spcBef>
              <a:buClr>
                <a:schemeClr val="dk1"/>
              </a:buClr>
              <a:buSzPct val="100000"/>
              <a:buFont typeface="Questrial"/>
            </a:pPr>
            <a:r>
              <a:rPr lang="en-US" sz="2400" b="1">
                <a:solidFill>
                  <a:srgbClr val="6B9462"/>
                </a:solidFill>
                <a:latin typeface="Questrial"/>
                <a:ea typeface="Questrial"/>
                <a:cs typeface="Questrial"/>
                <a:sym typeface="Questrial"/>
              </a:rPr>
              <a:t>Explore ways</a:t>
            </a:r>
            <a:r>
              <a:rPr lang="en-US" sz="2400">
                <a:solidFill>
                  <a:schemeClr val="dk1"/>
                </a:solidFill>
                <a:latin typeface="Questrial"/>
                <a:ea typeface="Questrial"/>
                <a:cs typeface="Questrial"/>
                <a:sym typeface="Questrial"/>
              </a:rPr>
              <a:t> in which access control can be implemented</a:t>
            </a:r>
          </a:p>
          <a:p>
            <a:pPr marL="0" lvl="0" indent="0" rtl="0">
              <a:lnSpc>
                <a:spcPct val="100000"/>
              </a:lnSpc>
              <a:spcBef>
                <a:spcPts val="0"/>
              </a:spcBef>
              <a:buNone/>
            </a:pPr>
            <a:endParaRPr sz="2400">
              <a:solidFill>
                <a:schemeClr val="dk1"/>
              </a:solidFill>
              <a:latin typeface="Questrial"/>
              <a:ea typeface="Questrial"/>
              <a:cs typeface="Questrial"/>
              <a:sym typeface="Questrial"/>
            </a:endParaRPr>
          </a:p>
          <a:p>
            <a:pPr marL="457200" lvl="0" indent="-228600" rtl="0">
              <a:lnSpc>
                <a:spcPct val="100000"/>
              </a:lnSpc>
              <a:spcBef>
                <a:spcPts val="0"/>
              </a:spcBef>
              <a:buClr>
                <a:schemeClr val="dk1"/>
              </a:buClr>
              <a:buSzPct val="100000"/>
              <a:buFont typeface="Questrial"/>
            </a:pPr>
            <a:r>
              <a:rPr lang="en-US" sz="2400">
                <a:solidFill>
                  <a:schemeClr val="dk1"/>
                </a:solidFill>
                <a:latin typeface="Questrial"/>
                <a:ea typeface="Questrial"/>
                <a:cs typeface="Questrial"/>
                <a:sym typeface="Questrial"/>
              </a:rPr>
              <a:t>Understand</a:t>
            </a:r>
            <a:r>
              <a:rPr lang="en-US" sz="2400" b="1">
                <a:solidFill>
                  <a:srgbClr val="6B9462"/>
                </a:solidFill>
                <a:latin typeface="Questrial"/>
                <a:ea typeface="Questrial"/>
                <a:cs typeface="Questrial"/>
                <a:sym typeface="Questrial"/>
              </a:rPr>
              <a:t> how access control</a:t>
            </a:r>
            <a:r>
              <a:rPr lang="en-US" sz="2400">
                <a:solidFill>
                  <a:schemeClr val="dk1"/>
                </a:solidFill>
                <a:latin typeface="Questrial"/>
                <a:ea typeface="Questrial"/>
                <a:cs typeface="Questrial"/>
                <a:sym typeface="Questrial"/>
              </a:rPr>
              <a:t> is implemented</a:t>
            </a:r>
          </a:p>
          <a:p>
            <a:pPr marL="0" lvl="0" indent="0" rtl="0">
              <a:lnSpc>
                <a:spcPct val="100000"/>
              </a:lnSpc>
              <a:spcBef>
                <a:spcPts val="0"/>
              </a:spcBef>
              <a:spcAft>
                <a:spcPts val="1200"/>
              </a:spcAft>
              <a:buNone/>
            </a:pPr>
            <a:endParaRPr sz="2400">
              <a:solidFill>
                <a:schemeClr val="dk1"/>
              </a:solidFill>
              <a:latin typeface="Questrial"/>
              <a:ea typeface="Questrial"/>
              <a:cs typeface="Questrial"/>
              <a:sym typeface="Questrial"/>
            </a:endParaRPr>
          </a:p>
        </p:txBody>
      </p:sp>
      <p:cxnSp>
        <p:nvCxnSpPr>
          <p:cNvPr id="18" name="Shape 18"/>
          <p:cNvCxnSpPr/>
          <p:nvPr/>
        </p:nvCxnSpPr>
        <p:spPr>
          <a:xfrm>
            <a:off x="864250" y="2366375"/>
            <a:ext cx="10124100" cy="0"/>
          </a:xfrm>
          <a:prstGeom prst="straightConnector1">
            <a:avLst/>
          </a:prstGeom>
          <a:noFill/>
          <a:ln w="38100" cap="flat" cmpd="sng">
            <a:solidFill>
              <a:srgbClr val="000000"/>
            </a:solidFill>
            <a:prstDash val="solid"/>
            <a:round/>
            <a:headEnd type="none" w="lg" len="lg"/>
            <a:tailEnd type="none" w="lg" len="lg"/>
          </a:ln>
        </p:spPr>
      </p:cxnSp>
      <p:cxnSp>
        <p:nvCxnSpPr>
          <p:cNvPr id="19" name="Shape 19"/>
          <p:cNvCxnSpPr/>
          <p:nvPr/>
        </p:nvCxnSpPr>
        <p:spPr>
          <a:xfrm>
            <a:off x="883900" y="5790550"/>
            <a:ext cx="10124100" cy="0"/>
          </a:xfrm>
          <a:prstGeom prst="straightConnector1">
            <a:avLst/>
          </a:prstGeom>
          <a:noFill/>
          <a:ln w="38100" cap="flat" cmpd="sng">
            <a:solidFill>
              <a:srgbClr val="000000"/>
            </a:solidFill>
            <a:prstDash val="solid"/>
            <a:round/>
            <a:headEnd type="none" w="lg" len="lg"/>
            <a:tailEnd type="none" w="lg" len="lg"/>
          </a:ln>
        </p:spPr>
      </p:cxn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2434099" y="517775"/>
            <a:ext cx="9262199" cy="929100"/>
          </a:xfrm>
          <a:prstGeom prst="rect">
            <a:avLst/>
          </a:prstGeom>
        </p:spPr>
        <p:txBody>
          <a:bodyPr lIns="117825" tIns="117825" rIns="117825" bIns="117825" anchor="ctr" anchorCtr="0">
            <a:noAutofit/>
          </a:bodyPr>
          <a:lstStyle/>
          <a:p>
            <a:pPr lvl="0" algn="l" rtl="0">
              <a:lnSpc>
                <a:spcPct val="100000"/>
              </a:lnSpc>
              <a:spcBef>
                <a:spcPts val="0"/>
              </a:spcBef>
              <a:buNone/>
            </a:pPr>
            <a:r>
              <a:rPr lang="en-US" dirty="0">
                <a:solidFill>
                  <a:srgbClr val="9B37AA"/>
                </a:solidFill>
              </a:rPr>
              <a:t>Discretionary Access Control Quiz</a:t>
            </a:r>
          </a:p>
        </p:txBody>
      </p:sp>
      <p:pic>
        <p:nvPicPr>
          <p:cNvPr id="99" name="Shape 99"/>
          <p:cNvPicPr preferRelativeResize="0"/>
          <p:nvPr/>
        </p:nvPicPr>
        <p:blipFill>
          <a:blip r:embed="rId3">
            <a:alphaModFix/>
          </a:blip>
          <a:stretch>
            <a:fillRect/>
          </a:stretch>
        </p:blipFill>
        <p:spPr>
          <a:xfrm>
            <a:off x="929649" y="285986"/>
            <a:ext cx="1261600" cy="1392674"/>
          </a:xfrm>
          <a:prstGeom prst="rect">
            <a:avLst/>
          </a:prstGeom>
          <a:noFill/>
          <a:ln>
            <a:noFill/>
          </a:ln>
        </p:spPr>
      </p:pic>
      <p:sp>
        <p:nvSpPr>
          <p:cNvPr id="100" name="Shape 100"/>
          <p:cNvSpPr txBox="1"/>
          <p:nvPr/>
        </p:nvSpPr>
        <p:spPr>
          <a:xfrm>
            <a:off x="777250" y="1324400"/>
            <a:ext cx="10546500" cy="3887699"/>
          </a:xfrm>
          <a:prstGeom prst="rect">
            <a:avLst/>
          </a:prstGeom>
          <a:noFill/>
          <a:ln>
            <a:noFill/>
          </a:ln>
        </p:spPr>
        <p:txBody>
          <a:bodyPr lIns="91425" tIns="91425" rIns="91425" bIns="91425" anchor="ctr" anchorCtr="0">
            <a:noAutofit/>
          </a:bodyPr>
          <a:lstStyle/>
          <a:p>
            <a:pPr lvl="0" rtl="0">
              <a:spcBef>
                <a:spcPts val="0"/>
              </a:spcBef>
              <a:buNone/>
            </a:pPr>
            <a:r>
              <a:rPr lang="en-US" sz="2800">
                <a:solidFill>
                  <a:schemeClr val="dk1"/>
                </a:solidFill>
              </a:rPr>
              <a:t>I</a:t>
            </a:r>
            <a:r>
              <a:rPr lang="en-US" sz="2800">
                <a:solidFill>
                  <a:schemeClr val="dk1"/>
                </a:solidFill>
                <a:latin typeface="Gloria Hallelujah"/>
                <a:ea typeface="Gloria Hallelujah"/>
                <a:cs typeface="Gloria Hallelujah"/>
                <a:sym typeface="Gloria Hallelujah"/>
              </a:rPr>
              <a:t>n discretionary access control, access to a resource is at the discretion of its owner. Let us assume owner Alice of file foo can choose to grant read access to foo to another user Bob but can prevent Bob from propagating this access right to others.</a:t>
            </a:r>
            <a:r>
              <a:rPr lang="en-US" sz="2800">
                <a:solidFill>
                  <a:srgbClr val="4E75A8"/>
                </a:solidFill>
                <a:latin typeface="Gloria Hallelujah"/>
                <a:ea typeface="Gloria Hallelujah"/>
                <a:cs typeface="Gloria Hallelujah"/>
                <a:sym typeface="Gloria Hallelujah"/>
              </a:rPr>
              <a:t> Does this ensure that a third user, Charlie, can never read the data from foo?</a:t>
            </a:r>
          </a:p>
          <a:p>
            <a:pPr marL="0" lvl="0" indent="0" rtl="0">
              <a:spcBef>
                <a:spcPts val="0"/>
              </a:spcBef>
              <a:buNone/>
            </a:pPr>
            <a:endParaRPr sz="2800">
              <a:solidFill>
                <a:schemeClr val="dk1"/>
              </a:solidFill>
            </a:endParaRPr>
          </a:p>
        </p:txBody>
      </p:sp>
      <p:sp>
        <p:nvSpPr>
          <p:cNvPr id="101" name="Shape 101"/>
          <p:cNvSpPr/>
          <p:nvPr/>
        </p:nvSpPr>
        <p:spPr>
          <a:xfrm>
            <a:off x="854087" y="4564893"/>
            <a:ext cx="650700" cy="6507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2" name="Shape 102"/>
          <p:cNvSpPr/>
          <p:nvPr/>
        </p:nvSpPr>
        <p:spPr>
          <a:xfrm>
            <a:off x="854087" y="5481118"/>
            <a:ext cx="650700" cy="6507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3" name="Shape 103"/>
          <p:cNvSpPr txBox="1"/>
          <p:nvPr/>
        </p:nvSpPr>
        <p:spPr>
          <a:xfrm>
            <a:off x="1815200" y="5356480"/>
            <a:ext cx="9262199" cy="929100"/>
          </a:xfrm>
          <a:prstGeom prst="rect">
            <a:avLst/>
          </a:prstGeom>
          <a:noFill/>
          <a:ln>
            <a:noFill/>
          </a:ln>
        </p:spPr>
        <p:txBody>
          <a:bodyPr lIns="91425" tIns="91425" rIns="91425" bIns="91425" anchor="ctr" anchorCtr="0">
            <a:noAutofit/>
          </a:bodyPr>
          <a:lstStyle/>
          <a:p>
            <a:pPr lvl="0" rtl="0">
              <a:spcBef>
                <a:spcPts val="0"/>
              </a:spcBef>
              <a:buNone/>
            </a:pPr>
            <a:r>
              <a:rPr lang="en-US" sz="3000" dirty="0">
                <a:solidFill>
                  <a:schemeClr val="dk1"/>
                </a:solidFill>
                <a:latin typeface="Gloria Hallelujah"/>
                <a:ea typeface="Gloria Hallelujah"/>
                <a:cs typeface="Gloria Hallelujah"/>
                <a:sym typeface="Gloria Hallelujah"/>
              </a:rPr>
              <a:t>No, there may be another way for Charlie to access the data from foo</a:t>
            </a:r>
          </a:p>
        </p:txBody>
      </p:sp>
      <p:sp>
        <p:nvSpPr>
          <p:cNvPr id="104" name="Shape 104"/>
          <p:cNvSpPr txBox="1"/>
          <p:nvPr/>
        </p:nvSpPr>
        <p:spPr>
          <a:xfrm>
            <a:off x="1739000" y="4421300"/>
            <a:ext cx="9576300" cy="790799"/>
          </a:xfrm>
          <a:prstGeom prst="rect">
            <a:avLst/>
          </a:prstGeom>
          <a:noFill/>
          <a:ln>
            <a:noFill/>
          </a:ln>
        </p:spPr>
        <p:txBody>
          <a:bodyPr lIns="91425" tIns="91425" rIns="91425" bIns="91425" anchor="ctr" anchorCtr="0">
            <a:noAutofit/>
          </a:bodyPr>
          <a:lstStyle/>
          <a:p>
            <a:pPr lvl="0" rtl="0">
              <a:spcBef>
                <a:spcPts val="0"/>
              </a:spcBef>
              <a:buNone/>
            </a:pPr>
            <a:r>
              <a:rPr lang="en-US" sz="3000" dirty="0">
                <a:solidFill>
                  <a:schemeClr val="dk1"/>
                </a:solidFill>
                <a:latin typeface="Gloria Hallelujah"/>
                <a:ea typeface="Gloria Hallelujah"/>
                <a:cs typeface="Gloria Hallelujah"/>
                <a:sym typeface="Gloria Hallelujah"/>
              </a:rPr>
              <a:t>Yes, Charlie is not granted access so cannot read</a:t>
            </a:r>
          </a:p>
        </p:txBody>
      </p:sp>
    </p:spTree>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Shape 110"/>
          <p:cNvPicPr preferRelativeResize="0"/>
          <p:nvPr/>
        </p:nvPicPr>
        <p:blipFill>
          <a:blip r:embed="rId3">
            <a:alphaModFix/>
          </a:blip>
          <a:stretch>
            <a:fillRect/>
          </a:stretch>
        </p:blipFill>
        <p:spPr>
          <a:xfrm>
            <a:off x="9378500" y="228600"/>
            <a:ext cx="1932324" cy="2111699"/>
          </a:xfrm>
          <a:prstGeom prst="rect">
            <a:avLst/>
          </a:prstGeom>
          <a:noFill/>
          <a:ln>
            <a:noFill/>
          </a:ln>
        </p:spPr>
      </p:pic>
      <p:sp>
        <p:nvSpPr>
          <p:cNvPr id="111" name="Shape 111"/>
          <p:cNvSpPr txBox="1">
            <a:spLocks noGrp="1"/>
          </p:cNvSpPr>
          <p:nvPr>
            <p:ph type="title"/>
          </p:nvPr>
        </p:nvSpPr>
        <p:spPr>
          <a:xfrm>
            <a:off x="812241" y="228600"/>
            <a:ext cx="10363200" cy="1143000"/>
          </a:xfrm>
          <a:prstGeom prst="rect">
            <a:avLst/>
          </a:prstGeom>
        </p:spPr>
        <p:txBody>
          <a:bodyPr lIns="117825" tIns="117825" rIns="117825" bIns="117825" anchor="ctr" anchorCtr="0">
            <a:noAutofit/>
          </a:bodyPr>
          <a:lstStyle/>
          <a:p>
            <a:pPr lvl="0" rtl="0">
              <a:spcBef>
                <a:spcPts val="0"/>
              </a:spcBef>
              <a:buNone/>
            </a:pPr>
            <a:r>
              <a:rPr lang="en-US">
                <a:solidFill>
                  <a:srgbClr val="9B37AA"/>
                </a:solidFill>
              </a:rPr>
              <a:t>Implementing Access Control</a:t>
            </a:r>
          </a:p>
        </p:txBody>
      </p:sp>
      <p:sp>
        <p:nvSpPr>
          <p:cNvPr id="112" name="Shape 112"/>
          <p:cNvSpPr txBox="1">
            <a:spLocks noGrp="1"/>
          </p:cNvSpPr>
          <p:nvPr>
            <p:ph type="body" idx="1"/>
          </p:nvPr>
        </p:nvSpPr>
        <p:spPr>
          <a:xfrm>
            <a:off x="502550" y="1295400"/>
            <a:ext cx="11139600" cy="4904699"/>
          </a:xfrm>
          <a:prstGeom prst="rect">
            <a:avLst/>
          </a:prstGeom>
        </p:spPr>
        <p:txBody>
          <a:bodyPr lIns="117825" tIns="117825" rIns="117825" bIns="117825" anchor="t" anchorCtr="0">
            <a:noAutofit/>
          </a:bodyPr>
          <a:lstStyle/>
          <a:p>
            <a:pPr marL="457200" lvl="0" indent="-228600" rtl="0">
              <a:lnSpc>
                <a:spcPct val="115000"/>
              </a:lnSpc>
              <a:spcBef>
                <a:spcPts val="0"/>
              </a:spcBef>
              <a:buClr>
                <a:srgbClr val="4E75A8"/>
              </a:buClr>
              <a:buSzPct val="100000"/>
            </a:pPr>
            <a:r>
              <a:rPr lang="en-US" sz="3000" b="1">
                <a:solidFill>
                  <a:srgbClr val="4E75A8"/>
                </a:solidFill>
              </a:rPr>
              <a:t>Access control matrix is large</a:t>
            </a:r>
          </a:p>
          <a:p>
            <a:pPr marL="457200" lvl="0" indent="-228600" rtl="0">
              <a:lnSpc>
                <a:spcPct val="115000"/>
              </a:lnSpc>
              <a:spcBef>
                <a:spcPts val="0"/>
              </a:spcBef>
              <a:buClr>
                <a:schemeClr val="dk1"/>
              </a:buClr>
              <a:buSzPct val="100000"/>
            </a:pPr>
            <a:r>
              <a:rPr lang="en-US" sz="3000">
                <a:solidFill>
                  <a:schemeClr val="dk1"/>
                </a:solidFill>
              </a:rPr>
              <a:t>How do we represent it in the system?</a:t>
            </a:r>
          </a:p>
          <a:p>
            <a:pPr marL="914400" lvl="1" indent="-228600" rtl="0">
              <a:lnSpc>
                <a:spcPct val="115000"/>
              </a:lnSpc>
              <a:spcBef>
                <a:spcPts val="0"/>
              </a:spcBef>
              <a:buClr>
                <a:schemeClr val="dk1"/>
              </a:buClr>
              <a:buSzPct val="100000"/>
            </a:pPr>
            <a:r>
              <a:rPr lang="en-US" sz="3000">
                <a:solidFill>
                  <a:schemeClr val="dk1"/>
                </a:solidFill>
              </a:rPr>
              <a:t>Column for object Oi is [(ui1, rights1), (ui2, rights2),…]</a:t>
            </a:r>
          </a:p>
          <a:p>
            <a:pPr marL="1371600" lvl="2" indent="-228600" rtl="0">
              <a:lnSpc>
                <a:spcPct val="115000"/>
              </a:lnSpc>
              <a:spcBef>
                <a:spcPts val="0"/>
              </a:spcBef>
              <a:buClr>
                <a:schemeClr val="dk1"/>
              </a:buClr>
              <a:buSzPct val="100000"/>
            </a:pPr>
            <a:r>
              <a:rPr lang="en-US" sz="3000">
                <a:solidFill>
                  <a:schemeClr val="dk1"/>
                </a:solidFill>
              </a:rPr>
              <a:t>Called</a:t>
            </a:r>
            <a:r>
              <a:rPr lang="en-US" sz="3000" b="1">
                <a:solidFill>
                  <a:srgbClr val="6B9462"/>
                </a:solidFill>
              </a:rPr>
              <a:t> access control list or ACL</a:t>
            </a:r>
          </a:p>
          <a:p>
            <a:pPr marL="1371600" lvl="2" indent="-228600" rtl="0">
              <a:lnSpc>
                <a:spcPct val="115000"/>
              </a:lnSpc>
              <a:spcBef>
                <a:spcPts val="0"/>
              </a:spcBef>
              <a:buClr>
                <a:schemeClr val="dk1"/>
              </a:buClr>
              <a:buSzPct val="100000"/>
            </a:pPr>
            <a:r>
              <a:rPr lang="en-US" sz="3000">
                <a:solidFill>
                  <a:schemeClr val="dk1"/>
                </a:solidFill>
              </a:rPr>
              <a:t>Associated with each resource</a:t>
            </a:r>
          </a:p>
          <a:p>
            <a:pPr marL="914400" lvl="1" indent="-228600" rtl="0">
              <a:lnSpc>
                <a:spcPct val="115000"/>
              </a:lnSpc>
              <a:spcBef>
                <a:spcPts val="0"/>
              </a:spcBef>
              <a:buClr>
                <a:schemeClr val="dk1"/>
              </a:buClr>
              <a:buSzPct val="100000"/>
            </a:pPr>
            <a:r>
              <a:rPr lang="en-US" sz="3000">
                <a:solidFill>
                  <a:schemeClr val="dk1"/>
                </a:solidFill>
              </a:rPr>
              <a:t>For user ui, a row in the matrix is [(oi1, rights1), (oi2,rights2,….].</a:t>
            </a:r>
          </a:p>
          <a:p>
            <a:pPr marL="1371600" lvl="2" indent="-228600" rtl="0">
              <a:lnSpc>
                <a:spcPct val="115000"/>
              </a:lnSpc>
              <a:spcBef>
                <a:spcPts val="0"/>
              </a:spcBef>
              <a:buClr>
                <a:schemeClr val="dk1"/>
              </a:buClr>
              <a:buSzPct val="100000"/>
            </a:pPr>
            <a:r>
              <a:rPr lang="en-US" sz="3000">
                <a:solidFill>
                  <a:schemeClr val="dk1"/>
                </a:solidFill>
              </a:rPr>
              <a:t>Called a </a:t>
            </a:r>
            <a:r>
              <a:rPr lang="en-US" sz="3000">
                <a:solidFill>
                  <a:srgbClr val="6B9462"/>
                </a:solidFill>
              </a:rPr>
              <a:t>capability-list or C-list.</a:t>
            </a:r>
          </a:p>
          <a:p>
            <a:pPr marL="1371600" lvl="2" indent="-228600" rtl="0">
              <a:lnSpc>
                <a:spcPct val="115000"/>
              </a:lnSpc>
              <a:spcBef>
                <a:spcPts val="0"/>
              </a:spcBef>
              <a:buClr>
                <a:schemeClr val="dk1"/>
              </a:buClr>
              <a:buSzPct val="100000"/>
            </a:pPr>
            <a:r>
              <a:rPr lang="en-US" sz="3000">
                <a:solidFill>
                  <a:schemeClr val="dk1"/>
                </a:solidFill>
              </a:rPr>
              <a:t>Such a C-list stored for each user</a:t>
            </a:r>
          </a:p>
          <a:p>
            <a:pPr lvl="0" rtl="0">
              <a:lnSpc>
                <a:spcPct val="115000"/>
              </a:lnSpc>
              <a:spcBef>
                <a:spcPts val="0"/>
              </a:spcBef>
              <a:buNone/>
            </a:pPr>
            <a:endParaRPr/>
          </a:p>
        </p:txBody>
      </p:sp>
    </p:spTree>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812241" y="228600"/>
            <a:ext cx="10363200" cy="1143000"/>
          </a:xfrm>
          <a:prstGeom prst="rect">
            <a:avLst/>
          </a:prstGeom>
        </p:spPr>
        <p:txBody>
          <a:bodyPr lIns="117825" tIns="117825" rIns="117825" bIns="117825" anchor="ctr" anchorCtr="0">
            <a:noAutofit/>
          </a:bodyPr>
          <a:lstStyle/>
          <a:p>
            <a:pPr lvl="0" rtl="0">
              <a:spcBef>
                <a:spcPts val="0"/>
              </a:spcBef>
              <a:buNone/>
            </a:pPr>
            <a:r>
              <a:rPr lang="en-US">
                <a:solidFill>
                  <a:srgbClr val="9B37AA"/>
                </a:solidFill>
              </a:rPr>
              <a:t>Implementing Access Control</a:t>
            </a:r>
          </a:p>
        </p:txBody>
      </p:sp>
      <p:pic>
        <p:nvPicPr>
          <p:cNvPr id="119" name="Shape 119"/>
          <p:cNvPicPr preferRelativeResize="0"/>
          <p:nvPr/>
        </p:nvPicPr>
        <p:blipFill>
          <a:blip r:embed="rId3">
            <a:alphaModFix/>
          </a:blip>
          <a:stretch>
            <a:fillRect/>
          </a:stretch>
        </p:blipFill>
        <p:spPr>
          <a:xfrm>
            <a:off x="857250" y="1709025"/>
            <a:ext cx="10477500" cy="4000500"/>
          </a:xfrm>
          <a:prstGeom prst="rect">
            <a:avLst/>
          </a:prstGeom>
          <a:noFill/>
          <a:ln>
            <a:noFill/>
          </a:ln>
        </p:spPr>
      </p:pic>
    </p:spTree>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812241" y="228600"/>
            <a:ext cx="10363200" cy="1143000"/>
          </a:xfrm>
          <a:prstGeom prst="rect">
            <a:avLst/>
          </a:prstGeom>
        </p:spPr>
        <p:txBody>
          <a:bodyPr lIns="117825" tIns="117825" rIns="117825" bIns="117825" anchor="ctr" anchorCtr="0">
            <a:noAutofit/>
          </a:bodyPr>
          <a:lstStyle/>
          <a:p>
            <a:pPr lvl="0" rtl="0">
              <a:lnSpc>
                <a:spcPct val="100000"/>
              </a:lnSpc>
              <a:spcBef>
                <a:spcPts val="0"/>
              </a:spcBef>
              <a:buNone/>
            </a:pPr>
            <a:r>
              <a:rPr lang="en-US">
                <a:solidFill>
                  <a:srgbClr val="9B37AA"/>
                </a:solidFill>
              </a:rPr>
              <a:t>ACL and C</a:t>
            </a:r>
            <a:r>
              <a:rPr lang="en-US"/>
              <a:t>-</a:t>
            </a:r>
            <a:r>
              <a:rPr lang="en-US">
                <a:solidFill>
                  <a:srgbClr val="9B37AA"/>
                </a:solidFill>
              </a:rPr>
              <a:t>Lists Implementation:</a:t>
            </a:r>
          </a:p>
        </p:txBody>
      </p:sp>
      <p:sp>
        <p:nvSpPr>
          <p:cNvPr id="126" name="Shape 126"/>
          <p:cNvSpPr txBox="1">
            <a:spLocks noGrp="1"/>
          </p:cNvSpPr>
          <p:nvPr>
            <p:ph type="body" idx="1"/>
          </p:nvPr>
        </p:nvSpPr>
        <p:spPr>
          <a:xfrm>
            <a:off x="1082450" y="2743225"/>
            <a:ext cx="10872000" cy="3677400"/>
          </a:xfrm>
          <a:prstGeom prst="rect">
            <a:avLst/>
          </a:prstGeom>
        </p:spPr>
        <p:txBody>
          <a:bodyPr lIns="117825" tIns="117825" rIns="117825" bIns="117825" anchor="t" anchorCtr="0">
            <a:noAutofit/>
          </a:bodyPr>
          <a:lstStyle/>
          <a:p>
            <a:pPr marL="457200" lvl="0" indent="-228600" rtl="0">
              <a:lnSpc>
                <a:spcPct val="100000"/>
              </a:lnSpc>
              <a:spcBef>
                <a:spcPts val="0"/>
              </a:spcBef>
              <a:buClr>
                <a:srgbClr val="6B9462"/>
              </a:buClr>
              <a:buSzPct val="100000"/>
            </a:pPr>
            <a:r>
              <a:rPr lang="en-US" sz="3000" b="1" dirty="0">
                <a:solidFill>
                  <a:srgbClr val="6B9462"/>
                </a:solidFill>
              </a:rPr>
              <a:t>Where should an ACL be stored?</a:t>
            </a:r>
          </a:p>
          <a:p>
            <a:pPr marL="914400" lvl="1" indent="-228600" rtl="0">
              <a:lnSpc>
                <a:spcPct val="100000"/>
              </a:lnSpc>
              <a:spcBef>
                <a:spcPts val="0"/>
              </a:spcBef>
              <a:buClr>
                <a:schemeClr val="dk1"/>
              </a:buClr>
              <a:buSzPct val="100000"/>
            </a:pPr>
            <a:r>
              <a:rPr lang="en-US" sz="3000" dirty="0">
                <a:solidFill>
                  <a:schemeClr val="dk1"/>
                </a:solidFill>
              </a:rPr>
              <a:t>In trusted part of the system</a:t>
            </a:r>
          </a:p>
          <a:p>
            <a:pPr marL="914400" lvl="1" indent="-228600" rtl="0">
              <a:lnSpc>
                <a:spcPct val="100000"/>
              </a:lnSpc>
              <a:spcBef>
                <a:spcPts val="0"/>
              </a:spcBef>
              <a:buClr>
                <a:schemeClr val="dk1"/>
              </a:buClr>
              <a:buSzPct val="100000"/>
            </a:pPr>
            <a:r>
              <a:rPr lang="en-US" sz="3000" dirty="0">
                <a:solidFill>
                  <a:schemeClr val="dk1"/>
                </a:solidFill>
              </a:rPr>
              <a:t>Consists of access control </a:t>
            </a:r>
            <a:r>
              <a:rPr lang="en-US" sz="3000" dirty="0" smtClean="0">
                <a:solidFill>
                  <a:schemeClr val="dk1"/>
                </a:solidFill>
              </a:rPr>
              <a:t>entries, or, </a:t>
            </a:r>
            <a:r>
              <a:rPr lang="en-US" sz="3000" dirty="0">
                <a:solidFill>
                  <a:schemeClr val="dk1"/>
                </a:solidFill>
              </a:rPr>
              <a:t>ACEs</a:t>
            </a:r>
          </a:p>
          <a:p>
            <a:pPr marL="914400" lvl="1" indent="-228600" rtl="0">
              <a:lnSpc>
                <a:spcPct val="100000"/>
              </a:lnSpc>
              <a:spcBef>
                <a:spcPts val="0"/>
              </a:spcBef>
              <a:buClr>
                <a:schemeClr val="dk1"/>
              </a:buClr>
              <a:buSzPct val="100000"/>
            </a:pPr>
            <a:r>
              <a:rPr lang="en-US" sz="3000" dirty="0">
                <a:solidFill>
                  <a:schemeClr val="dk1"/>
                </a:solidFill>
              </a:rPr>
              <a:t>Along with other object meta-data</a:t>
            </a:r>
          </a:p>
          <a:p>
            <a:pPr marL="914400" lvl="1" indent="-228600" rtl="0">
              <a:lnSpc>
                <a:spcPct val="100000"/>
              </a:lnSpc>
              <a:spcBef>
                <a:spcPts val="0"/>
              </a:spcBef>
              <a:buClr>
                <a:schemeClr val="dk1"/>
              </a:buClr>
              <a:buSzPct val="100000"/>
            </a:pPr>
            <a:r>
              <a:rPr lang="en-US" sz="3000" dirty="0">
                <a:solidFill>
                  <a:schemeClr val="dk1"/>
                </a:solidFill>
              </a:rPr>
              <a:t>For example, file meta-data has a bunch of information where this can go as well</a:t>
            </a:r>
          </a:p>
          <a:p>
            <a:pPr marL="914400" lvl="1" indent="-228600" rtl="0">
              <a:lnSpc>
                <a:spcPct val="100000"/>
              </a:lnSpc>
              <a:spcBef>
                <a:spcPts val="0"/>
              </a:spcBef>
              <a:buClr>
                <a:schemeClr val="dk1"/>
              </a:buClr>
              <a:buSzPct val="100000"/>
            </a:pPr>
            <a:r>
              <a:rPr lang="en-US" sz="3000" dirty="0">
                <a:solidFill>
                  <a:schemeClr val="dk1"/>
                </a:solidFill>
              </a:rPr>
              <a:t>Checking requires traversal of the ACL</a:t>
            </a:r>
          </a:p>
        </p:txBody>
      </p:sp>
      <p:sp>
        <p:nvSpPr>
          <p:cNvPr id="127" name="Shape 127"/>
          <p:cNvSpPr txBox="1"/>
          <p:nvPr/>
        </p:nvSpPr>
        <p:spPr>
          <a:xfrm>
            <a:off x="11175450" y="3140700"/>
            <a:ext cx="716400" cy="1418700"/>
          </a:xfrm>
          <a:prstGeom prst="rect">
            <a:avLst/>
          </a:prstGeom>
          <a:noFill/>
          <a:ln>
            <a:noFill/>
          </a:ln>
        </p:spPr>
        <p:txBody>
          <a:bodyPr lIns="91425" tIns="91425" rIns="91425" bIns="91425" anchor="ctr" anchorCtr="0">
            <a:noAutofit/>
          </a:bodyPr>
          <a:lstStyle/>
          <a:p>
            <a:pPr marL="0" lvl="0" indent="0" rtl="0">
              <a:spcBef>
                <a:spcPts val="0"/>
              </a:spcBef>
              <a:buNone/>
            </a:pPr>
            <a:endParaRPr sz="3000">
              <a:solidFill>
                <a:schemeClr val="dk1"/>
              </a:solidFill>
              <a:latin typeface="Gloria Hallelujah"/>
              <a:ea typeface="Gloria Hallelujah"/>
              <a:cs typeface="Gloria Hallelujah"/>
              <a:sym typeface="Gloria Hallelujah"/>
            </a:endParaRPr>
          </a:p>
        </p:txBody>
      </p:sp>
      <p:sp>
        <p:nvSpPr>
          <p:cNvPr id="128" name="Shape 128"/>
          <p:cNvSpPr txBox="1">
            <a:spLocks noGrp="1"/>
          </p:cNvSpPr>
          <p:nvPr>
            <p:ph type="body" idx="2"/>
          </p:nvPr>
        </p:nvSpPr>
        <p:spPr>
          <a:xfrm>
            <a:off x="4981650" y="1415150"/>
            <a:ext cx="2228700" cy="1143000"/>
          </a:xfrm>
          <a:prstGeom prst="rect">
            <a:avLst/>
          </a:prstGeom>
        </p:spPr>
        <p:txBody>
          <a:bodyPr lIns="117825" tIns="117825" rIns="117825" bIns="117825" anchor="t" anchorCtr="0">
            <a:noAutofit/>
          </a:bodyPr>
          <a:lstStyle/>
          <a:p>
            <a:pPr marL="0" marR="0" lvl="0" indent="0" algn="l" rtl="0">
              <a:lnSpc>
                <a:spcPct val="100000"/>
              </a:lnSpc>
              <a:spcBef>
                <a:spcPts val="0"/>
              </a:spcBef>
              <a:spcAft>
                <a:spcPts val="0"/>
              </a:spcAft>
              <a:buNone/>
            </a:pPr>
            <a:r>
              <a:rPr lang="en-US" sz="6000" b="1">
                <a:solidFill>
                  <a:srgbClr val="F6B26B"/>
                </a:solidFill>
              </a:rPr>
              <a:t>ACL</a:t>
            </a:r>
          </a:p>
        </p:txBody>
      </p:sp>
      <p:sp>
        <p:nvSpPr>
          <p:cNvPr id="129" name="Shape 129"/>
          <p:cNvSpPr/>
          <p:nvPr/>
        </p:nvSpPr>
        <p:spPr>
          <a:xfrm>
            <a:off x="4898575" y="1382475"/>
            <a:ext cx="1782600" cy="1175700"/>
          </a:xfrm>
          <a:prstGeom prst="rect">
            <a:avLst/>
          </a:prstGeom>
          <a:noFill/>
          <a:ln w="76200" cap="flat" cmpd="sng">
            <a:solidFill>
              <a:srgbClr val="E69138"/>
            </a:solidFill>
            <a:prstDash val="solid"/>
            <a:round/>
            <a:headEnd type="none" w="med" len="med"/>
            <a:tailEnd type="none" w="med" len="med"/>
          </a:ln>
        </p:spPr>
        <p:txBody>
          <a:bodyPr lIns="91425" tIns="91425" rIns="91425" bIns="91425" anchor="ctr" anchorCtr="0">
            <a:noAutofit/>
          </a:bodyPr>
          <a:lstStyle/>
          <a:p>
            <a:pPr>
              <a:spcBef>
                <a:spcPts val="0"/>
              </a:spcBef>
              <a:buNone/>
            </a:pPr>
            <a:endParaRPr>
              <a:solidFill>
                <a:srgbClr val="FF9900"/>
              </a:solidFill>
            </a:endParaRPr>
          </a:p>
        </p:txBody>
      </p:sp>
    </p:spTree>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812241" y="43665"/>
            <a:ext cx="10363200" cy="1143000"/>
          </a:xfrm>
          <a:prstGeom prst="rect">
            <a:avLst/>
          </a:prstGeom>
        </p:spPr>
        <p:txBody>
          <a:bodyPr lIns="117825" tIns="117825" rIns="117825" bIns="117825" anchor="ctr" anchorCtr="0">
            <a:noAutofit/>
          </a:bodyPr>
          <a:lstStyle/>
          <a:p>
            <a:pPr>
              <a:spcBef>
                <a:spcPts val="0"/>
              </a:spcBef>
              <a:buNone/>
            </a:pPr>
            <a:r>
              <a:rPr lang="en-US" dirty="0">
                <a:solidFill>
                  <a:srgbClr val="9B37AA"/>
                </a:solidFill>
              </a:rPr>
              <a:t>ACL and C</a:t>
            </a:r>
            <a:r>
              <a:rPr lang="en-US" dirty="0"/>
              <a:t>-</a:t>
            </a:r>
            <a:r>
              <a:rPr lang="en-US" dirty="0">
                <a:solidFill>
                  <a:srgbClr val="9B37AA"/>
                </a:solidFill>
              </a:rPr>
              <a:t>Lists Implementation:</a:t>
            </a:r>
          </a:p>
        </p:txBody>
      </p:sp>
      <p:sp>
        <p:nvSpPr>
          <p:cNvPr id="136" name="Shape 136"/>
          <p:cNvSpPr txBox="1">
            <a:spLocks noGrp="1"/>
          </p:cNvSpPr>
          <p:nvPr>
            <p:ph type="body" idx="1"/>
          </p:nvPr>
        </p:nvSpPr>
        <p:spPr>
          <a:xfrm>
            <a:off x="412424" y="2452025"/>
            <a:ext cx="10618799" cy="5412300"/>
          </a:xfrm>
          <a:prstGeom prst="rect">
            <a:avLst/>
          </a:prstGeom>
        </p:spPr>
        <p:txBody>
          <a:bodyPr lIns="117825" tIns="117825" rIns="117825" bIns="117825" anchor="t" anchorCtr="0">
            <a:noAutofit/>
          </a:bodyPr>
          <a:lstStyle/>
          <a:p>
            <a:pPr marL="457200" lvl="0" indent="-228600" rtl="0">
              <a:lnSpc>
                <a:spcPct val="100000"/>
              </a:lnSpc>
              <a:spcBef>
                <a:spcPts val="0"/>
              </a:spcBef>
              <a:buClr>
                <a:srgbClr val="6B9462"/>
              </a:buClr>
              <a:buSzPct val="100000"/>
            </a:pPr>
            <a:r>
              <a:rPr lang="en-US" sz="3000" b="1">
                <a:solidFill>
                  <a:srgbClr val="6B9462"/>
                </a:solidFill>
              </a:rPr>
              <a:t>Where do C-lists go?</a:t>
            </a:r>
          </a:p>
          <a:p>
            <a:pPr marL="914400" lvl="1" indent="-228600" rtl="0">
              <a:lnSpc>
                <a:spcPct val="100000"/>
              </a:lnSpc>
              <a:spcBef>
                <a:spcPts val="0"/>
              </a:spcBef>
              <a:buClr>
                <a:schemeClr val="dk1"/>
              </a:buClr>
              <a:buSzPct val="100000"/>
            </a:pPr>
            <a:r>
              <a:rPr lang="en-US" sz="3000">
                <a:solidFill>
                  <a:schemeClr val="dk1"/>
                </a:solidFill>
              </a:rPr>
              <a:t>A capability is an unforgeable reference/handle for a resource</a:t>
            </a:r>
          </a:p>
          <a:p>
            <a:pPr marL="914400" lvl="1" indent="-228600" rtl="0">
              <a:lnSpc>
                <a:spcPct val="100000"/>
              </a:lnSpc>
              <a:spcBef>
                <a:spcPts val="0"/>
              </a:spcBef>
              <a:buClr>
                <a:schemeClr val="dk1"/>
              </a:buClr>
              <a:buSzPct val="100000"/>
            </a:pPr>
            <a:r>
              <a:rPr lang="en-US" sz="3000">
                <a:solidFill>
                  <a:schemeClr val="dk1"/>
                </a:solidFill>
              </a:rPr>
              <a:t>User catalogue of capabilities defines what a certain user can access</a:t>
            </a:r>
          </a:p>
          <a:p>
            <a:pPr marL="914400" lvl="1" indent="-228600" rtl="0">
              <a:lnSpc>
                <a:spcPct val="100000"/>
              </a:lnSpc>
              <a:spcBef>
                <a:spcPts val="0"/>
              </a:spcBef>
              <a:buClr>
                <a:schemeClr val="dk1"/>
              </a:buClr>
              <a:buSzPct val="100000"/>
            </a:pPr>
            <a:r>
              <a:rPr lang="en-US" sz="3000">
                <a:solidFill>
                  <a:schemeClr val="dk1"/>
                </a:solidFill>
              </a:rPr>
              <a:t>Can be stored in objects/resources themselves (Hydra)</a:t>
            </a:r>
          </a:p>
          <a:p>
            <a:pPr marL="914400" lvl="1" indent="-228600" rtl="0">
              <a:lnSpc>
                <a:spcPct val="100000"/>
              </a:lnSpc>
              <a:spcBef>
                <a:spcPts val="0"/>
              </a:spcBef>
              <a:buClr>
                <a:schemeClr val="dk1"/>
              </a:buClr>
              <a:buSzPct val="100000"/>
            </a:pPr>
            <a:r>
              <a:rPr lang="en-US" sz="3000">
                <a:solidFill>
                  <a:schemeClr val="dk1"/>
                </a:solidFill>
              </a:rPr>
              <a:t>Sharing requires propagation of capabilities</a:t>
            </a:r>
          </a:p>
        </p:txBody>
      </p:sp>
      <p:sp>
        <p:nvSpPr>
          <p:cNvPr id="137" name="Shape 137"/>
          <p:cNvSpPr txBox="1">
            <a:spLocks noGrp="1"/>
          </p:cNvSpPr>
          <p:nvPr>
            <p:ph type="body" idx="2"/>
          </p:nvPr>
        </p:nvSpPr>
        <p:spPr>
          <a:xfrm>
            <a:off x="4386475" y="1170225"/>
            <a:ext cx="2978399" cy="1143000"/>
          </a:xfrm>
          <a:prstGeom prst="rect">
            <a:avLst/>
          </a:prstGeom>
        </p:spPr>
        <p:txBody>
          <a:bodyPr lIns="117825" tIns="117825" rIns="117825" bIns="117825" anchor="t" anchorCtr="0">
            <a:noAutofit/>
          </a:bodyPr>
          <a:lstStyle/>
          <a:p>
            <a:pPr marL="0" marR="0" lvl="0" indent="0" algn="l" rtl="0">
              <a:lnSpc>
                <a:spcPct val="100000"/>
              </a:lnSpc>
              <a:spcBef>
                <a:spcPts val="0"/>
              </a:spcBef>
              <a:spcAft>
                <a:spcPts val="0"/>
              </a:spcAft>
              <a:buNone/>
            </a:pPr>
            <a:r>
              <a:rPr lang="en-US" sz="6000" b="1">
                <a:solidFill>
                  <a:srgbClr val="4E75A8"/>
                </a:solidFill>
              </a:rPr>
              <a:t>C-list</a:t>
            </a:r>
          </a:p>
        </p:txBody>
      </p:sp>
      <p:sp>
        <p:nvSpPr>
          <p:cNvPr id="138" name="Shape 138"/>
          <p:cNvSpPr/>
          <p:nvPr/>
        </p:nvSpPr>
        <p:spPr>
          <a:xfrm>
            <a:off x="4155625" y="1153875"/>
            <a:ext cx="2830499" cy="1175700"/>
          </a:xfrm>
          <a:prstGeom prst="rect">
            <a:avLst/>
          </a:prstGeom>
          <a:noFill/>
          <a:ln w="76200" cap="flat" cmpd="sng">
            <a:solidFill>
              <a:srgbClr val="4E75A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812241" y="228600"/>
            <a:ext cx="10363200" cy="1143000"/>
          </a:xfrm>
          <a:prstGeom prst="rect">
            <a:avLst/>
          </a:prstGeom>
        </p:spPr>
        <p:txBody>
          <a:bodyPr lIns="117825" tIns="117825" rIns="117825" bIns="117825" anchor="ctr" anchorCtr="0">
            <a:noAutofit/>
          </a:bodyPr>
          <a:lstStyle/>
          <a:p>
            <a:pPr lvl="0" rtl="0">
              <a:spcBef>
                <a:spcPts val="0"/>
              </a:spcBef>
              <a:buNone/>
            </a:pPr>
            <a:r>
              <a:rPr lang="en-US">
                <a:solidFill>
                  <a:srgbClr val="9B37AA"/>
                </a:solidFill>
              </a:rPr>
              <a:t>ACL and C Lists Implementation:</a:t>
            </a:r>
          </a:p>
        </p:txBody>
      </p:sp>
      <p:sp>
        <p:nvSpPr>
          <p:cNvPr id="145" name="Shape 145"/>
          <p:cNvSpPr txBox="1">
            <a:spLocks noGrp="1"/>
          </p:cNvSpPr>
          <p:nvPr>
            <p:ph type="body" idx="1"/>
          </p:nvPr>
        </p:nvSpPr>
        <p:spPr>
          <a:xfrm>
            <a:off x="2505175" y="1491350"/>
            <a:ext cx="2228700" cy="1143000"/>
          </a:xfrm>
          <a:prstGeom prst="rect">
            <a:avLst/>
          </a:prstGeom>
        </p:spPr>
        <p:txBody>
          <a:bodyPr lIns="117825" tIns="117825" rIns="117825" bIns="117825" anchor="t" anchorCtr="0">
            <a:noAutofit/>
          </a:bodyPr>
          <a:lstStyle/>
          <a:p>
            <a:pPr marL="0" marR="0" lvl="0" indent="0" algn="l" rtl="0">
              <a:lnSpc>
                <a:spcPct val="100000"/>
              </a:lnSpc>
              <a:spcBef>
                <a:spcPts val="0"/>
              </a:spcBef>
              <a:spcAft>
                <a:spcPts val="0"/>
              </a:spcAft>
              <a:buNone/>
            </a:pPr>
            <a:r>
              <a:rPr lang="en-US" sz="6000" b="1">
                <a:solidFill>
                  <a:srgbClr val="FF9900"/>
                </a:solidFill>
              </a:rPr>
              <a:t>ACL</a:t>
            </a:r>
          </a:p>
        </p:txBody>
      </p:sp>
      <p:sp>
        <p:nvSpPr>
          <p:cNvPr id="146" name="Shape 146"/>
          <p:cNvSpPr/>
          <p:nvPr/>
        </p:nvSpPr>
        <p:spPr>
          <a:xfrm>
            <a:off x="2422100" y="1458675"/>
            <a:ext cx="1782600" cy="1175700"/>
          </a:xfrm>
          <a:prstGeom prst="rect">
            <a:avLst/>
          </a:prstGeom>
          <a:noFill/>
          <a:ln w="76200" cap="flat" cmpd="sng">
            <a:solidFill>
              <a:srgbClr val="E6913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47" name="Shape 147"/>
          <p:cNvSpPr txBox="1">
            <a:spLocks noGrp="1"/>
          </p:cNvSpPr>
          <p:nvPr>
            <p:ph type="body" idx="2"/>
          </p:nvPr>
        </p:nvSpPr>
        <p:spPr>
          <a:xfrm>
            <a:off x="7135125" y="1475025"/>
            <a:ext cx="2978399" cy="1143000"/>
          </a:xfrm>
          <a:prstGeom prst="rect">
            <a:avLst/>
          </a:prstGeom>
        </p:spPr>
        <p:txBody>
          <a:bodyPr lIns="117825" tIns="117825" rIns="117825" bIns="117825" anchor="t" anchorCtr="0">
            <a:noAutofit/>
          </a:bodyPr>
          <a:lstStyle/>
          <a:p>
            <a:pPr marL="0" marR="0" lvl="0" indent="0" algn="l" rtl="0">
              <a:lnSpc>
                <a:spcPct val="100000"/>
              </a:lnSpc>
              <a:spcBef>
                <a:spcPts val="0"/>
              </a:spcBef>
              <a:spcAft>
                <a:spcPts val="0"/>
              </a:spcAft>
              <a:buNone/>
            </a:pPr>
            <a:r>
              <a:rPr lang="en-US" sz="6000" b="1">
                <a:solidFill>
                  <a:srgbClr val="4E75A8"/>
                </a:solidFill>
              </a:rPr>
              <a:t>C-list</a:t>
            </a:r>
          </a:p>
        </p:txBody>
      </p:sp>
      <p:sp>
        <p:nvSpPr>
          <p:cNvPr id="148" name="Shape 148"/>
          <p:cNvSpPr/>
          <p:nvPr/>
        </p:nvSpPr>
        <p:spPr>
          <a:xfrm>
            <a:off x="6904275" y="1458675"/>
            <a:ext cx="2830499" cy="1175700"/>
          </a:xfrm>
          <a:prstGeom prst="rect">
            <a:avLst/>
          </a:prstGeom>
          <a:noFill/>
          <a:ln w="76200" cap="flat" cmpd="sng">
            <a:solidFill>
              <a:srgbClr val="4E75A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49" name="Shape 149"/>
          <p:cNvSpPr txBox="1">
            <a:spLocks noGrp="1"/>
          </p:cNvSpPr>
          <p:nvPr>
            <p:ph type="body" idx="3"/>
          </p:nvPr>
        </p:nvSpPr>
        <p:spPr>
          <a:xfrm>
            <a:off x="4981650" y="1556650"/>
            <a:ext cx="2228700" cy="1143000"/>
          </a:xfrm>
          <a:prstGeom prst="rect">
            <a:avLst/>
          </a:prstGeom>
        </p:spPr>
        <p:txBody>
          <a:bodyPr lIns="117825" tIns="117825" rIns="117825" bIns="117825" anchor="t" anchorCtr="0">
            <a:noAutofit/>
          </a:bodyPr>
          <a:lstStyle/>
          <a:p>
            <a:pPr marL="0" marR="0" lvl="0" indent="0" algn="l" rtl="0">
              <a:lnSpc>
                <a:spcPct val="100000"/>
              </a:lnSpc>
              <a:spcBef>
                <a:spcPts val="0"/>
              </a:spcBef>
              <a:spcAft>
                <a:spcPts val="0"/>
              </a:spcAft>
              <a:buNone/>
            </a:pPr>
            <a:r>
              <a:rPr lang="en-US" sz="5000" b="1">
                <a:solidFill>
                  <a:srgbClr val="A61C00"/>
                </a:solidFill>
              </a:rPr>
              <a:t>vs.</a:t>
            </a:r>
          </a:p>
        </p:txBody>
      </p:sp>
      <p:sp>
        <p:nvSpPr>
          <p:cNvPr id="150" name="Shape 150"/>
          <p:cNvSpPr txBox="1"/>
          <p:nvPr/>
        </p:nvSpPr>
        <p:spPr>
          <a:xfrm>
            <a:off x="1269450" y="4615575"/>
            <a:ext cx="2693100" cy="1508700"/>
          </a:xfrm>
          <a:prstGeom prst="rect">
            <a:avLst/>
          </a:prstGeom>
          <a:noFill/>
          <a:ln>
            <a:noFill/>
          </a:ln>
        </p:spPr>
        <p:txBody>
          <a:bodyPr lIns="91425" tIns="91425" rIns="91425" bIns="91425" anchor="ctr" anchorCtr="0">
            <a:noAutofit/>
          </a:bodyPr>
          <a:lstStyle/>
          <a:p>
            <a:pPr lvl="0" rtl="0">
              <a:spcBef>
                <a:spcPts val="0"/>
              </a:spcBef>
              <a:buNone/>
            </a:pPr>
            <a:r>
              <a:rPr lang="en-US" sz="3000">
                <a:solidFill>
                  <a:schemeClr val="dk1"/>
                </a:solidFill>
                <a:latin typeface="Gloria Hallelujah"/>
                <a:ea typeface="Gloria Hallelujah"/>
                <a:cs typeface="Gloria Hallelujah"/>
                <a:sym typeface="Gloria Hallelujah"/>
              </a:rPr>
              <a:t>Efficiency</a:t>
            </a:r>
          </a:p>
        </p:txBody>
      </p:sp>
      <p:sp>
        <p:nvSpPr>
          <p:cNvPr id="151" name="Shape 151"/>
          <p:cNvSpPr txBox="1"/>
          <p:nvPr/>
        </p:nvSpPr>
        <p:spPr>
          <a:xfrm>
            <a:off x="4333850" y="4767975"/>
            <a:ext cx="3102300" cy="1508700"/>
          </a:xfrm>
          <a:prstGeom prst="rect">
            <a:avLst/>
          </a:prstGeom>
          <a:noFill/>
          <a:ln>
            <a:noFill/>
          </a:ln>
        </p:spPr>
        <p:txBody>
          <a:bodyPr lIns="91425" tIns="91425" rIns="91425" bIns="91425" anchor="ctr" anchorCtr="0">
            <a:noAutofit/>
          </a:bodyPr>
          <a:lstStyle/>
          <a:p>
            <a:pPr lvl="0" rtl="0">
              <a:spcBef>
                <a:spcPts val="0"/>
              </a:spcBef>
              <a:buNone/>
            </a:pPr>
            <a:endParaRPr sz="3000">
              <a:solidFill>
                <a:schemeClr val="dk1"/>
              </a:solidFill>
              <a:latin typeface="Gloria Hallelujah"/>
              <a:ea typeface="Gloria Hallelujah"/>
              <a:cs typeface="Gloria Hallelujah"/>
              <a:sym typeface="Gloria Hallelujah"/>
            </a:endParaRPr>
          </a:p>
          <a:p>
            <a:pPr lvl="0" rtl="0">
              <a:spcBef>
                <a:spcPts val="0"/>
              </a:spcBef>
              <a:buNone/>
            </a:pPr>
            <a:r>
              <a:rPr lang="en-US" sz="3000">
                <a:solidFill>
                  <a:schemeClr val="dk1"/>
                </a:solidFill>
                <a:latin typeface="Gloria Hallelujah"/>
                <a:ea typeface="Gloria Hallelujah"/>
                <a:cs typeface="Gloria Hallelujah"/>
                <a:sym typeface="Gloria Hallelujah"/>
              </a:rPr>
              <a:t>Accountability</a:t>
            </a:r>
          </a:p>
          <a:p>
            <a:pPr lvl="0" rtl="0">
              <a:spcBef>
                <a:spcPts val="0"/>
              </a:spcBef>
              <a:buNone/>
            </a:pPr>
            <a:endParaRPr sz="3000">
              <a:solidFill>
                <a:schemeClr val="dk1"/>
              </a:solidFill>
              <a:latin typeface="Gloria Hallelujah"/>
              <a:ea typeface="Gloria Hallelujah"/>
              <a:cs typeface="Gloria Hallelujah"/>
              <a:sym typeface="Gloria Hallelujah"/>
            </a:endParaRPr>
          </a:p>
        </p:txBody>
      </p:sp>
      <p:sp>
        <p:nvSpPr>
          <p:cNvPr id="152" name="Shape 152"/>
          <p:cNvSpPr txBox="1"/>
          <p:nvPr/>
        </p:nvSpPr>
        <p:spPr>
          <a:xfrm>
            <a:off x="8139775" y="4359725"/>
            <a:ext cx="2517300" cy="1658399"/>
          </a:xfrm>
          <a:prstGeom prst="rect">
            <a:avLst/>
          </a:prstGeom>
          <a:noFill/>
          <a:ln>
            <a:noFill/>
          </a:ln>
        </p:spPr>
        <p:txBody>
          <a:bodyPr lIns="91425" tIns="91425" rIns="91425" bIns="91425" anchor="ctr" anchorCtr="0">
            <a:noAutofit/>
          </a:bodyPr>
          <a:lstStyle/>
          <a:p>
            <a:pPr lvl="0" rtl="0">
              <a:spcBef>
                <a:spcPts val="0"/>
              </a:spcBef>
              <a:buNone/>
            </a:pPr>
            <a:endParaRPr sz="3000">
              <a:solidFill>
                <a:schemeClr val="dk1"/>
              </a:solidFill>
              <a:latin typeface="Gloria Hallelujah"/>
              <a:ea typeface="Gloria Hallelujah"/>
              <a:cs typeface="Gloria Hallelujah"/>
              <a:sym typeface="Gloria Hallelujah"/>
            </a:endParaRPr>
          </a:p>
          <a:p>
            <a:pPr lvl="0" rtl="0">
              <a:spcBef>
                <a:spcPts val="0"/>
              </a:spcBef>
              <a:buNone/>
            </a:pPr>
            <a:r>
              <a:rPr lang="en-US" sz="3000">
                <a:solidFill>
                  <a:schemeClr val="dk1"/>
                </a:solidFill>
                <a:latin typeface="Gloria Hallelujah"/>
                <a:ea typeface="Gloria Hallelujah"/>
                <a:cs typeface="Gloria Hallelujah"/>
                <a:sym typeface="Gloria Hallelujah"/>
              </a:rPr>
              <a:t>Revocation</a:t>
            </a:r>
          </a:p>
        </p:txBody>
      </p:sp>
      <p:cxnSp>
        <p:nvCxnSpPr>
          <p:cNvPr id="153" name="Shape 153"/>
          <p:cNvCxnSpPr/>
          <p:nvPr/>
        </p:nvCxnSpPr>
        <p:spPr>
          <a:xfrm>
            <a:off x="1061350" y="3102425"/>
            <a:ext cx="9524999" cy="0"/>
          </a:xfrm>
          <a:prstGeom prst="straightConnector1">
            <a:avLst/>
          </a:prstGeom>
          <a:noFill/>
          <a:ln w="76200" cap="flat" cmpd="sng">
            <a:solidFill>
              <a:srgbClr val="A61C00"/>
            </a:solidFill>
            <a:prstDash val="dot"/>
            <a:round/>
            <a:headEnd type="none" w="lg" len="lg"/>
            <a:tailEnd type="none" w="lg" len="lg"/>
          </a:ln>
        </p:spPr>
      </p:cxnSp>
      <p:pic>
        <p:nvPicPr>
          <p:cNvPr id="154" name="Shape 154"/>
          <p:cNvPicPr preferRelativeResize="0"/>
          <p:nvPr/>
        </p:nvPicPr>
        <p:blipFill>
          <a:blip r:embed="rId3">
            <a:alphaModFix/>
          </a:blip>
          <a:stretch>
            <a:fillRect/>
          </a:stretch>
        </p:blipFill>
        <p:spPr>
          <a:xfrm>
            <a:off x="1451625" y="3382550"/>
            <a:ext cx="1658399" cy="1658399"/>
          </a:xfrm>
          <a:prstGeom prst="rect">
            <a:avLst/>
          </a:prstGeom>
          <a:noFill/>
          <a:ln>
            <a:noFill/>
          </a:ln>
        </p:spPr>
      </p:pic>
      <p:pic>
        <p:nvPicPr>
          <p:cNvPr id="155" name="Shape 155"/>
          <p:cNvPicPr preferRelativeResize="0"/>
          <p:nvPr/>
        </p:nvPicPr>
        <p:blipFill>
          <a:blip r:embed="rId4">
            <a:alphaModFix/>
          </a:blip>
          <a:stretch>
            <a:fillRect/>
          </a:stretch>
        </p:blipFill>
        <p:spPr>
          <a:xfrm>
            <a:off x="8139775" y="3457400"/>
            <a:ext cx="2212371" cy="1508699"/>
          </a:xfrm>
          <a:prstGeom prst="rect">
            <a:avLst/>
          </a:prstGeom>
          <a:noFill/>
          <a:ln>
            <a:noFill/>
          </a:ln>
        </p:spPr>
      </p:pic>
      <p:pic>
        <p:nvPicPr>
          <p:cNvPr id="156" name="Shape 156"/>
          <p:cNvPicPr preferRelativeResize="0"/>
          <p:nvPr/>
        </p:nvPicPr>
        <p:blipFill>
          <a:blip r:embed="rId5">
            <a:alphaModFix/>
          </a:blip>
          <a:stretch>
            <a:fillRect/>
          </a:stretch>
        </p:blipFill>
        <p:spPr>
          <a:xfrm>
            <a:off x="4510725" y="3801600"/>
            <a:ext cx="2393549" cy="1357824"/>
          </a:xfrm>
          <a:prstGeom prst="rect">
            <a:avLst/>
          </a:prstGeom>
          <a:noFill/>
          <a:ln>
            <a:noFill/>
          </a:ln>
        </p:spPr>
      </p:pic>
    </p:spTree>
  </p:cSld>
  <p:clrMapOvr>
    <a:masterClrMapping/>
  </p:clrMapOvr>
  <p:transition xmlns:p14="http://schemas.microsoft.com/office/powerpoint/2010/mai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2991900" y="747800"/>
            <a:ext cx="2560800" cy="748200"/>
          </a:xfrm>
          <a:prstGeom prst="rect">
            <a:avLst/>
          </a:prstGeom>
        </p:spPr>
        <p:txBody>
          <a:bodyPr lIns="117825" tIns="117825" rIns="117825" bIns="117825" anchor="ctr" anchorCtr="0">
            <a:noAutofit/>
          </a:bodyPr>
          <a:lstStyle/>
          <a:p>
            <a:pPr lvl="0" algn="l" rtl="0">
              <a:spcBef>
                <a:spcPts val="0"/>
              </a:spcBef>
              <a:buNone/>
            </a:pPr>
            <a:r>
              <a:rPr lang="en-US">
                <a:solidFill>
                  <a:srgbClr val="9B37AA"/>
                </a:solidFill>
              </a:rPr>
              <a:t>ACE Quiz</a:t>
            </a:r>
          </a:p>
        </p:txBody>
      </p:sp>
      <p:sp>
        <p:nvSpPr>
          <p:cNvPr id="163" name="Shape 163"/>
          <p:cNvSpPr txBox="1">
            <a:spLocks noGrp="1"/>
          </p:cNvSpPr>
          <p:nvPr>
            <p:ph type="body" idx="1"/>
          </p:nvPr>
        </p:nvSpPr>
        <p:spPr>
          <a:xfrm>
            <a:off x="734775" y="2213400"/>
            <a:ext cx="10440600" cy="1889100"/>
          </a:xfrm>
          <a:prstGeom prst="rect">
            <a:avLst/>
          </a:prstGeom>
        </p:spPr>
        <p:txBody>
          <a:bodyPr lIns="117825" tIns="117825" rIns="117825" bIns="117825" anchor="t" anchorCtr="0">
            <a:noAutofit/>
          </a:bodyPr>
          <a:lstStyle/>
          <a:p>
            <a:pPr marL="0" lvl="0" indent="0" rtl="0">
              <a:lnSpc>
                <a:spcPct val="100000"/>
              </a:lnSpc>
              <a:spcBef>
                <a:spcPts val="0"/>
              </a:spcBef>
              <a:buNone/>
            </a:pPr>
            <a:r>
              <a:rPr lang="en-US" sz="3000">
                <a:solidFill>
                  <a:schemeClr val="dk1"/>
                </a:solidFill>
              </a:rPr>
              <a:t>Alice goes to a movie theater and purchases a ticket for her favorite movie. She is allowed access to the movie because she has the ticket. The ticket is more like a...</a:t>
            </a:r>
          </a:p>
          <a:p>
            <a:pPr marL="457200" lvl="0" indent="0" rtl="0">
              <a:lnSpc>
                <a:spcPct val="100000"/>
              </a:lnSpc>
              <a:spcBef>
                <a:spcPts val="0"/>
              </a:spcBef>
              <a:buNone/>
            </a:pPr>
            <a:endParaRPr sz="3000">
              <a:solidFill>
                <a:schemeClr val="dk1"/>
              </a:solidFill>
            </a:endParaRPr>
          </a:p>
          <a:p>
            <a:pPr lvl="0" rtl="0">
              <a:spcBef>
                <a:spcPts val="0"/>
              </a:spcBef>
              <a:buNone/>
            </a:pPr>
            <a:endParaRPr/>
          </a:p>
        </p:txBody>
      </p:sp>
      <p:pic>
        <p:nvPicPr>
          <p:cNvPr id="164" name="Shape 164"/>
          <p:cNvPicPr preferRelativeResize="0"/>
          <p:nvPr/>
        </p:nvPicPr>
        <p:blipFill>
          <a:blip r:embed="rId3">
            <a:alphaModFix/>
          </a:blip>
          <a:stretch>
            <a:fillRect/>
          </a:stretch>
        </p:blipFill>
        <p:spPr>
          <a:xfrm>
            <a:off x="1181474" y="471324"/>
            <a:ext cx="1434325" cy="1583349"/>
          </a:xfrm>
          <a:prstGeom prst="rect">
            <a:avLst/>
          </a:prstGeom>
          <a:noFill/>
          <a:ln>
            <a:noFill/>
          </a:ln>
        </p:spPr>
      </p:pic>
      <p:sp>
        <p:nvSpPr>
          <p:cNvPr id="165" name="Shape 165"/>
          <p:cNvSpPr txBox="1"/>
          <p:nvPr/>
        </p:nvSpPr>
        <p:spPr>
          <a:xfrm>
            <a:off x="2915700" y="1274575"/>
            <a:ext cx="5936400" cy="748200"/>
          </a:xfrm>
          <a:prstGeom prst="rect">
            <a:avLst/>
          </a:prstGeom>
          <a:noFill/>
          <a:ln>
            <a:noFill/>
          </a:ln>
        </p:spPr>
        <p:txBody>
          <a:bodyPr lIns="91425" tIns="91425" rIns="91425" bIns="91425" anchor="ctr" anchorCtr="0">
            <a:noAutofit/>
          </a:bodyPr>
          <a:lstStyle/>
          <a:p>
            <a:pPr lvl="0" rtl="0">
              <a:spcBef>
                <a:spcPts val="0"/>
              </a:spcBef>
              <a:buNone/>
            </a:pPr>
            <a:r>
              <a:rPr lang="en-US" sz="3000">
                <a:solidFill>
                  <a:srgbClr val="4E75A8"/>
                </a:solidFill>
                <a:latin typeface="Gloria Hallelujah"/>
                <a:ea typeface="Gloria Hallelujah"/>
                <a:cs typeface="Gloria Hallelujah"/>
                <a:sym typeface="Gloria Hallelujah"/>
              </a:rPr>
              <a:t>Select the best answer:</a:t>
            </a:r>
          </a:p>
        </p:txBody>
      </p:sp>
      <p:sp>
        <p:nvSpPr>
          <p:cNvPr id="166" name="Shape 166"/>
          <p:cNvSpPr txBox="1"/>
          <p:nvPr/>
        </p:nvSpPr>
        <p:spPr>
          <a:xfrm>
            <a:off x="4044525" y="5239025"/>
            <a:ext cx="3000000" cy="593999"/>
          </a:xfrm>
          <a:prstGeom prst="rect">
            <a:avLst/>
          </a:prstGeom>
          <a:noFill/>
          <a:ln>
            <a:noFill/>
          </a:ln>
        </p:spPr>
        <p:txBody>
          <a:bodyPr lIns="91425" tIns="91425" rIns="91425" bIns="91425" anchor="ctr" anchorCtr="0">
            <a:noAutofit/>
          </a:bodyPr>
          <a:lstStyle/>
          <a:p>
            <a:pPr lvl="0" rtl="0">
              <a:spcBef>
                <a:spcPts val="0"/>
              </a:spcBef>
              <a:buNone/>
            </a:pPr>
            <a:r>
              <a:rPr lang="en-US" sz="3000">
                <a:solidFill>
                  <a:schemeClr val="dk1"/>
                </a:solidFill>
                <a:latin typeface="Gloria Hallelujah"/>
                <a:ea typeface="Gloria Hallelujah"/>
                <a:cs typeface="Gloria Hallelujah"/>
                <a:sym typeface="Gloria Hallelujah"/>
              </a:rPr>
              <a:t>Capability</a:t>
            </a:r>
          </a:p>
        </p:txBody>
      </p:sp>
      <p:sp>
        <p:nvSpPr>
          <p:cNvPr id="167" name="Shape 167"/>
          <p:cNvSpPr txBox="1"/>
          <p:nvPr/>
        </p:nvSpPr>
        <p:spPr>
          <a:xfrm>
            <a:off x="4044525" y="4321100"/>
            <a:ext cx="4721399" cy="748200"/>
          </a:xfrm>
          <a:prstGeom prst="rect">
            <a:avLst/>
          </a:prstGeom>
          <a:noFill/>
          <a:ln>
            <a:noFill/>
          </a:ln>
        </p:spPr>
        <p:txBody>
          <a:bodyPr lIns="91425" tIns="91425" rIns="91425" bIns="91425" anchor="ctr" anchorCtr="0">
            <a:noAutofit/>
          </a:bodyPr>
          <a:lstStyle/>
          <a:p>
            <a:pPr lvl="0" rtl="0">
              <a:spcBef>
                <a:spcPts val="0"/>
              </a:spcBef>
              <a:buNone/>
            </a:pPr>
            <a:r>
              <a:rPr lang="en-US" sz="3000">
                <a:solidFill>
                  <a:schemeClr val="dk1"/>
                </a:solidFill>
                <a:latin typeface="Gloria Hallelujah"/>
                <a:ea typeface="Gloria Hallelujah"/>
                <a:cs typeface="Gloria Hallelujah"/>
                <a:sym typeface="Gloria Hallelujah"/>
              </a:rPr>
              <a:t>Access control entry</a:t>
            </a:r>
          </a:p>
        </p:txBody>
      </p:sp>
      <p:sp>
        <p:nvSpPr>
          <p:cNvPr id="168" name="Shape 168"/>
          <p:cNvSpPr/>
          <p:nvPr/>
        </p:nvSpPr>
        <p:spPr>
          <a:xfrm>
            <a:off x="3250537" y="4369843"/>
            <a:ext cx="650700" cy="6507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69" name="Shape 169"/>
          <p:cNvSpPr/>
          <p:nvPr/>
        </p:nvSpPr>
        <p:spPr>
          <a:xfrm>
            <a:off x="3250537" y="5239018"/>
            <a:ext cx="650700" cy="6507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transition xmlns:p14="http://schemas.microsoft.com/office/powerpoint/2010/mai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2923524" y="513905"/>
            <a:ext cx="4876499" cy="1143000"/>
          </a:xfrm>
          <a:prstGeom prst="rect">
            <a:avLst/>
          </a:prstGeom>
        </p:spPr>
        <p:txBody>
          <a:bodyPr lIns="117825" tIns="117825" rIns="117825" bIns="117825" anchor="ctr" anchorCtr="0">
            <a:noAutofit/>
          </a:bodyPr>
          <a:lstStyle/>
          <a:p>
            <a:pPr lvl="0" algn="l" rtl="0">
              <a:spcBef>
                <a:spcPts val="0"/>
              </a:spcBef>
              <a:buNone/>
            </a:pPr>
            <a:r>
              <a:rPr lang="en-US" dirty="0">
                <a:solidFill>
                  <a:srgbClr val="9B37AA"/>
                </a:solidFill>
              </a:rPr>
              <a:t>ACE Access Quiz</a:t>
            </a:r>
          </a:p>
        </p:txBody>
      </p:sp>
      <p:sp>
        <p:nvSpPr>
          <p:cNvPr id="176" name="Shape 176"/>
          <p:cNvSpPr txBox="1">
            <a:spLocks noGrp="1"/>
          </p:cNvSpPr>
          <p:nvPr>
            <p:ph type="body" idx="1"/>
          </p:nvPr>
        </p:nvSpPr>
        <p:spPr>
          <a:xfrm>
            <a:off x="964650" y="2016450"/>
            <a:ext cx="10379699" cy="1451100"/>
          </a:xfrm>
          <a:prstGeom prst="rect">
            <a:avLst/>
          </a:prstGeom>
        </p:spPr>
        <p:txBody>
          <a:bodyPr lIns="117825" tIns="117825" rIns="117825" bIns="117825" anchor="t" anchorCtr="0">
            <a:noAutofit/>
          </a:bodyPr>
          <a:lstStyle/>
          <a:p>
            <a:pPr marL="0" lvl="0" indent="0" rtl="0">
              <a:lnSpc>
                <a:spcPct val="100000"/>
              </a:lnSpc>
              <a:spcBef>
                <a:spcPts val="0"/>
              </a:spcBef>
              <a:buClr>
                <a:schemeClr val="dk1"/>
              </a:buClr>
              <a:buSzPct val="36666"/>
              <a:buFont typeface="Arial"/>
              <a:buNone/>
            </a:pPr>
            <a:r>
              <a:rPr lang="en-US" sz="3000" dirty="0">
                <a:solidFill>
                  <a:schemeClr val="dk1"/>
                </a:solidFill>
              </a:rPr>
              <a:t>Some operating systems (e.g., Windows) include deny or negative access rights. In this case, an access check procedure can terminate as soon as...</a:t>
            </a:r>
          </a:p>
          <a:p>
            <a:pPr marL="0" lvl="0" indent="0" rtl="0">
              <a:lnSpc>
                <a:spcPct val="100000"/>
              </a:lnSpc>
              <a:spcBef>
                <a:spcPts val="0"/>
              </a:spcBef>
              <a:buNone/>
            </a:pPr>
            <a:endParaRPr sz="3000" dirty="0">
              <a:solidFill>
                <a:schemeClr val="dk1"/>
              </a:solidFill>
            </a:endParaRPr>
          </a:p>
          <a:p>
            <a:pPr lvl="0" rtl="0">
              <a:spcBef>
                <a:spcPts val="0"/>
              </a:spcBef>
              <a:buNone/>
            </a:pPr>
            <a:endParaRPr dirty="0"/>
          </a:p>
        </p:txBody>
      </p:sp>
      <p:pic>
        <p:nvPicPr>
          <p:cNvPr id="177" name="Shape 177"/>
          <p:cNvPicPr preferRelativeResize="0"/>
          <p:nvPr/>
        </p:nvPicPr>
        <p:blipFill>
          <a:blip r:embed="rId3">
            <a:alphaModFix/>
          </a:blip>
          <a:stretch>
            <a:fillRect/>
          </a:stretch>
        </p:blipFill>
        <p:spPr>
          <a:xfrm>
            <a:off x="1210797" y="339374"/>
            <a:ext cx="1463314" cy="1615349"/>
          </a:xfrm>
          <a:prstGeom prst="rect">
            <a:avLst/>
          </a:prstGeom>
          <a:noFill/>
          <a:ln>
            <a:noFill/>
          </a:ln>
        </p:spPr>
      </p:pic>
      <p:sp>
        <p:nvSpPr>
          <p:cNvPr id="178" name="Shape 178"/>
          <p:cNvSpPr txBox="1"/>
          <p:nvPr/>
        </p:nvSpPr>
        <p:spPr>
          <a:xfrm>
            <a:off x="2923525" y="1168700"/>
            <a:ext cx="6079499" cy="894000"/>
          </a:xfrm>
          <a:prstGeom prst="rect">
            <a:avLst/>
          </a:prstGeom>
          <a:noFill/>
          <a:ln>
            <a:noFill/>
          </a:ln>
        </p:spPr>
        <p:txBody>
          <a:bodyPr lIns="91425" tIns="91425" rIns="91425" bIns="91425" anchor="ctr" anchorCtr="0">
            <a:noAutofit/>
          </a:bodyPr>
          <a:lstStyle/>
          <a:p>
            <a:pPr lvl="0" rtl="0">
              <a:spcBef>
                <a:spcPts val="0"/>
              </a:spcBef>
              <a:buNone/>
            </a:pPr>
            <a:r>
              <a:rPr lang="en-US" sz="3000">
                <a:solidFill>
                  <a:srgbClr val="4E75A8"/>
                </a:solidFill>
                <a:latin typeface="Gloria Hallelujah"/>
                <a:ea typeface="Gloria Hallelujah"/>
                <a:cs typeface="Gloria Hallelujah"/>
                <a:sym typeface="Gloria Hallelujah"/>
              </a:rPr>
              <a:t>Select the best answer:</a:t>
            </a:r>
          </a:p>
        </p:txBody>
      </p:sp>
      <p:sp>
        <p:nvSpPr>
          <p:cNvPr id="179" name="Shape 179"/>
          <p:cNvSpPr txBox="1"/>
          <p:nvPr/>
        </p:nvSpPr>
        <p:spPr>
          <a:xfrm>
            <a:off x="2353950" y="5467000"/>
            <a:ext cx="7991100" cy="894000"/>
          </a:xfrm>
          <a:prstGeom prst="rect">
            <a:avLst/>
          </a:prstGeom>
          <a:noFill/>
          <a:ln>
            <a:noFill/>
          </a:ln>
        </p:spPr>
        <p:txBody>
          <a:bodyPr lIns="91425" tIns="91425" rIns="91425" bIns="91425" anchor="ctr" anchorCtr="0">
            <a:noAutofit/>
          </a:bodyPr>
          <a:lstStyle/>
          <a:p>
            <a:pPr lvl="0" rtl="0">
              <a:spcBef>
                <a:spcPts val="0"/>
              </a:spcBef>
              <a:buNone/>
            </a:pPr>
            <a:r>
              <a:rPr lang="en-US" sz="2800">
                <a:solidFill>
                  <a:schemeClr val="dk1"/>
                </a:solidFill>
                <a:latin typeface="Gloria Hallelujah"/>
                <a:ea typeface="Gloria Hallelujah"/>
                <a:cs typeface="Gloria Hallelujah"/>
                <a:sym typeface="Gloria Hallelujah"/>
              </a:rPr>
              <a:t>The whole ACL must be traversed always</a:t>
            </a:r>
          </a:p>
        </p:txBody>
      </p:sp>
      <p:sp>
        <p:nvSpPr>
          <p:cNvPr id="180" name="Shape 180"/>
          <p:cNvSpPr txBox="1"/>
          <p:nvPr/>
        </p:nvSpPr>
        <p:spPr>
          <a:xfrm>
            <a:off x="2353950" y="4714760"/>
            <a:ext cx="8990399" cy="750600"/>
          </a:xfrm>
          <a:prstGeom prst="rect">
            <a:avLst/>
          </a:prstGeom>
          <a:noFill/>
          <a:ln>
            <a:noFill/>
          </a:ln>
        </p:spPr>
        <p:txBody>
          <a:bodyPr lIns="91425" tIns="91425" rIns="91425" bIns="91425" anchor="ctr" anchorCtr="0">
            <a:noAutofit/>
          </a:bodyPr>
          <a:lstStyle/>
          <a:p>
            <a:pPr lvl="0" rtl="0">
              <a:spcBef>
                <a:spcPts val="0"/>
              </a:spcBef>
              <a:buNone/>
            </a:pPr>
            <a:r>
              <a:rPr lang="en-US" sz="2800" dirty="0">
                <a:solidFill>
                  <a:schemeClr val="dk1"/>
                </a:solidFill>
                <a:latin typeface="Gloria Hallelujah"/>
                <a:ea typeface="Gloria Hallelujah"/>
                <a:cs typeface="Gloria Hallelujah"/>
                <a:sym typeface="Gloria Hallelujah"/>
              </a:rPr>
              <a:t>A negative or deny ACE is found</a:t>
            </a:r>
          </a:p>
        </p:txBody>
      </p:sp>
      <p:sp>
        <p:nvSpPr>
          <p:cNvPr id="181" name="Shape 181"/>
          <p:cNvSpPr txBox="1"/>
          <p:nvPr/>
        </p:nvSpPr>
        <p:spPr>
          <a:xfrm>
            <a:off x="2353950" y="3614350"/>
            <a:ext cx="9690000" cy="1143000"/>
          </a:xfrm>
          <a:prstGeom prst="rect">
            <a:avLst/>
          </a:prstGeom>
          <a:noFill/>
          <a:ln>
            <a:noFill/>
          </a:ln>
        </p:spPr>
        <p:txBody>
          <a:bodyPr lIns="91425" tIns="91425" rIns="91425" bIns="91425" anchor="ctr" anchorCtr="0">
            <a:noAutofit/>
          </a:bodyPr>
          <a:lstStyle/>
          <a:p>
            <a:pPr marL="0" lvl="0" indent="0" rtl="0">
              <a:spcBef>
                <a:spcPts val="0"/>
              </a:spcBef>
              <a:buNone/>
            </a:pPr>
            <a:r>
              <a:rPr lang="en-US" sz="2800">
                <a:solidFill>
                  <a:schemeClr val="dk1"/>
                </a:solidFill>
                <a:latin typeface="Gloria Hallelujah"/>
                <a:ea typeface="Gloria Hallelujah"/>
                <a:cs typeface="Gloria Hallelujah"/>
                <a:sym typeface="Gloria Hallelujah"/>
              </a:rPr>
              <a:t>A positive or grant access ACE is found for the requestor</a:t>
            </a:r>
          </a:p>
        </p:txBody>
      </p:sp>
      <p:sp>
        <p:nvSpPr>
          <p:cNvPr id="182" name="Shape 182"/>
          <p:cNvSpPr/>
          <p:nvPr/>
        </p:nvSpPr>
        <p:spPr>
          <a:xfrm>
            <a:off x="1617087" y="3828980"/>
            <a:ext cx="650700" cy="6507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83" name="Shape 183"/>
          <p:cNvSpPr/>
          <p:nvPr/>
        </p:nvSpPr>
        <p:spPr>
          <a:xfrm>
            <a:off x="1617087" y="4759380"/>
            <a:ext cx="650700" cy="6507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84" name="Shape 184"/>
          <p:cNvSpPr/>
          <p:nvPr/>
        </p:nvSpPr>
        <p:spPr>
          <a:xfrm>
            <a:off x="1617087" y="5588643"/>
            <a:ext cx="650700" cy="6507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transition xmlns:p14="http://schemas.microsoft.com/office/powerpoint/2010/mai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2852550" y="906525"/>
            <a:ext cx="10363200" cy="899099"/>
          </a:xfrm>
          <a:prstGeom prst="rect">
            <a:avLst/>
          </a:prstGeom>
        </p:spPr>
        <p:txBody>
          <a:bodyPr lIns="117825" tIns="117825" rIns="117825" bIns="117825" anchor="ctr" anchorCtr="0">
            <a:noAutofit/>
          </a:bodyPr>
          <a:lstStyle/>
          <a:p>
            <a:pPr lvl="0" algn="l" rtl="0">
              <a:spcBef>
                <a:spcPts val="0"/>
              </a:spcBef>
              <a:buNone/>
            </a:pPr>
            <a:r>
              <a:rPr lang="en-US">
                <a:solidFill>
                  <a:srgbClr val="9B37AA"/>
                </a:solidFill>
              </a:rPr>
              <a:t>Revocation of Rights Quiz</a:t>
            </a:r>
          </a:p>
        </p:txBody>
      </p:sp>
      <p:sp>
        <p:nvSpPr>
          <p:cNvPr id="191" name="Shape 191"/>
          <p:cNvSpPr txBox="1">
            <a:spLocks noGrp="1"/>
          </p:cNvSpPr>
          <p:nvPr>
            <p:ph type="body" idx="1"/>
          </p:nvPr>
        </p:nvSpPr>
        <p:spPr>
          <a:xfrm>
            <a:off x="964650" y="2615375"/>
            <a:ext cx="10363200" cy="1122900"/>
          </a:xfrm>
          <a:prstGeom prst="rect">
            <a:avLst/>
          </a:prstGeom>
        </p:spPr>
        <p:txBody>
          <a:bodyPr lIns="117825" tIns="117825" rIns="117825" bIns="117825" anchor="t" anchorCtr="0">
            <a:noAutofit/>
          </a:bodyPr>
          <a:lstStyle/>
          <a:p>
            <a:pPr marL="0" lvl="0" indent="0" rtl="0">
              <a:lnSpc>
                <a:spcPct val="100000"/>
              </a:lnSpc>
              <a:spcBef>
                <a:spcPts val="0"/>
              </a:spcBef>
              <a:buNone/>
            </a:pPr>
            <a:r>
              <a:rPr lang="en-US" sz="3000">
                <a:solidFill>
                  <a:schemeClr val="dk1"/>
                </a:solidFill>
              </a:rPr>
              <a:t>Revocation of access certain access rights can be carried out easily in systems that use...</a:t>
            </a:r>
          </a:p>
          <a:p>
            <a:pPr lvl="0" rtl="0">
              <a:spcBef>
                <a:spcPts val="0"/>
              </a:spcBef>
              <a:buNone/>
            </a:pPr>
            <a:endParaRPr sz="3000"/>
          </a:p>
        </p:txBody>
      </p:sp>
      <p:pic>
        <p:nvPicPr>
          <p:cNvPr id="192" name="Shape 192"/>
          <p:cNvPicPr preferRelativeResize="0"/>
          <p:nvPr/>
        </p:nvPicPr>
        <p:blipFill>
          <a:blip r:embed="rId3">
            <a:alphaModFix/>
          </a:blip>
          <a:stretch>
            <a:fillRect/>
          </a:stretch>
        </p:blipFill>
        <p:spPr>
          <a:xfrm>
            <a:off x="1091021" y="618371"/>
            <a:ext cx="1617449" cy="1785496"/>
          </a:xfrm>
          <a:prstGeom prst="rect">
            <a:avLst/>
          </a:prstGeom>
          <a:noFill/>
          <a:ln>
            <a:noFill/>
          </a:ln>
        </p:spPr>
      </p:pic>
      <p:sp>
        <p:nvSpPr>
          <p:cNvPr id="193" name="Shape 193"/>
          <p:cNvSpPr txBox="1"/>
          <p:nvPr/>
        </p:nvSpPr>
        <p:spPr>
          <a:xfrm>
            <a:off x="2852550" y="1640900"/>
            <a:ext cx="8523600" cy="679500"/>
          </a:xfrm>
          <a:prstGeom prst="rect">
            <a:avLst/>
          </a:prstGeom>
          <a:noFill/>
          <a:ln>
            <a:noFill/>
          </a:ln>
        </p:spPr>
        <p:txBody>
          <a:bodyPr lIns="91425" tIns="91425" rIns="91425" bIns="91425" anchor="ctr" anchorCtr="0">
            <a:noAutofit/>
          </a:bodyPr>
          <a:lstStyle/>
          <a:p>
            <a:pPr lvl="0" rtl="0">
              <a:spcBef>
                <a:spcPts val="0"/>
              </a:spcBef>
              <a:buNone/>
            </a:pPr>
            <a:r>
              <a:rPr lang="en-US" sz="3000">
                <a:solidFill>
                  <a:srgbClr val="4E75A8"/>
                </a:solidFill>
                <a:latin typeface="Gloria Hallelujah"/>
                <a:ea typeface="Gloria Hallelujah"/>
                <a:cs typeface="Gloria Hallelujah"/>
                <a:sym typeface="Gloria Hallelujah"/>
              </a:rPr>
              <a:t>Select the best answer:</a:t>
            </a:r>
          </a:p>
        </p:txBody>
      </p:sp>
      <p:sp>
        <p:nvSpPr>
          <p:cNvPr id="194" name="Shape 194"/>
          <p:cNvSpPr txBox="1"/>
          <p:nvPr/>
        </p:nvSpPr>
        <p:spPr>
          <a:xfrm>
            <a:off x="5095300" y="5188025"/>
            <a:ext cx="3000000" cy="736800"/>
          </a:xfrm>
          <a:prstGeom prst="rect">
            <a:avLst/>
          </a:prstGeom>
          <a:noFill/>
          <a:ln>
            <a:noFill/>
          </a:ln>
        </p:spPr>
        <p:txBody>
          <a:bodyPr lIns="91425" tIns="91425" rIns="91425" bIns="91425" anchor="ctr" anchorCtr="0">
            <a:noAutofit/>
          </a:bodyPr>
          <a:lstStyle/>
          <a:p>
            <a:pPr lvl="0" rtl="0">
              <a:spcBef>
                <a:spcPts val="0"/>
              </a:spcBef>
              <a:buNone/>
            </a:pPr>
            <a:r>
              <a:rPr lang="en-US" sz="3000">
                <a:solidFill>
                  <a:schemeClr val="dk1"/>
                </a:solidFill>
                <a:latin typeface="Gloria Hallelujah"/>
                <a:ea typeface="Gloria Hallelujah"/>
                <a:cs typeface="Gloria Hallelujah"/>
                <a:sym typeface="Gloria Hallelujah"/>
              </a:rPr>
              <a:t>C-lists</a:t>
            </a:r>
          </a:p>
        </p:txBody>
      </p:sp>
      <p:sp>
        <p:nvSpPr>
          <p:cNvPr id="195" name="Shape 195"/>
          <p:cNvSpPr txBox="1"/>
          <p:nvPr/>
        </p:nvSpPr>
        <p:spPr>
          <a:xfrm>
            <a:off x="5095300" y="4109375"/>
            <a:ext cx="3000000" cy="802799"/>
          </a:xfrm>
          <a:prstGeom prst="rect">
            <a:avLst/>
          </a:prstGeom>
          <a:noFill/>
          <a:ln>
            <a:noFill/>
          </a:ln>
        </p:spPr>
        <p:txBody>
          <a:bodyPr lIns="91425" tIns="91425" rIns="91425" bIns="91425" anchor="ctr" anchorCtr="0">
            <a:noAutofit/>
          </a:bodyPr>
          <a:lstStyle/>
          <a:p>
            <a:pPr lvl="0" rtl="0">
              <a:spcBef>
                <a:spcPts val="0"/>
              </a:spcBef>
              <a:buNone/>
            </a:pPr>
            <a:r>
              <a:rPr lang="en-US" sz="3000">
                <a:solidFill>
                  <a:schemeClr val="dk1"/>
                </a:solidFill>
                <a:latin typeface="Gloria Hallelujah"/>
                <a:ea typeface="Gloria Hallelujah"/>
                <a:cs typeface="Gloria Hallelujah"/>
                <a:sym typeface="Gloria Hallelujah"/>
              </a:rPr>
              <a:t>ACLs</a:t>
            </a:r>
          </a:p>
        </p:txBody>
      </p:sp>
      <p:sp>
        <p:nvSpPr>
          <p:cNvPr id="196" name="Shape 196"/>
          <p:cNvSpPr/>
          <p:nvPr/>
        </p:nvSpPr>
        <p:spPr>
          <a:xfrm>
            <a:off x="4349587" y="4185430"/>
            <a:ext cx="650700" cy="6507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7" name="Shape 197"/>
          <p:cNvSpPr/>
          <p:nvPr/>
        </p:nvSpPr>
        <p:spPr>
          <a:xfrm>
            <a:off x="4349587" y="5188030"/>
            <a:ext cx="650700" cy="6507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transition xmlns:p14="http://schemas.microsoft.com/office/powerpoint/2010/mai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Shape 203"/>
          <p:cNvPicPr preferRelativeResize="0"/>
          <p:nvPr/>
        </p:nvPicPr>
        <p:blipFill>
          <a:blip r:embed="rId3">
            <a:alphaModFix/>
          </a:blip>
          <a:stretch>
            <a:fillRect/>
          </a:stretch>
        </p:blipFill>
        <p:spPr>
          <a:xfrm>
            <a:off x="9683300" y="228600"/>
            <a:ext cx="1932324" cy="2111699"/>
          </a:xfrm>
          <a:prstGeom prst="rect">
            <a:avLst/>
          </a:prstGeom>
          <a:noFill/>
          <a:ln>
            <a:noFill/>
          </a:ln>
        </p:spPr>
      </p:pic>
      <p:sp>
        <p:nvSpPr>
          <p:cNvPr id="204" name="Shape 204"/>
          <p:cNvSpPr txBox="1">
            <a:spLocks noGrp="1"/>
          </p:cNvSpPr>
          <p:nvPr>
            <p:ph type="title"/>
          </p:nvPr>
        </p:nvSpPr>
        <p:spPr>
          <a:xfrm>
            <a:off x="812241" y="228600"/>
            <a:ext cx="10363200" cy="1143000"/>
          </a:xfrm>
          <a:prstGeom prst="rect">
            <a:avLst/>
          </a:prstGeom>
        </p:spPr>
        <p:txBody>
          <a:bodyPr lIns="117825" tIns="117825" rIns="117825" bIns="117825" anchor="ctr" anchorCtr="0">
            <a:noAutofit/>
          </a:bodyPr>
          <a:lstStyle/>
          <a:p>
            <a:pPr lvl="0" rtl="0">
              <a:lnSpc>
                <a:spcPct val="100000"/>
              </a:lnSpc>
              <a:spcBef>
                <a:spcPts val="0"/>
              </a:spcBef>
              <a:buNone/>
            </a:pPr>
            <a:r>
              <a:rPr lang="en-US">
                <a:solidFill>
                  <a:srgbClr val="9B37AA"/>
                </a:solidFill>
              </a:rPr>
              <a:t>Access Control Implementation</a:t>
            </a:r>
          </a:p>
        </p:txBody>
      </p:sp>
      <p:sp>
        <p:nvSpPr>
          <p:cNvPr id="205" name="Shape 205"/>
          <p:cNvSpPr txBox="1">
            <a:spLocks noGrp="1"/>
          </p:cNvSpPr>
          <p:nvPr>
            <p:ph type="body" idx="1"/>
          </p:nvPr>
        </p:nvSpPr>
        <p:spPr>
          <a:xfrm>
            <a:off x="769175" y="1101575"/>
            <a:ext cx="10619999" cy="4904699"/>
          </a:xfrm>
          <a:prstGeom prst="rect">
            <a:avLst/>
          </a:prstGeom>
        </p:spPr>
        <p:txBody>
          <a:bodyPr lIns="117825" tIns="117825" rIns="117825" bIns="117825" anchor="t" anchorCtr="0">
            <a:noAutofit/>
          </a:bodyPr>
          <a:lstStyle/>
          <a:p>
            <a:pPr marL="0" lvl="0" indent="0" rtl="0">
              <a:lnSpc>
                <a:spcPct val="100000"/>
              </a:lnSpc>
              <a:spcBef>
                <a:spcPts val="0"/>
              </a:spcBef>
              <a:buClr>
                <a:schemeClr val="dk1"/>
              </a:buClr>
              <a:buSzPct val="36666"/>
              <a:buFont typeface="Arial"/>
              <a:buNone/>
            </a:pPr>
            <a:r>
              <a:rPr lang="en-US" sz="3000" b="1">
                <a:solidFill>
                  <a:srgbClr val="4E75A8"/>
                </a:solidFill>
              </a:rPr>
              <a:t>How is Access Control Implemented in Unix-like Systems?</a:t>
            </a:r>
          </a:p>
          <a:p>
            <a:pPr marL="457200" lvl="0" indent="-228600" rtl="0">
              <a:lnSpc>
                <a:spcPct val="100000"/>
              </a:lnSpc>
              <a:spcBef>
                <a:spcPts val="0"/>
              </a:spcBef>
              <a:buClr>
                <a:schemeClr val="dk1"/>
              </a:buClr>
              <a:buSzPct val="100000"/>
              <a:buFont typeface="Gloria Hallelujah"/>
            </a:pPr>
            <a:r>
              <a:rPr lang="en-US" sz="3000">
                <a:solidFill>
                  <a:schemeClr val="dk1"/>
                </a:solidFill>
              </a:rPr>
              <a:t>In Unix, </a:t>
            </a:r>
            <a:r>
              <a:rPr lang="en-US" sz="3000" b="1">
                <a:solidFill>
                  <a:srgbClr val="6B9462"/>
                </a:solidFill>
              </a:rPr>
              <a:t>each resource looks like a file</a:t>
            </a:r>
            <a:r>
              <a:rPr lang="en-US" sz="3000">
                <a:solidFill>
                  <a:schemeClr val="dk1"/>
                </a:solidFill>
              </a:rPr>
              <a:t>.</a:t>
            </a:r>
          </a:p>
          <a:p>
            <a:pPr marL="457200" lvl="0" indent="-228600" rtl="0">
              <a:lnSpc>
                <a:spcPct val="100000"/>
              </a:lnSpc>
              <a:spcBef>
                <a:spcPts val="0"/>
              </a:spcBef>
              <a:buClr>
                <a:schemeClr val="dk1"/>
              </a:buClr>
              <a:buSzPct val="100000"/>
              <a:buFont typeface="Gloria Hallelujah"/>
            </a:pPr>
            <a:r>
              <a:rPr lang="en-US" sz="3000">
                <a:solidFill>
                  <a:schemeClr val="dk1"/>
                </a:solidFill>
              </a:rPr>
              <a:t>Each file has an owner (UID) and access is possible for owner, group and everyone (world).</a:t>
            </a:r>
          </a:p>
          <a:p>
            <a:pPr marL="457200" lvl="0" indent="-228600" rtl="0">
              <a:lnSpc>
                <a:spcPct val="100000"/>
              </a:lnSpc>
              <a:spcBef>
                <a:spcPts val="0"/>
              </a:spcBef>
              <a:buClr>
                <a:srgbClr val="6B9462"/>
              </a:buClr>
              <a:buSzPct val="100000"/>
              <a:buFont typeface="Gloria Hallelujah"/>
            </a:pPr>
            <a:r>
              <a:rPr lang="en-US" sz="3000" b="1">
                <a:solidFill>
                  <a:srgbClr val="6B9462"/>
                </a:solidFill>
              </a:rPr>
              <a:t>Permissions are read, write and execute.</a:t>
            </a:r>
          </a:p>
          <a:p>
            <a:pPr marL="457200" lvl="0" indent="-228600" rtl="0">
              <a:lnSpc>
                <a:spcPct val="100000"/>
              </a:lnSpc>
              <a:spcBef>
                <a:spcPts val="0"/>
              </a:spcBef>
              <a:buClr>
                <a:schemeClr val="dk1"/>
              </a:buClr>
              <a:buSzPct val="100000"/>
              <a:buFont typeface="Gloria Hallelujah"/>
            </a:pPr>
            <a:r>
              <a:rPr lang="en-US" sz="3000">
                <a:solidFill>
                  <a:schemeClr val="dk1"/>
                </a:solidFill>
              </a:rPr>
              <a:t>Original ACL implementation had a compact fixed size representation (9 bits)</a:t>
            </a:r>
          </a:p>
          <a:p>
            <a:pPr marL="457200" lvl="0" indent="-228600" rtl="0">
              <a:lnSpc>
                <a:spcPct val="100000"/>
              </a:lnSpc>
              <a:spcBef>
                <a:spcPts val="0"/>
              </a:spcBef>
              <a:buClr>
                <a:schemeClr val="dk1"/>
              </a:buClr>
              <a:buSzPct val="100000"/>
              <a:buFont typeface="Gloria Hallelujah"/>
            </a:pPr>
            <a:r>
              <a:rPr lang="en-US" sz="3000" b="1">
                <a:solidFill>
                  <a:srgbClr val="6B9462"/>
                </a:solidFill>
              </a:rPr>
              <a:t>Now full ACL support is available in many variants </a:t>
            </a:r>
            <a:r>
              <a:rPr lang="en-US" sz="3000">
                <a:solidFill>
                  <a:schemeClr val="dk1"/>
                </a:solidFill>
              </a:rPr>
              <a:t>(Linux, BSD, MacOS,..)</a:t>
            </a:r>
          </a:p>
          <a:p>
            <a:pPr marL="457200" lvl="0" indent="-228600" rtl="0">
              <a:lnSpc>
                <a:spcPct val="100000"/>
              </a:lnSpc>
              <a:spcBef>
                <a:spcPts val="0"/>
              </a:spcBef>
              <a:buClr>
                <a:schemeClr val="dk1"/>
              </a:buClr>
              <a:buSzPct val="100000"/>
              <a:buFont typeface="Gloria Hallelujah"/>
            </a:pPr>
            <a:r>
              <a:rPr lang="en-US" sz="3000">
                <a:solidFill>
                  <a:schemeClr val="dk1"/>
                </a:solidFill>
              </a:rPr>
              <a:t>Few other things (sticky bit, setuid,…)</a:t>
            </a:r>
          </a:p>
        </p:txBody>
      </p:sp>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pic>
        <p:nvPicPr>
          <p:cNvPr id="25" name="Shape 25"/>
          <p:cNvPicPr preferRelativeResize="0"/>
          <p:nvPr/>
        </p:nvPicPr>
        <p:blipFill>
          <a:blip r:embed="rId3">
            <a:alphaModFix/>
          </a:blip>
          <a:stretch>
            <a:fillRect/>
          </a:stretch>
        </p:blipFill>
        <p:spPr>
          <a:xfrm>
            <a:off x="497624" y="1989924"/>
            <a:ext cx="3737600" cy="4185749"/>
          </a:xfrm>
          <a:prstGeom prst="rect">
            <a:avLst/>
          </a:prstGeom>
          <a:noFill/>
          <a:ln>
            <a:noFill/>
          </a:ln>
        </p:spPr>
      </p:pic>
      <p:sp>
        <p:nvSpPr>
          <p:cNvPr id="26" name="Shape 26"/>
          <p:cNvSpPr txBox="1">
            <a:spLocks noGrp="1"/>
          </p:cNvSpPr>
          <p:nvPr>
            <p:ph type="title"/>
          </p:nvPr>
        </p:nvSpPr>
        <p:spPr>
          <a:xfrm>
            <a:off x="812241" y="228600"/>
            <a:ext cx="10363200" cy="1143000"/>
          </a:xfrm>
          <a:prstGeom prst="rect">
            <a:avLst/>
          </a:prstGeom>
        </p:spPr>
        <p:txBody>
          <a:bodyPr lIns="117825" tIns="117825" rIns="117825" bIns="117825" anchor="ctr" anchorCtr="0">
            <a:noAutofit/>
          </a:bodyPr>
          <a:lstStyle/>
          <a:p>
            <a:pPr lvl="0" rtl="0">
              <a:lnSpc>
                <a:spcPct val="100000"/>
              </a:lnSpc>
              <a:spcBef>
                <a:spcPts val="0"/>
              </a:spcBef>
              <a:buNone/>
            </a:pPr>
            <a:r>
              <a:rPr lang="en-US">
                <a:solidFill>
                  <a:srgbClr val="9B37AA"/>
                </a:solidFill>
              </a:rPr>
              <a:t>Controlling Accesses to Resources</a:t>
            </a:r>
          </a:p>
        </p:txBody>
      </p:sp>
      <p:sp>
        <p:nvSpPr>
          <p:cNvPr id="27" name="Shape 27"/>
          <p:cNvSpPr txBox="1">
            <a:spLocks noGrp="1"/>
          </p:cNvSpPr>
          <p:nvPr>
            <p:ph type="body" idx="1"/>
          </p:nvPr>
        </p:nvSpPr>
        <p:spPr>
          <a:xfrm>
            <a:off x="3388150" y="1371600"/>
            <a:ext cx="7787100" cy="4904699"/>
          </a:xfrm>
          <a:prstGeom prst="rect">
            <a:avLst/>
          </a:prstGeom>
        </p:spPr>
        <p:txBody>
          <a:bodyPr lIns="117825" tIns="117825" rIns="117825" bIns="117825" anchor="t" anchorCtr="0">
            <a:noAutofit/>
          </a:bodyPr>
          <a:lstStyle/>
          <a:p>
            <a:pPr marL="457200" lvl="0" indent="-228600" rtl="0">
              <a:lnSpc>
                <a:spcPct val="100000"/>
              </a:lnSpc>
              <a:spcBef>
                <a:spcPts val="0"/>
              </a:spcBef>
              <a:buClr>
                <a:schemeClr val="dk1"/>
              </a:buClr>
              <a:buSzPct val="100000"/>
              <a:buFont typeface="Gloria Hallelujah"/>
            </a:pPr>
            <a:r>
              <a:rPr lang="en-US" sz="3000" b="1">
                <a:solidFill>
                  <a:srgbClr val="6B9462"/>
                </a:solidFill>
              </a:rPr>
              <a:t>TCB</a:t>
            </a:r>
            <a:r>
              <a:rPr lang="en-US" sz="3000">
                <a:solidFill>
                  <a:schemeClr val="dk1"/>
                </a:solidFill>
              </a:rPr>
              <a:t> (reference monitor) sees a request for a resource, how does it decide whether it should be granted?</a:t>
            </a:r>
          </a:p>
          <a:p>
            <a:pPr marL="0" indent="0" rtl="0">
              <a:lnSpc>
                <a:spcPct val="100000"/>
              </a:lnSpc>
              <a:spcBef>
                <a:spcPts val="0"/>
              </a:spcBef>
              <a:buNone/>
            </a:pPr>
            <a:endParaRPr sz="3000">
              <a:solidFill>
                <a:schemeClr val="dk1"/>
              </a:solidFill>
            </a:endParaRPr>
          </a:p>
          <a:p>
            <a:pPr marL="0" lvl="0" indent="0" rtl="0">
              <a:lnSpc>
                <a:spcPct val="100000"/>
              </a:lnSpc>
              <a:spcBef>
                <a:spcPts val="0"/>
              </a:spcBef>
              <a:buNone/>
            </a:pPr>
            <a:endParaRPr sz="3000">
              <a:solidFill>
                <a:schemeClr val="dk1"/>
              </a:solidFill>
            </a:endParaRPr>
          </a:p>
          <a:p>
            <a:pPr marL="1371600" lvl="2" indent="-228600" rtl="0">
              <a:lnSpc>
                <a:spcPct val="100000"/>
              </a:lnSpc>
              <a:spcBef>
                <a:spcPts val="0"/>
              </a:spcBef>
              <a:buClr>
                <a:schemeClr val="dk1"/>
              </a:buClr>
              <a:buSzPct val="100000"/>
              <a:buFont typeface="Gloria Hallelujah"/>
            </a:pPr>
            <a:r>
              <a:rPr lang="en-US" sz="3000" b="1">
                <a:solidFill>
                  <a:srgbClr val="4E75A8"/>
                </a:solidFill>
              </a:rPr>
              <a:t>Example:</a:t>
            </a:r>
            <a:r>
              <a:rPr lang="en-US" sz="3000">
                <a:solidFill>
                  <a:schemeClr val="dk1"/>
                </a:solidFill>
              </a:rPr>
              <a:t> Should John’s process making a request to read a certain file be allowed to do so?</a:t>
            </a:r>
          </a:p>
          <a:p>
            <a:pPr lvl="0" rtl="0">
              <a:spcBef>
                <a:spcPts val="0"/>
              </a:spcBef>
              <a:buNone/>
            </a:pPr>
            <a:endParaRPr sz="3000">
              <a:solidFill>
                <a:schemeClr val="dk1"/>
              </a:solidFill>
            </a:endParaRPr>
          </a:p>
        </p:txBody>
      </p:sp>
    </p:spTree>
  </p:cSld>
  <p:clrMapOvr>
    <a:masterClrMapping/>
  </p:clrMapOvr>
  <p:transition xmlns:p14="http://schemas.microsoft.com/office/powerpoint/2010/mai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Shape 211"/>
          <p:cNvPicPr preferRelativeResize="0"/>
          <p:nvPr/>
        </p:nvPicPr>
        <p:blipFill>
          <a:blip r:embed="rId3">
            <a:alphaModFix/>
          </a:blip>
          <a:stretch>
            <a:fillRect/>
          </a:stretch>
        </p:blipFill>
        <p:spPr>
          <a:xfrm>
            <a:off x="267825" y="1371375"/>
            <a:ext cx="3894000" cy="4822725"/>
          </a:xfrm>
          <a:prstGeom prst="rect">
            <a:avLst/>
          </a:prstGeom>
          <a:noFill/>
          <a:ln>
            <a:noFill/>
          </a:ln>
        </p:spPr>
      </p:pic>
      <p:sp>
        <p:nvSpPr>
          <p:cNvPr id="212" name="Shape 212"/>
          <p:cNvSpPr txBox="1">
            <a:spLocks noGrp="1"/>
          </p:cNvSpPr>
          <p:nvPr>
            <p:ph type="title"/>
          </p:nvPr>
        </p:nvSpPr>
        <p:spPr>
          <a:xfrm>
            <a:off x="812250" y="671775"/>
            <a:ext cx="10363200" cy="699599"/>
          </a:xfrm>
          <a:prstGeom prst="rect">
            <a:avLst/>
          </a:prstGeom>
        </p:spPr>
        <p:txBody>
          <a:bodyPr lIns="117825" tIns="117825" rIns="117825" bIns="117825" anchor="ctr" anchorCtr="0">
            <a:noAutofit/>
          </a:bodyPr>
          <a:lstStyle/>
          <a:p>
            <a:pPr>
              <a:spcBef>
                <a:spcPts val="0"/>
              </a:spcBef>
              <a:buNone/>
            </a:pPr>
            <a:r>
              <a:rPr lang="en-US">
                <a:solidFill>
                  <a:srgbClr val="9B37AA"/>
                </a:solidFill>
              </a:rPr>
              <a:t>Access Control Implementation</a:t>
            </a:r>
          </a:p>
        </p:txBody>
      </p:sp>
      <p:sp>
        <p:nvSpPr>
          <p:cNvPr id="213" name="Shape 213"/>
          <p:cNvSpPr txBox="1">
            <a:spLocks noGrp="1"/>
          </p:cNvSpPr>
          <p:nvPr>
            <p:ph type="body" idx="1"/>
          </p:nvPr>
        </p:nvSpPr>
        <p:spPr>
          <a:xfrm>
            <a:off x="4161825" y="1600200"/>
            <a:ext cx="7318500" cy="4904699"/>
          </a:xfrm>
          <a:prstGeom prst="rect">
            <a:avLst/>
          </a:prstGeom>
        </p:spPr>
        <p:txBody>
          <a:bodyPr lIns="117825" tIns="117825" rIns="117825" bIns="117825" anchor="t" anchorCtr="0">
            <a:noAutofit/>
          </a:bodyPr>
          <a:lstStyle/>
          <a:p>
            <a:pPr marL="0" lvl="0" indent="0" rtl="0">
              <a:lnSpc>
                <a:spcPct val="100000"/>
              </a:lnSpc>
              <a:spcBef>
                <a:spcPts val="0"/>
              </a:spcBef>
              <a:buClr>
                <a:schemeClr val="dk1"/>
              </a:buClr>
              <a:buSzPct val="39285"/>
              <a:buFont typeface="Arial"/>
              <a:buNone/>
            </a:pPr>
            <a:r>
              <a:rPr lang="en-US" sz="2800" b="1" dirty="0">
                <a:solidFill>
                  <a:srgbClr val="4E75A8"/>
                </a:solidFill>
              </a:rPr>
              <a:t>How are files used (system calls for accessing files)?</a:t>
            </a:r>
          </a:p>
          <a:p>
            <a:pPr marL="0" lvl="0" indent="0" rtl="0">
              <a:lnSpc>
                <a:spcPct val="100000"/>
              </a:lnSpc>
              <a:spcBef>
                <a:spcPts val="0"/>
              </a:spcBef>
              <a:buClr>
                <a:schemeClr val="dk1"/>
              </a:buClr>
              <a:buFont typeface="Arial"/>
              <a:buNone/>
            </a:pPr>
            <a:endParaRPr sz="2800" dirty="0">
              <a:solidFill>
                <a:schemeClr val="dk1"/>
              </a:solidFill>
            </a:endParaRPr>
          </a:p>
          <a:p>
            <a:pPr marL="457200" lvl="0" indent="-228600" rtl="0">
              <a:lnSpc>
                <a:spcPct val="100000"/>
              </a:lnSpc>
              <a:spcBef>
                <a:spcPts val="0"/>
              </a:spcBef>
              <a:buClr>
                <a:schemeClr val="dk1"/>
              </a:buClr>
              <a:buSzPct val="100000"/>
              <a:buFont typeface="Gloria Hallelujah"/>
            </a:pPr>
            <a:r>
              <a:rPr lang="en-US" sz="2800" dirty="0">
                <a:solidFill>
                  <a:schemeClr val="dk1"/>
                </a:solidFill>
              </a:rPr>
              <a:t>Create (filename) /* several ways to do it */</a:t>
            </a:r>
          </a:p>
          <a:p>
            <a:pPr marL="457200" lvl="0" indent="-228600" rtl="0">
              <a:lnSpc>
                <a:spcPct val="100000"/>
              </a:lnSpc>
              <a:spcBef>
                <a:spcPts val="0"/>
              </a:spcBef>
              <a:buClr>
                <a:schemeClr val="dk1"/>
              </a:buClr>
              <a:buSzPct val="100000"/>
              <a:buFont typeface="Gloria Hallelujah"/>
            </a:pPr>
            <a:r>
              <a:rPr lang="en-US" sz="2800" dirty="0" err="1">
                <a:solidFill>
                  <a:schemeClr val="dk1"/>
                </a:solidFill>
              </a:rPr>
              <a:t>fd</a:t>
            </a:r>
            <a:r>
              <a:rPr lang="en-US" sz="2800" dirty="0">
                <a:solidFill>
                  <a:schemeClr val="dk1"/>
                </a:solidFill>
              </a:rPr>
              <a:t> = open (filename, mode)</a:t>
            </a:r>
          </a:p>
          <a:p>
            <a:pPr marL="457200" lvl="0" indent="-228600" rtl="0">
              <a:lnSpc>
                <a:spcPct val="100000"/>
              </a:lnSpc>
              <a:spcBef>
                <a:spcPts val="0"/>
              </a:spcBef>
              <a:buClr>
                <a:schemeClr val="dk1"/>
              </a:buClr>
              <a:buSzPct val="100000"/>
              <a:buFont typeface="Gloria Hallelujah"/>
            </a:pPr>
            <a:r>
              <a:rPr lang="en-US" sz="2800" dirty="0">
                <a:solidFill>
                  <a:schemeClr val="dk1"/>
                </a:solidFill>
              </a:rPr>
              <a:t>read (</a:t>
            </a:r>
            <a:r>
              <a:rPr lang="en-US" sz="2800" dirty="0" err="1">
                <a:solidFill>
                  <a:schemeClr val="dk1"/>
                </a:solidFill>
              </a:rPr>
              <a:t>fd</a:t>
            </a:r>
            <a:r>
              <a:rPr lang="en-US" sz="2800" dirty="0">
                <a:solidFill>
                  <a:schemeClr val="dk1"/>
                </a:solidFill>
              </a:rPr>
              <a:t>, </a:t>
            </a:r>
            <a:r>
              <a:rPr lang="en-US" sz="2800" dirty="0" err="1">
                <a:solidFill>
                  <a:schemeClr val="dk1"/>
                </a:solidFill>
              </a:rPr>
              <a:t>buf</a:t>
            </a:r>
            <a:r>
              <a:rPr lang="en-US" sz="2800" dirty="0">
                <a:solidFill>
                  <a:schemeClr val="dk1"/>
                </a:solidFill>
              </a:rPr>
              <a:t>, </a:t>
            </a:r>
            <a:r>
              <a:rPr lang="en-US" sz="2800" dirty="0" err="1">
                <a:solidFill>
                  <a:schemeClr val="dk1"/>
                </a:solidFill>
              </a:rPr>
              <a:t>sizeof</a:t>
            </a:r>
            <a:r>
              <a:rPr lang="en-US" sz="2800" dirty="0">
                <a:solidFill>
                  <a:schemeClr val="dk1"/>
                </a:solidFill>
              </a:rPr>
              <a:t>(</a:t>
            </a:r>
            <a:r>
              <a:rPr lang="en-US" sz="2800" dirty="0" err="1">
                <a:solidFill>
                  <a:schemeClr val="dk1"/>
                </a:solidFill>
              </a:rPr>
              <a:t>buf</a:t>
            </a:r>
            <a:r>
              <a:rPr lang="en-US" sz="2800" dirty="0">
                <a:solidFill>
                  <a:schemeClr val="dk1"/>
                </a:solidFill>
              </a:rPr>
              <a:t>))</a:t>
            </a:r>
          </a:p>
          <a:p>
            <a:pPr marL="457200" lvl="0" indent="-228600" rtl="0">
              <a:lnSpc>
                <a:spcPct val="100000"/>
              </a:lnSpc>
              <a:spcBef>
                <a:spcPts val="0"/>
              </a:spcBef>
              <a:buClr>
                <a:schemeClr val="dk1"/>
              </a:buClr>
              <a:buSzPct val="100000"/>
              <a:buFont typeface="Gloria Hallelujah"/>
            </a:pPr>
            <a:r>
              <a:rPr lang="en-US" sz="2800" dirty="0">
                <a:solidFill>
                  <a:schemeClr val="dk1"/>
                </a:solidFill>
              </a:rPr>
              <a:t>write (</a:t>
            </a:r>
            <a:r>
              <a:rPr lang="en-US" sz="2800" dirty="0" err="1">
                <a:solidFill>
                  <a:schemeClr val="dk1"/>
                </a:solidFill>
              </a:rPr>
              <a:t>fd</a:t>
            </a:r>
            <a:r>
              <a:rPr lang="en-US" sz="2800" dirty="0">
                <a:solidFill>
                  <a:schemeClr val="dk1"/>
                </a:solidFill>
              </a:rPr>
              <a:t>, </a:t>
            </a:r>
            <a:r>
              <a:rPr lang="en-US" sz="2800" dirty="0" err="1">
                <a:solidFill>
                  <a:schemeClr val="dk1"/>
                </a:solidFill>
              </a:rPr>
              <a:t>buf</a:t>
            </a:r>
            <a:r>
              <a:rPr lang="en-US" sz="2800" dirty="0">
                <a:solidFill>
                  <a:schemeClr val="dk1"/>
                </a:solidFill>
              </a:rPr>
              <a:t>, </a:t>
            </a:r>
            <a:r>
              <a:rPr lang="en-US" sz="2800" dirty="0" err="1">
                <a:solidFill>
                  <a:schemeClr val="dk1"/>
                </a:solidFill>
              </a:rPr>
              <a:t>sizeof</a:t>
            </a:r>
            <a:r>
              <a:rPr lang="en-US" sz="2800" dirty="0">
                <a:solidFill>
                  <a:schemeClr val="dk1"/>
                </a:solidFill>
              </a:rPr>
              <a:t>(</a:t>
            </a:r>
            <a:r>
              <a:rPr lang="en-US" sz="2800" dirty="0" err="1">
                <a:solidFill>
                  <a:schemeClr val="dk1"/>
                </a:solidFill>
              </a:rPr>
              <a:t>buf</a:t>
            </a:r>
            <a:r>
              <a:rPr lang="en-US" sz="2800" dirty="0">
                <a:solidFill>
                  <a:schemeClr val="dk1"/>
                </a:solidFill>
              </a:rPr>
              <a:t>))</a:t>
            </a:r>
          </a:p>
          <a:p>
            <a:pPr marL="457200" lvl="0" indent="-228600" rtl="0">
              <a:lnSpc>
                <a:spcPct val="100000"/>
              </a:lnSpc>
              <a:spcBef>
                <a:spcPts val="0"/>
              </a:spcBef>
              <a:buClr>
                <a:schemeClr val="dk1"/>
              </a:buClr>
              <a:buSzPct val="100000"/>
              <a:buFont typeface="Gloria Hallelujah"/>
            </a:pPr>
            <a:r>
              <a:rPr lang="en-US" sz="2800" dirty="0">
                <a:solidFill>
                  <a:schemeClr val="dk1"/>
                </a:solidFill>
              </a:rPr>
              <a:t>close(</a:t>
            </a:r>
            <a:r>
              <a:rPr lang="en-US" sz="2800" dirty="0" err="1">
                <a:solidFill>
                  <a:schemeClr val="dk1"/>
                </a:solidFill>
              </a:rPr>
              <a:t>fd</a:t>
            </a:r>
            <a:r>
              <a:rPr lang="en-US" sz="2800" dirty="0">
                <a:solidFill>
                  <a:schemeClr val="dk1"/>
                </a:solidFill>
              </a:rPr>
              <a:t>)</a:t>
            </a:r>
          </a:p>
          <a:p>
            <a:pPr marL="0" lvl="0" indent="0" rtl="0">
              <a:lnSpc>
                <a:spcPct val="100000"/>
              </a:lnSpc>
              <a:spcBef>
                <a:spcPts val="0"/>
              </a:spcBef>
              <a:buClr>
                <a:schemeClr val="dk1"/>
              </a:buClr>
              <a:buFont typeface="Arial"/>
              <a:buNone/>
            </a:pPr>
            <a:endParaRPr sz="1200" dirty="0">
              <a:solidFill>
                <a:schemeClr val="dk1"/>
              </a:solidFill>
              <a:latin typeface="Arial"/>
              <a:ea typeface="Arial"/>
              <a:cs typeface="Arial"/>
              <a:sym typeface="Arial"/>
            </a:endParaRPr>
          </a:p>
          <a:p>
            <a:pPr>
              <a:spcBef>
                <a:spcPts val="0"/>
              </a:spcBef>
              <a:buNone/>
            </a:pPr>
            <a:endParaRPr dirty="0"/>
          </a:p>
        </p:txBody>
      </p:sp>
    </p:spTree>
  </p:cSld>
  <p:clrMapOvr>
    <a:masterClrMapping/>
  </p:clrMapOvr>
  <p:transition xmlns:p14="http://schemas.microsoft.com/office/powerpoint/2010/mai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812241" y="228600"/>
            <a:ext cx="10363200" cy="1143000"/>
          </a:xfrm>
          <a:prstGeom prst="rect">
            <a:avLst/>
          </a:prstGeom>
        </p:spPr>
        <p:txBody>
          <a:bodyPr lIns="117825" tIns="117825" rIns="117825" bIns="117825" anchor="ctr" anchorCtr="0">
            <a:noAutofit/>
          </a:bodyPr>
          <a:lstStyle/>
          <a:p>
            <a:pPr>
              <a:spcBef>
                <a:spcPts val="0"/>
              </a:spcBef>
              <a:buNone/>
            </a:pPr>
            <a:r>
              <a:rPr lang="en-US">
                <a:solidFill>
                  <a:srgbClr val="9B37AA"/>
                </a:solidFill>
              </a:rPr>
              <a:t>How does the OS Implement ACL?</a:t>
            </a:r>
          </a:p>
        </p:txBody>
      </p:sp>
      <p:pic>
        <p:nvPicPr>
          <p:cNvPr id="220" name="Shape 220"/>
          <p:cNvPicPr preferRelativeResize="0"/>
          <p:nvPr/>
        </p:nvPicPr>
        <p:blipFill>
          <a:blip r:embed="rId3">
            <a:alphaModFix/>
          </a:blip>
          <a:stretch>
            <a:fillRect/>
          </a:stretch>
        </p:blipFill>
        <p:spPr>
          <a:xfrm>
            <a:off x="928675" y="1573762"/>
            <a:ext cx="10334625" cy="4467225"/>
          </a:xfrm>
          <a:prstGeom prst="rect">
            <a:avLst/>
          </a:prstGeom>
          <a:noFill/>
          <a:ln>
            <a:noFill/>
          </a:ln>
        </p:spPr>
      </p:pic>
    </p:spTree>
  </p:cSld>
  <p:clrMapOvr>
    <a:masterClrMapping/>
  </p:clrMapOvr>
  <p:transition xmlns:p14="http://schemas.microsoft.com/office/powerpoint/2010/mai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2704975" y="790775"/>
            <a:ext cx="8475299" cy="842700"/>
          </a:xfrm>
          <a:prstGeom prst="rect">
            <a:avLst/>
          </a:prstGeom>
        </p:spPr>
        <p:txBody>
          <a:bodyPr lIns="117825" tIns="117825" rIns="117825" bIns="117825" anchor="ctr" anchorCtr="0">
            <a:noAutofit/>
          </a:bodyPr>
          <a:lstStyle/>
          <a:p>
            <a:pPr lvl="0" algn="l" rtl="0">
              <a:lnSpc>
                <a:spcPct val="100000"/>
              </a:lnSpc>
              <a:spcBef>
                <a:spcPts val="0"/>
              </a:spcBef>
              <a:buNone/>
            </a:pPr>
            <a:r>
              <a:rPr lang="en-US">
                <a:solidFill>
                  <a:srgbClr val="9B37AA"/>
                </a:solidFill>
              </a:rPr>
              <a:t>Time to Check vs. Time to Use (TOCTOU) Quiz</a:t>
            </a:r>
          </a:p>
        </p:txBody>
      </p:sp>
      <p:sp>
        <p:nvSpPr>
          <p:cNvPr id="227" name="Shape 227"/>
          <p:cNvSpPr txBox="1">
            <a:spLocks noGrp="1"/>
          </p:cNvSpPr>
          <p:nvPr>
            <p:ph type="body" idx="1"/>
          </p:nvPr>
        </p:nvSpPr>
        <p:spPr>
          <a:xfrm>
            <a:off x="1002900" y="2016650"/>
            <a:ext cx="10490999" cy="1915799"/>
          </a:xfrm>
          <a:prstGeom prst="rect">
            <a:avLst/>
          </a:prstGeom>
        </p:spPr>
        <p:txBody>
          <a:bodyPr lIns="117825" tIns="117825" rIns="117825" bIns="117825" anchor="t" anchorCtr="0">
            <a:noAutofit/>
          </a:bodyPr>
          <a:lstStyle/>
          <a:p>
            <a:pPr marL="0" lvl="0" indent="0" rtl="0">
              <a:lnSpc>
                <a:spcPct val="100000"/>
              </a:lnSpc>
              <a:spcBef>
                <a:spcPts val="0"/>
              </a:spcBef>
              <a:buNone/>
            </a:pPr>
            <a:r>
              <a:rPr lang="en-US" sz="3000">
                <a:solidFill>
                  <a:srgbClr val="4E75A8"/>
                </a:solidFill>
              </a:rPr>
              <a:t>A time-to-check-time-to-use vulnerability arises when access check is performed separately from when a file is read or written. TOCTOU vulnerability arises when...</a:t>
            </a:r>
          </a:p>
          <a:p>
            <a:pPr lvl="0" rtl="0">
              <a:spcBef>
                <a:spcPts val="0"/>
              </a:spcBef>
              <a:buNone/>
            </a:pPr>
            <a:endParaRPr sz="3000"/>
          </a:p>
        </p:txBody>
      </p:sp>
      <p:pic>
        <p:nvPicPr>
          <p:cNvPr id="228" name="Shape 228"/>
          <p:cNvPicPr preferRelativeResize="0"/>
          <p:nvPr/>
        </p:nvPicPr>
        <p:blipFill>
          <a:blip r:embed="rId3">
            <a:alphaModFix/>
          </a:blip>
          <a:stretch>
            <a:fillRect/>
          </a:stretch>
        </p:blipFill>
        <p:spPr>
          <a:xfrm>
            <a:off x="1108777" y="439949"/>
            <a:ext cx="1398996" cy="1544350"/>
          </a:xfrm>
          <a:prstGeom prst="rect">
            <a:avLst/>
          </a:prstGeom>
          <a:noFill/>
          <a:ln>
            <a:noFill/>
          </a:ln>
        </p:spPr>
      </p:pic>
      <p:sp>
        <p:nvSpPr>
          <p:cNvPr id="229" name="Shape 229"/>
          <p:cNvSpPr/>
          <p:nvPr/>
        </p:nvSpPr>
        <p:spPr>
          <a:xfrm>
            <a:off x="1108762" y="4315630"/>
            <a:ext cx="650700" cy="6507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30" name="Shape 230"/>
          <p:cNvSpPr txBox="1"/>
          <p:nvPr/>
        </p:nvSpPr>
        <p:spPr>
          <a:xfrm>
            <a:off x="2050675" y="5236700"/>
            <a:ext cx="9052499" cy="979799"/>
          </a:xfrm>
          <a:prstGeom prst="rect">
            <a:avLst/>
          </a:prstGeom>
          <a:noFill/>
          <a:ln>
            <a:noFill/>
          </a:ln>
        </p:spPr>
        <p:txBody>
          <a:bodyPr lIns="91425" tIns="91425" rIns="91425" bIns="91425" anchor="ctr" anchorCtr="0">
            <a:noAutofit/>
          </a:bodyPr>
          <a:lstStyle/>
          <a:p>
            <a:pPr lvl="0" rtl="0">
              <a:spcBef>
                <a:spcPts val="0"/>
              </a:spcBef>
              <a:buNone/>
            </a:pPr>
            <a:r>
              <a:rPr lang="en-US" sz="3000">
                <a:solidFill>
                  <a:schemeClr val="dk1"/>
                </a:solidFill>
                <a:latin typeface="Gloria Hallelujah"/>
                <a:ea typeface="Gloria Hallelujah"/>
                <a:cs typeface="Gloria Hallelujah"/>
                <a:sym typeface="Gloria Hallelujah"/>
              </a:rPr>
              <a:t>The file permission change only when the file is currently not opened by any program</a:t>
            </a:r>
          </a:p>
        </p:txBody>
      </p:sp>
      <p:sp>
        <p:nvSpPr>
          <p:cNvPr id="231" name="Shape 231"/>
          <p:cNvSpPr txBox="1"/>
          <p:nvPr/>
        </p:nvSpPr>
        <p:spPr>
          <a:xfrm>
            <a:off x="2050675" y="4239425"/>
            <a:ext cx="9631500" cy="842700"/>
          </a:xfrm>
          <a:prstGeom prst="rect">
            <a:avLst/>
          </a:prstGeom>
          <a:noFill/>
          <a:ln>
            <a:noFill/>
          </a:ln>
        </p:spPr>
        <p:txBody>
          <a:bodyPr lIns="91425" tIns="91425" rIns="91425" bIns="91425" anchor="ctr" anchorCtr="0">
            <a:noAutofit/>
          </a:bodyPr>
          <a:lstStyle/>
          <a:p>
            <a:pPr lvl="0" rtl="0">
              <a:spcBef>
                <a:spcPts val="0"/>
              </a:spcBef>
              <a:buNone/>
            </a:pPr>
            <a:r>
              <a:rPr lang="en-US" sz="3000">
                <a:solidFill>
                  <a:schemeClr val="dk1"/>
                </a:solidFill>
                <a:latin typeface="Gloria Hallelujah"/>
                <a:ea typeface="Gloria Hallelujah"/>
                <a:cs typeface="Gloria Hallelujah"/>
                <a:sym typeface="Gloria Hallelujah"/>
              </a:rPr>
              <a:t>File permissions change after an open() call completes for the file and before it is closed.</a:t>
            </a:r>
          </a:p>
        </p:txBody>
      </p:sp>
      <p:sp>
        <p:nvSpPr>
          <p:cNvPr id="232" name="Shape 232"/>
          <p:cNvSpPr/>
          <p:nvPr/>
        </p:nvSpPr>
        <p:spPr>
          <a:xfrm>
            <a:off x="1108762" y="5360430"/>
            <a:ext cx="650700" cy="6507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transition xmlns:p14="http://schemas.microsoft.com/office/powerpoint/2010/mai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2979015" y="1007193"/>
            <a:ext cx="6873230" cy="1143000"/>
          </a:xfrm>
          <a:prstGeom prst="rect">
            <a:avLst/>
          </a:prstGeom>
        </p:spPr>
        <p:txBody>
          <a:bodyPr lIns="117825" tIns="117825" rIns="117825" bIns="117825" anchor="ctr" anchorCtr="0">
            <a:noAutofit/>
          </a:bodyPr>
          <a:lstStyle/>
          <a:p>
            <a:pPr lvl="0" algn="l" rtl="0">
              <a:spcBef>
                <a:spcPts val="0"/>
              </a:spcBef>
              <a:buNone/>
            </a:pPr>
            <a:r>
              <a:rPr lang="en-US" dirty="0">
                <a:solidFill>
                  <a:srgbClr val="9B37AA"/>
                </a:solidFill>
              </a:rPr>
              <a:t>Unix File Sharing Quiz</a:t>
            </a:r>
          </a:p>
        </p:txBody>
      </p:sp>
      <p:sp>
        <p:nvSpPr>
          <p:cNvPr id="239" name="Shape 239"/>
          <p:cNvSpPr txBox="1">
            <a:spLocks noGrp="1"/>
          </p:cNvSpPr>
          <p:nvPr>
            <p:ph type="body" idx="1"/>
          </p:nvPr>
        </p:nvSpPr>
        <p:spPr>
          <a:xfrm>
            <a:off x="2972300" y="1949200"/>
            <a:ext cx="8373900" cy="1500899"/>
          </a:xfrm>
          <a:prstGeom prst="rect">
            <a:avLst/>
          </a:prstGeom>
        </p:spPr>
        <p:txBody>
          <a:bodyPr lIns="117825" tIns="117825" rIns="117825" bIns="117825" anchor="t" anchorCtr="0">
            <a:noAutofit/>
          </a:bodyPr>
          <a:lstStyle/>
          <a:p>
            <a:pPr marL="0" lvl="0" indent="0" rtl="0">
              <a:lnSpc>
                <a:spcPct val="100000"/>
              </a:lnSpc>
              <a:spcBef>
                <a:spcPts val="0"/>
              </a:spcBef>
              <a:buNone/>
            </a:pPr>
            <a:r>
              <a:rPr lang="en-US" sz="3000" dirty="0">
                <a:solidFill>
                  <a:srgbClr val="4E75A8"/>
                </a:solidFill>
              </a:rPr>
              <a:t>In Unix based systems, </a:t>
            </a:r>
            <a:r>
              <a:rPr lang="en-US" sz="3000" dirty="0">
                <a:solidFill>
                  <a:schemeClr val="dk1"/>
                </a:solidFill>
              </a:rPr>
              <a:t>a file can be shared by sharing its descriptor.</a:t>
            </a:r>
          </a:p>
          <a:p>
            <a:pPr marL="457200" lvl="0" indent="0" rtl="0">
              <a:lnSpc>
                <a:spcPct val="100000"/>
              </a:lnSpc>
              <a:spcBef>
                <a:spcPts val="0"/>
              </a:spcBef>
              <a:buNone/>
            </a:pPr>
            <a:endParaRPr sz="3000" dirty="0">
              <a:solidFill>
                <a:schemeClr val="dk1"/>
              </a:solidFill>
            </a:endParaRPr>
          </a:p>
          <a:p>
            <a:pPr lvl="0" rtl="0">
              <a:spcBef>
                <a:spcPts val="0"/>
              </a:spcBef>
              <a:buNone/>
            </a:pPr>
            <a:endParaRPr dirty="0">
              <a:solidFill>
                <a:srgbClr val="4E75A8"/>
              </a:solidFill>
            </a:endParaRPr>
          </a:p>
        </p:txBody>
      </p:sp>
      <p:pic>
        <p:nvPicPr>
          <p:cNvPr id="240" name="Shape 240"/>
          <p:cNvPicPr preferRelativeResize="0"/>
          <p:nvPr/>
        </p:nvPicPr>
        <p:blipFill>
          <a:blip r:embed="rId3">
            <a:alphaModFix/>
          </a:blip>
          <a:stretch>
            <a:fillRect/>
          </a:stretch>
        </p:blipFill>
        <p:spPr>
          <a:xfrm>
            <a:off x="1052796" y="1182021"/>
            <a:ext cx="1617449" cy="1785496"/>
          </a:xfrm>
          <a:prstGeom prst="rect">
            <a:avLst/>
          </a:prstGeom>
          <a:noFill/>
          <a:ln>
            <a:noFill/>
          </a:ln>
        </p:spPr>
      </p:pic>
      <p:sp>
        <p:nvSpPr>
          <p:cNvPr id="241" name="Shape 241"/>
          <p:cNvSpPr/>
          <p:nvPr/>
        </p:nvSpPr>
        <p:spPr>
          <a:xfrm>
            <a:off x="4432637" y="4885405"/>
            <a:ext cx="650700" cy="6507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42" name="Shape 242"/>
          <p:cNvSpPr/>
          <p:nvPr/>
        </p:nvSpPr>
        <p:spPr>
          <a:xfrm>
            <a:off x="4446237" y="3730405"/>
            <a:ext cx="650700" cy="6507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43" name="Shape 243"/>
          <p:cNvSpPr txBox="1"/>
          <p:nvPr/>
        </p:nvSpPr>
        <p:spPr>
          <a:xfrm>
            <a:off x="5292925" y="4836650"/>
            <a:ext cx="3000000" cy="748200"/>
          </a:xfrm>
          <a:prstGeom prst="rect">
            <a:avLst/>
          </a:prstGeom>
          <a:noFill/>
          <a:ln>
            <a:noFill/>
          </a:ln>
        </p:spPr>
        <p:txBody>
          <a:bodyPr lIns="91425" tIns="91425" rIns="91425" bIns="91425" anchor="ctr" anchorCtr="0">
            <a:noAutofit/>
          </a:bodyPr>
          <a:lstStyle/>
          <a:p>
            <a:pPr lvl="0" rtl="0">
              <a:spcBef>
                <a:spcPts val="0"/>
              </a:spcBef>
              <a:buNone/>
            </a:pPr>
            <a:r>
              <a:rPr lang="en-US" sz="3000">
                <a:solidFill>
                  <a:schemeClr val="dk1"/>
                </a:solidFill>
                <a:latin typeface="Gloria Hallelujah"/>
                <a:ea typeface="Gloria Hallelujah"/>
                <a:cs typeface="Gloria Hallelujah"/>
                <a:sym typeface="Gloria Hallelujah"/>
              </a:rPr>
              <a:t>False</a:t>
            </a:r>
          </a:p>
        </p:txBody>
      </p:sp>
      <p:sp>
        <p:nvSpPr>
          <p:cNvPr id="244" name="Shape 244"/>
          <p:cNvSpPr txBox="1"/>
          <p:nvPr/>
        </p:nvSpPr>
        <p:spPr>
          <a:xfrm>
            <a:off x="5235750" y="3681650"/>
            <a:ext cx="3000000" cy="748200"/>
          </a:xfrm>
          <a:prstGeom prst="rect">
            <a:avLst/>
          </a:prstGeom>
          <a:noFill/>
          <a:ln>
            <a:noFill/>
          </a:ln>
        </p:spPr>
        <p:txBody>
          <a:bodyPr lIns="91425" tIns="91425" rIns="91425" bIns="91425" anchor="ctr" anchorCtr="0">
            <a:noAutofit/>
          </a:bodyPr>
          <a:lstStyle/>
          <a:p>
            <a:pPr lvl="0" rtl="0">
              <a:spcBef>
                <a:spcPts val="0"/>
              </a:spcBef>
              <a:buNone/>
            </a:pPr>
            <a:r>
              <a:rPr lang="en-US" sz="3000">
                <a:solidFill>
                  <a:schemeClr val="dk1"/>
                </a:solidFill>
                <a:latin typeface="Gloria Hallelujah"/>
                <a:ea typeface="Gloria Hallelujah"/>
                <a:cs typeface="Gloria Hallelujah"/>
                <a:sym typeface="Gloria Hallelujah"/>
              </a:rPr>
              <a:t>True </a:t>
            </a:r>
          </a:p>
        </p:txBody>
      </p:sp>
    </p:spTree>
  </p:cSld>
  <p:clrMapOvr>
    <a:masterClrMapping/>
  </p:clrMapOvr>
  <p:transition xmlns:p14="http://schemas.microsoft.com/office/powerpoint/2010/mai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2792673" y="567675"/>
            <a:ext cx="8388299" cy="1143000"/>
          </a:xfrm>
          <a:prstGeom prst="rect">
            <a:avLst/>
          </a:prstGeom>
        </p:spPr>
        <p:txBody>
          <a:bodyPr lIns="117825" tIns="117825" rIns="117825" bIns="117825" anchor="ctr" anchorCtr="0">
            <a:noAutofit/>
          </a:bodyPr>
          <a:lstStyle/>
          <a:p>
            <a:pPr lvl="0" algn="l" rtl="0">
              <a:lnSpc>
                <a:spcPct val="100000"/>
              </a:lnSpc>
              <a:spcBef>
                <a:spcPts val="0"/>
              </a:spcBef>
              <a:buNone/>
            </a:pPr>
            <a:r>
              <a:rPr lang="en-US">
                <a:solidFill>
                  <a:srgbClr val="9B37AA"/>
                </a:solidFill>
              </a:rPr>
              <a:t>SetUID Bit Quiz</a:t>
            </a:r>
          </a:p>
        </p:txBody>
      </p:sp>
      <p:sp>
        <p:nvSpPr>
          <p:cNvPr id="251" name="Shape 251"/>
          <p:cNvSpPr txBox="1">
            <a:spLocks noGrp="1"/>
          </p:cNvSpPr>
          <p:nvPr>
            <p:ph type="body" idx="1"/>
          </p:nvPr>
        </p:nvSpPr>
        <p:spPr>
          <a:xfrm>
            <a:off x="2792675" y="1472425"/>
            <a:ext cx="8307899" cy="1986599"/>
          </a:xfrm>
          <a:prstGeom prst="rect">
            <a:avLst/>
          </a:prstGeom>
        </p:spPr>
        <p:txBody>
          <a:bodyPr lIns="117825" tIns="117825" rIns="117825" bIns="117825" anchor="t" anchorCtr="0">
            <a:noAutofit/>
          </a:bodyPr>
          <a:lstStyle/>
          <a:p>
            <a:pPr marL="0" lvl="0" indent="0" rtl="0">
              <a:lnSpc>
                <a:spcPct val="100000"/>
              </a:lnSpc>
              <a:spcBef>
                <a:spcPts val="0"/>
              </a:spcBef>
              <a:buClr>
                <a:schemeClr val="dk1"/>
              </a:buClr>
              <a:buSzPct val="36666"/>
              <a:buFont typeface="Arial"/>
              <a:buNone/>
            </a:pPr>
            <a:r>
              <a:rPr lang="en-US" sz="3000">
                <a:solidFill>
                  <a:schemeClr val="dk1"/>
                </a:solidFill>
              </a:rPr>
              <a:t>An executable file F1 has the setuid bit set and is owned by user U1. When user U2 executes F1 (assuming U2 has execute permission for F1), </a:t>
            </a:r>
            <a:r>
              <a:rPr lang="en-US" sz="3000">
                <a:solidFill>
                  <a:srgbClr val="4E75A8"/>
                </a:solidFill>
              </a:rPr>
              <a:t>the UID of the process executing F1 is...</a:t>
            </a:r>
          </a:p>
          <a:p>
            <a:pPr marL="0" lvl="0" indent="0" rtl="0">
              <a:lnSpc>
                <a:spcPct val="100000"/>
              </a:lnSpc>
              <a:spcBef>
                <a:spcPts val="0"/>
              </a:spcBef>
              <a:buNone/>
            </a:pPr>
            <a:endParaRPr sz="3000">
              <a:solidFill>
                <a:schemeClr val="dk1"/>
              </a:solidFill>
            </a:endParaRPr>
          </a:p>
          <a:p>
            <a:pPr lvl="0" rtl="0">
              <a:spcBef>
                <a:spcPts val="0"/>
              </a:spcBef>
              <a:buNone/>
            </a:pPr>
            <a:endParaRPr sz="3000"/>
          </a:p>
        </p:txBody>
      </p:sp>
      <p:pic>
        <p:nvPicPr>
          <p:cNvPr id="252" name="Shape 252"/>
          <p:cNvPicPr preferRelativeResize="0"/>
          <p:nvPr/>
        </p:nvPicPr>
        <p:blipFill>
          <a:blip r:embed="rId3">
            <a:alphaModFix/>
          </a:blip>
          <a:stretch>
            <a:fillRect/>
          </a:stretch>
        </p:blipFill>
        <p:spPr>
          <a:xfrm>
            <a:off x="943896" y="1076471"/>
            <a:ext cx="1617449" cy="1785496"/>
          </a:xfrm>
          <a:prstGeom prst="rect">
            <a:avLst/>
          </a:prstGeom>
          <a:noFill/>
          <a:ln>
            <a:noFill/>
          </a:ln>
        </p:spPr>
      </p:pic>
      <p:sp>
        <p:nvSpPr>
          <p:cNvPr id="253" name="Shape 253"/>
          <p:cNvSpPr txBox="1"/>
          <p:nvPr/>
        </p:nvSpPr>
        <p:spPr>
          <a:xfrm>
            <a:off x="6614837" y="5248275"/>
            <a:ext cx="790799" cy="608100"/>
          </a:xfrm>
          <a:prstGeom prst="rect">
            <a:avLst/>
          </a:prstGeom>
          <a:noFill/>
          <a:ln>
            <a:noFill/>
          </a:ln>
        </p:spPr>
        <p:txBody>
          <a:bodyPr lIns="91425" tIns="91425" rIns="91425" bIns="91425" anchor="ctr" anchorCtr="0">
            <a:noAutofit/>
          </a:bodyPr>
          <a:lstStyle/>
          <a:p>
            <a:pPr lvl="0" rtl="0">
              <a:spcBef>
                <a:spcPts val="0"/>
              </a:spcBef>
              <a:buNone/>
            </a:pPr>
            <a:r>
              <a:rPr lang="en-US" sz="3000">
                <a:solidFill>
                  <a:schemeClr val="dk1"/>
                </a:solidFill>
                <a:latin typeface="Gloria Hallelujah"/>
                <a:ea typeface="Gloria Hallelujah"/>
                <a:cs typeface="Gloria Hallelujah"/>
                <a:sym typeface="Gloria Hallelujah"/>
              </a:rPr>
              <a:t>U2</a:t>
            </a:r>
          </a:p>
        </p:txBody>
      </p:sp>
      <p:sp>
        <p:nvSpPr>
          <p:cNvPr id="254" name="Shape 254"/>
          <p:cNvSpPr txBox="1"/>
          <p:nvPr/>
        </p:nvSpPr>
        <p:spPr>
          <a:xfrm>
            <a:off x="6614837" y="4268275"/>
            <a:ext cx="1067400" cy="608100"/>
          </a:xfrm>
          <a:prstGeom prst="rect">
            <a:avLst/>
          </a:prstGeom>
          <a:noFill/>
          <a:ln>
            <a:noFill/>
          </a:ln>
        </p:spPr>
        <p:txBody>
          <a:bodyPr lIns="91425" tIns="91425" rIns="91425" bIns="91425" anchor="ctr" anchorCtr="0">
            <a:noAutofit/>
          </a:bodyPr>
          <a:lstStyle/>
          <a:p>
            <a:pPr lvl="0" rtl="0">
              <a:spcBef>
                <a:spcPts val="0"/>
              </a:spcBef>
              <a:buNone/>
            </a:pPr>
            <a:r>
              <a:rPr lang="en-US" sz="3000">
                <a:solidFill>
                  <a:schemeClr val="dk1"/>
                </a:solidFill>
                <a:latin typeface="Gloria Hallelujah"/>
                <a:ea typeface="Gloria Hallelujah"/>
                <a:cs typeface="Gloria Hallelujah"/>
                <a:sym typeface="Gloria Hallelujah"/>
              </a:rPr>
              <a:t>U1</a:t>
            </a:r>
          </a:p>
        </p:txBody>
      </p:sp>
      <p:sp>
        <p:nvSpPr>
          <p:cNvPr id="255" name="Shape 255"/>
          <p:cNvSpPr/>
          <p:nvPr/>
        </p:nvSpPr>
        <p:spPr>
          <a:xfrm>
            <a:off x="5688100" y="4268280"/>
            <a:ext cx="650700" cy="6507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56" name="Shape 256"/>
          <p:cNvSpPr/>
          <p:nvPr/>
        </p:nvSpPr>
        <p:spPr>
          <a:xfrm>
            <a:off x="5688100" y="5248280"/>
            <a:ext cx="650700" cy="6507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transition xmlns:p14="http://schemas.microsoft.com/office/powerpoint/2010/mai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title"/>
          </p:nvPr>
        </p:nvSpPr>
        <p:spPr>
          <a:xfrm>
            <a:off x="812241" y="228600"/>
            <a:ext cx="10363200" cy="1143000"/>
          </a:xfrm>
          <a:prstGeom prst="rect">
            <a:avLst/>
          </a:prstGeom>
        </p:spPr>
        <p:txBody>
          <a:bodyPr lIns="117825" tIns="117825" rIns="117825" bIns="117825" anchor="ctr" anchorCtr="0">
            <a:noAutofit/>
          </a:bodyPr>
          <a:lstStyle/>
          <a:p>
            <a:pPr lvl="0" rtl="0">
              <a:lnSpc>
                <a:spcPct val="100000"/>
              </a:lnSpc>
              <a:spcBef>
                <a:spcPts val="0"/>
              </a:spcBef>
              <a:buNone/>
            </a:pPr>
            <a:r>
              <a:rPr lang="en-US">
                <a:solidFill>
                  <a:srgbClr val="9B37AA"/>
                </a:solidFill>
              </a:rPr>
              <a:t>Role-Based Access Control (RBAC)</a:t>
            </a:r>
          </a:p>
        </p:txBody>
      </p:sp>
      <p:sp>
        <p:nvSpPr>
          <p:cNvPr id="263" name="Shape 263"/>
          <p:cNvSpPr txBox="1">
            <a:spLocks noGrp="1"/>
          </p:cNvSpPr>
          <p:nvPr>
            <p:ph type="body" idx="1"/>
          </p:nvPr>
        </p:nvSpPr>
        <p:spPr>
          <a:xfrm>
            <a:off x="812250" y="2898650"/>
            <a:ext cx="10363200" cy="3160500"/>
          </a:xfrm>
          <a:prstGeom prst="rect">
            <a:avLst/>
          </a:prstGeom>
        </p:spPr>
        <p:txBody>
          <a:bodyPr lIns="117825" tIns="117825" rIns="117825" bIns="117825" anchor="t" anchorCtr="0">
            <a:noAutofit/>
          </a:bodyPr>
          <a:lstStyle/>
          <a:p>
            <a:pPr marL="457200" lvl="0" indent="-228600" rtl="0">
              <a:lnSpc>
                <a:spcPct val="100000"/>
              </a:lnSpc>
              <a:spcBef>
                <a:spcPts val="0"/>
              </a:spcBef>
              <a:buClr>
                <a:schemeClr val="dk1"/>
              </a:buClr>
              <a:buSzPct val="100000"/>
            </a:pPr>
            <a:r>
              <a:rPr lang="en-US" sz="3000" dirty="0">
                <a:solidFill>
                  <a:schemeClr val="dk1"/>
                </a:solidFill>
              </a:rPr>
              <a:t>In enterprise setting, </a:t>
            </a:r>
            <a:r>
              <a:rPr lang="en-US" sz="3000" b="1" dirty="0">
                <a:solidFill>
                  <a:srgbClr val="4E75A8"/>
                </a:solidFill>
              </a:rPr>
              <a:t>access may be based on job function or role of a user</a:t>
            </a:r>
          </a:p>
          <a:p>
            <a:pPr marL="914400" lvl="1" indent="-228600" rtl="0">
              <a:lnSpc>
                <a:spcPct val="100000"/>
              </a:lnSpc>
              <a:spcBef>
                <a:spcPts val="0"/>
              </a:spcBef>
              <a:buClr>
                <a:schemeClr val="dk1"/>
              </a:buClr>
              <a:buSzPct val="100000"/>
            </a:pPr>
            <a:r>
              <a:rPr lang="en-US" sz="3000" dirty="0">
                <a:solidFill>
                  <a:schemeClr val="dk1"/>
                </a:solidFill>
              </a:rPr>
              <a:t>Payroll manager, project member etc.</a:t>
            </a:r>
          </a:p>
          <a:p>
            <a:pPr marL="914400" lvl="1" indent="-228600" rtl="0">
              <a:lnSpc>
                <a:spcPct val="100000"/>
              </a:lnSpc>
              <a:spcBef>
                <a:spcPts val="0"/>
              </a:spcBef>
              <a:buClr>
                <a:schemeClr val="dk1"/>
              </a:buClr>
              <a:buSzPct val="100000"/>
            </a:pPr>
            <a:r>
              <a:rPr lang="en-US" sz="3000" dirty="0">
                <a:solidFill>
                  <a:schemeClr val="dk1"/>
                </a:solidFill>
              </a:rPr>
              <a:t>Access rights are associated with roles</a:t>
            </a:r>
          </a:p>
          <a:p>
            <a:pPr marL="457200" lvl="0" indent="-228600" rtl="0">
              <a:lnSpc>
                <a:spcPct val="100000"/>
              </a:lnSpc>
              <a:spcBef>
                <a:spcPts val="0"/>
              </a:spcBef>
              <a:buClr>
                <a:schemeClr val="dk1"/>
              </a:buClr>
              <a:buSzPct val="100000"/>
            </a:pPr>
            <a:r>
              <a:rPr lang="en-US" sz="3000" b="1" dirty="0">
                <a:solidFill>
                  <a:srgbClr val="6B9462"/>
                </a:solidFill>
              </a:rPr>
              <a:t>Users authenticate themselves </a:t>
            </a:r>
            <a:r>
              <a:rPr lang="en-US" sz="3000" dirty="0">
                <a:solidFill>
                  <a:schemeClr val="dk1"/>
                </a:solidFill>
              </a:rPr>
              <a:t>to the system</a:t>
            </a:r>
          </a:p>
          <a:p>
            <a:pPr marL="457200" lvl="0" indent="-228600" rtl="0">
              <a:lnSpc>
                <a:spcPct val="100000"/>
              </a:lnSpc>
              <a:spcBef>
                <a:spcPts val="0"/>
              </a:spcBef>
              <a:buClr>
                <a:schemeClr val="dk1"/>
              </a:buClr>
              <a:buSzPct val="100000"/>
            </a:pPr>
            <a:r>
              <a:rPr lang="en-US" sz="3000" b="1" dirty="0">
                <a:solidFill>
                  <a:srgbClr val="008000"/>
                </a:solidFill>
              </a:rPr>
              <a:t>Us</a:t>
            </a:r>
            <a:r>
              <a:rPr lang="en-US" sz="3000" b="1" dirty="0">
                <a:solidFill>
                  <a:srgbClr val="6B9462"/>
                </a:solidFill>
              </a:rPr>
              <a:t>ers then can activate one or more roles</a:t>
            </a:r>
            <a:r>
              <a:rPr lang="en-US" sz="3000" dirty="0">
                <a:solidFill>
                  <a:schemeClr val="dk1"/>
                </a:solidFill>
              </a:rPr>
              <a:t> for themselves</a:t>
            </a:r>
          </a:p>
          <a:p>
            <a:pPr marL="0" lvl="0" indent="0" rtl="0">
              <a:lnSpc>
                <a:spcPct val="100000"/>
              </a:lnSpc>
              <a:spcBef>
                <a:spcPts val="0"/>
              </a:spcBef>
              <a:buNone/>
            </a:pPr>
            <a:endParaRPr sz="1200" dirty="0">
              <a:solidFill>
                <a:schemeClr val="dk1"/>
              </a:solidFill>
              <a:latin typeface="Arial"/>
              <a:ea typeface="Arial"/>
              <a:cs typeface="Arial"/>
              <a:sym typeface="Arial"/>
            </a:endParaRPr>
          </a:p>
          <a:p>
            <a:pPr lvl="0" rtl="0">
              <a:spcBef>
                <a:spcPts val="0"/>
              </a:spcBef>
              <a:buNone/>
            </a:pPr>
            <a:endParaRPr dirty="0"/>
          </a:p>
        </p:txBody>
      </p:sp>
      <p:pic>
        <p:nvPicPr>
          <p:cNvPr id="264" name="Shape 264"/>
          <p:cNvPicPr preferRelativeResize="0"/>
          <p:nvPr/>
        </p:nvPicPr>
        <p:blipFill>
          <a:blip r:embed="rId3">
            <a:alphaModFix/>
          </a:blip>
          <a:stretch>
            <a:fillRect/>
          </a:stretch>
        </p:blipFill>
        <p:spPr>
          <a:xfrm>
            <a:off x="2012400" y="1371587"/>
            <a:ext cx="7962900" cy="1247775"/>
          </a:xfrm>
          <a:prstGeom prst="rect">
            <a:avLst/>
          </a:prstGeom>
          <a:noFill/>
          <a:ln>
            <a:noFill/>
          </a:ln>
        </p:spPr>
      </p:pic>
    </p:spTree>
  </p:cSld>
  <p:clrMapOvr>
    <a:masterClrMapping/>
  </p:clrMapOvr>
  <p:transition xmlns:p14="http://schemas.microsoft.com/office/powerpoint/2010/mai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812241" y="228600"/>
            <a:ext cx="10363200" cy="1143000"/>
          </a:xfrm>
          <a:prstGeom prst="rect">
            <a:avLst/>
          </a:prstGeom>
        </p:spPr>
        <p:txBody>
          <a:bodyPr lIns="117825" tIns="117825" rIns="117825" bIns="117825" anchor="ctr" anchorCtr="0">
            <a:noAutofit/>
          </a:bodyPr>
          <a:lstStyle/>
          <a:p>
            <a:pPr lvl="0" rtl="0">
              <a:lnSpc>
                <a:spcPct val="100000"/>
              </a:lnSpc>
              <a:spcBef>
                <a:spcPts val="0"/>
              </a:spcBef>
              <a:buNone/>
            </a:pPr>
            <a:r>
              <a:rPr lang="en-US">
                <a:solidFill>
                  <a:srgbClr val="9B37AA"/>
                </a:solidFill>
              </a:rPr>
              <a:t>RBAC Benefits</a:t>
            </a:r>
          </a:p>
        </p:txBody>
      </p:sp>
      <p:sp>
        <p:nvSpPr>
          <p:cNvPr id="271" name="Shape 271"/>
          <p:cNvSpPr txBox="1">
            <a:spLocks noGrp="1"/>
          </p:cNvSpPr>
          <p:nvPr>
            <p:ph type="body" idx="1"/>
          </p:nvPr>
        </p:nvSpPr>
        <p:spPr>
          <a:xfrm>
            <a:off x="769266" y="1404275"/>
            <a:ext cx="10363200" cy="4904699"/>
          </a:xfrm>
          <a:prstGeom prst="rect">
            <a:avLst/>
          </a:prstGeom>
        </p:spPr>
        <p:txBody>
          <a:bodyPr lIns="117825" tIns="117825" rIns="117825" bIns="117825" anchor="t" anchorCtr="0">
            <a:noAutofit/>
          </a:bodyPr>
          <a:lstStyle/>
          <a:p>
            <a:pPr marL="457200" lvl="0" indent="-228600" rtl="0">
              <a:lnSpc>
                <a:spcPct val="115000"/>
              </a:lnSpc>
              <a:spcBef>
                <a:spcPts val="0"/>
              </a:spcBef>
              <a:buClr>
                <a:schemeClr val="dk1"/>
              </a:buClr>
              <a:buSzPct val="100000"/>
            </a:pPr>
            <a:r>
              <a:rPr lang="en-US" sz="3000">
                <a:solidFill>
                  <a:schemeClr val="dk1"/>
                </a:solidFill>
              </a:rPr>
              <a:t>Policy </a:t>
            </a:r>
            <a:r>
              <a:rPr lang="en-US" sz="3000" b="1">
                <a:solidFill>
                  <a:srgbClr val="6B9462"/>
                </a:solidFill>
              </a:rPr>
              <a:t>need not be updated when a</a:t>
            </a:r>
            <a:br>
              <a:rPr lang="en-US" sz="3000" b="1">
                <a:solidFill>
                  <a:srgbClr val="6B9462"/>
                </a:solidFill>
              </a:rPr>
            </a:br>
            <a:r>
              <a:rPr lang="en-US" sz="3000" b="1">
                <a:solidFill>
                  <a:srgbClr val="6B9462"/>
                </a:solidFill>
              </a:rPr>
              <a:t>certain person with a role leaves </a:t>
            </a:r>
            <a:r>
              <a:rPr lang="en-US" sz="3000">
                <a:solidFill>
                  <a:schemeClr val="dk1"/>
                </a:solidFill>
              </a:rPr>
              <a:t>the organization</a:t>
            </a:r>
          </a:p>
          <a:p>
            <a:pPr marL="457200" lvl="0" indent="-228600" rtl="0">
              <a:lnSpc>
                <a:spcPct val="115000"/>
              </a:lnSpc>
              <a:spcBef>
                <a:spcPts val="0"/>
              </a:spcBef>
              <a:buClr>
                <a:schemeClr val="dk1"/>
              </a:buClr>
              <a:buSzPct val="100000"/>
            </a:pPr>
            <a:r>
              <a:rPr lang="en-US" sz="3000">
                <a:solidFill>
                  <a:schemeClr val="dk1"/>
                </a:solidFill>
              </a:rPr>
              <a:t>New employee </a:t>
            </a:r>
            <a:r>
              <a:rPr lang="en-US" sz="3000" b="1">
                <a:solidFill>
                  <a:srgbClr val="6B9462"/>
                </a:solidFill>
              </a:rPr>
              <a:t>should be able to activate the desired role</a:t>
            </a:r>
          </a:p>
          <a:p>
            <a:pPr marL="457200" lvl="0" indent="-228600" rtl="0">
              <a:lnSpc>
                <a:spcPct val="115000"/>
              </a:lnSpc>
              <a:spcBef>
                <a:spcPts val="0"/>
              </a:spcBef>
              <a:buClr>
                <a:srgbClr val="4E75A8"/>
              </a:buClr>
              <a:buSzPct val="100000"/>
            </a:pPr>
            <a:r>
              <a:rPr lang="en-US" sz="3000" b="1">
                <a:solidFill>
                  <a:srgbClr val="4E75A8"/>
                </a:solidFill>
              </a:rPr>
              <a:t>Revisiting least privilege</a:t>
            </a:r>
          </a:p>
          <a:p>
            <a:pPr marL="914400" lvl="1" indent="-228600" rtl="0">
              <a:lnSpc>
                <a:spcPct val="115000"/>
              </a:lnSpc>
              <a:spcBef>
                <a:spcPts val="0"/>
              </a:spcBef>
              <a:buClr>
                <a:schemeClr val="dk1"/>
              </a:buClr>
              <a:buSzPct val="100000"/>
            </a:pPr>
            <a:r>
              <a:rPr lang="en-US" sz="3000">
                <a:solidFill>
                  <a:schemeClr val="dk1"/>
                </a:solidFill>
              </a:rPr>
              <a:t>User in one role has access to a subset of the files</a:t>
            </a:r>
          </a:p>
          <a:p>
            <a:pPr marL="914400" lvl="1" indent="-228600" rtl="0">
              <a:lnSpc>
                <a:spcPct val="115000"/>
              </a:lnSpc>
              <a:spcBef>
                <a:spcPts val="0"/>
              </a:spcBef>
              <a:buClr>
                <a:schemeClr val="dk1"/>
              </a:buClr>
              <a:buSzPct val="100000"/>
            </a:pPr>
            <a:r>
              <a:rPr lang="en-US" sz="3000">
                <a:solidFill>
                  <a:schemeClr val="dk1"/>
                </a:solidFill>
              </a:rPr>
              <a:t>Switch roles to gain access to other resources</a:t>
            </a:r>
          </a:p>
          <a:p>
            <a:pPr marL="457200" lvl="0" indent="-228600" rtl="0">
              <a:lnSpc>
                <a:spcPct val="115000"/>
              </a:lnSpc>
              <a:spcBef>
                <a:spcPts val="0"/>
              </a:spcBef>
              <a:buClr>
                <a:schemeClr val="dk1"/>
              </a:buClr>
              <a:buSzPct val="100000"/>
            </a:pPr>
            <a:r>
              <a:rPr lang="en-US" sz="3000">
                <a:solidFill>
                  <a:schemeClr val="dk1"/>
                </a:solidFill>
              </a:rPr>
              <a:t>SELinux supports RBAC</a:t>
            </a:r>
          </a:p>
        </p:txBody>
      </p:sp>
      <p:pic>
        <p:nvPicPr>
          <p:cNvPr id="272" name="Shape 272"/>
          <p:cNvPicPr preferRelativeResize="0"/>
          <p:nvPr/>
        </p:nvPicPr>
        <p:blipFill rotWithShape="1">
          <a:blip r:embed="rId3">
            <a:alphaModFix/>
          </a:blip>
          <a:srcRect l="51397"/>
          <a:stretch/>
        </p:blipFill>
        <p:spPr>
          <a:xfrm>
            <a:off x="8492373" y="228600"/>
            <a:ext cx="1583150" cy="1640274"/>
          </a:xfrm>
          <a:prstGeom prst="rect">
            <a:avLst/>
          </a:prstGeom>
          <a:noFill/>
          <a:ln>
            <a:noFill/>
          </a:ln>
        </p:spPr>
      </p:pic>
    </p:spTree>
  </p:cSld>
  <p:clrMapOvr>
    <a:masterClrMapping/>
  </p:clrMapOvr>
  <p:transition xmlns:p14="http://schemas.microsoft.com/office/powerpoint/2010/mai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2492725" y="592050"/>
            <a:ext cx="8475299" cy="799800"/>
          </a:xfrm>
          <a:prstGeom prst="rect">
            <a:avLst/>
          </a:prstGeom>
        </p:spPr>
        <p:txBody>
          <a:bodyPr lIns="117825" tIns="117825" rIns="117825" bIns="117825" anchor="ctr" anchorCtr="0">
            <a:noAutofit/>
          </a:bodyPr>
          <a:lstStyle/>
          <a:p>
            <a:pPr lvl="0" algn="l" rtl="0">
              <a:lnSpc>
                <a:spcPct val="100000"/>
              </a:lnSpc>
              <a:spcBef>
                <a:spcPts val="0"/>
              </a:spcBef>
              <a:buNone/>
            </a:pPr>
            <a:r>
              <a:rPr lang="en-US">
                <a:solidFill>
                  <a:srgbClr val="9B37AA"/>
                </a:solidFill>
              </a:rPr>
              <a:t>Access Control Quiz</a:t>
            </a:r>
          </a:p>
        </p:txBody>
      </p:sp>
      <p:sp>
        <p:nvSpPr>
          <p:cNvPr id="279" name="Shape 279"/>
          <p:cNvSpPr txBox="1">
            <a:spLocks noGrp="1"/>
          </p:cNvSpPr>
          <p:nvPr>
            <p:ph type="body" idx="1"/>
          </p:nvPr>
        </p:nvSpPr>
        <p:spPr>
          <a:xfrm>
            <a:off x="2487425" y="1239450"/>
            <a:ext cx="8907299" cy="1944599"/>
          </a:xfrm>
          <a:prstGeom prst="rect">
            <a:avLst/>
          </a:prstGeom>
        </p:spPr>
        <p:txBody>
          <a:bodyPr lIns="117825" tIns="117825" rIns="117825" bIns="117825" anchor="t" anchorCtr="0">
            <a:noAutofit/>
          </a:bodyPr>
          <a:lstStyle/>
          <a:p>
            <a:pPr marL="0" lvl="0" indent="0" rtl="0">
              <a:lnSpc>
                <a:spcPct val="100000"/>
              </a:lnSpc>
              <a:spcBef>
                <a:spcPts val="0"/>
              </a:spcBef>
              <a:buNone/>
            </a:pPr>
            <a:r>
              <a:rPr lang="en-US" sz="3000">
                <a:solidFill>
                  <a:srgbClr val="4E75A8"/>
                </a:solidFill>
              </a:rPr>
              <a:t>Alice has some sensitive data that she only wants to share with Bob and not Charlie. Alice will need to...</a:t>
            </a:r>
          </a:p>
        </p:txBody>
      </p:sp>
      <p:pic>
        <p:nvPicPr>
          <p:cNvPr id="280" name="Shape 280"/>
          <p:cNvPicPr preferRelativeResize="0"/>
          <p:nvPr/>
        </p:nvPicPr>
        <p:blipFill>
          <a:blip r:embed="rId3">
            <a:alphaModFix/>
          </a:blip>
          <a:stretch>
            <a:fillRect/>
          </a:stretch>
        </p:blipFill>
        <p:spPr>
          <a:xfrm>
            <a:off x="682646" y="774346"/>
            <a:ext cx="1617449" cy="1785496"/>
          </a:xfrm>
          <a:prstGeom prst="rect">
            <a:avLst/>
          </a:prstGeom>
          <a:noFill/>
          <a:ln>
            <a:noFill/>
          </a:ln>
        </p:spPr>
      </p:pic>
      <p:sp>
        <p:nvSpPr>
          <p:cNvPr id="281" name="Shape 281"/>
          <p:cNvSpPr/>
          <p:nvPr/>
        </p:nvSpPr>
        <p:spPr>
          <a:xfrm>
            <a:off x="767112" y="3293618"/>
            <a:ext cx="650700" cy="6507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82" name="Shape 282"/>
          <p:cNvSpPr/>
          <p:nvPr/>
        </p:nvSpPr>
        <p:spPr>
          <a:xfrm>
            <a:off x="767112" y="5041943"/>
            <a:ext cx="650700" cy="6507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83" name="Shape 283"/>
          <p:cNvSpPr txBox="1"/>
          <p:nvPr/>
        </p:nvSpPr>
        <p:spPr>
          <a:xfrm>
            <a:off x="1113025" y="3110076"/>
            <a:ext cx="10368599" cy="3000000"/>
          </a:xfrm>
          <a:prstGeom prst="rect">
            <a:avLst/>
          </a:prstGeom>
          <a:noFill/>
          <a:ln>
            <a:noFill/>
          </a:ln>
        </p:spPr>
        <p:txBody>
          <a:bodyPr lIns="91425" tIns="91425" rIns="91425" bIns="91425" anchor="ctr" anchorCtr="0">
            <a:noAutofit/>
          </a:bodyPr>
          <a:lstStyle/>
          <a:p>
            <a:pPr lvl="0" rtl="0">
              <a:spcBef>
                <a:spcPts val="0"/>
              </a:spcBef>
              <a:buNone/>
            </a:pPr>
            <a:endParaRPr sz="3000" dirty="0">
              <a:solidFill>
                <a:schemeClr val="dk1"/>
              </a:solidFill>
              <a:latin typeface="Gloria Hallelujah"/>
              <a:ea typeface="Gloria Hallelujah"/>
              <a:cs typeface="Gloria Hallelujah"/>
              <a:sym typeface="Gloria Hallelujah"/>
            </a:endParaRPr>
          </a:p>
          <a:p>
            <a:pPr marL="457200" lvl="0" indent="0" rtl="0">
              <a:spcBef>
                <a:spcPts val="0"/>
              </a:spcBef>
              <a:buNone/>
            </a:pPr>
            <a:r>
              <a:rPr lang="en-US" sz="3000" dirty="0">
                <a:solidFill>
                  <a:schemeClr val="dk1"/>
                </a:solidFill>
                <a:latin typeface="Gloria Hallelujah"/>
                <a:ea typeface="Gloria Hallelujah"/>
                <a:cs typeface="Gloria Hallelujah"/>
                <a:sym typeface="Gloria Hallelujah"/>
              </a:rPr>
              <a:t>Fully trust Bob to not share the data with Charlie for her to ensure that Charlie does not gain access to it.</a:t>
            </a:r>
          </a:p>
          <a:p>
            <a:pPr marL="457200" lvl="0" indent="0" rtl="0">
              <a:spcBef>
                <a:spcPts val="0"/>
              </a:spcBef>
              <a:buNone/>
            </a:pPr>
            <a:endParaRPr lang="en-US" sz="3000" dirty="0" smtClean="0">
              <a:solidFill>
                <a:schemeClr val="dk1"/>
              </a:solidFill>
              <a:latin typeface="Gloria Hallelujah"/>
              <a:ea typeface="Gloria Hallelujah"/>
              <a:cs typeface="Gloria Hallelujah"/>
              <a:sym typeface="Gloria Hallelujah"/>
            </a:endParaRPr>
          </a:p>
          <a:p>
            <a:pPr marL="457200" lvl="0" indent="0" rtl="0">
              <a:spcBef>
                <a:spcPts val="0"/>
              </a:spcBef>
              <a:buNone/>
            </a:pPr>
            <a:endParaRPr sz="3000" dirty="0">
              <a:solidFill>
                <a:schemeClr val="dk1"/>
              </a:solidFill>
              <a:latin typeface="Gloria Hallelujah"/>
              <a:ea typeface="Gloria Hallelujah"/>
              <a:cs typeface="Gloria Hallelujah"/>
              <a:sym typeface="Gloria Hallelujah"/>
            </a:endParaRPr>
          </a:p>
          <a:p>
            <a:pPr marL="457200" lvl="0" indent="0" rtl="0">
              <a:spcBef>
                <a:spcPts val="0"/>
              </a:spcBef>
              <a:buNone/>
            </a:pPr>
            <a:r>
              <a:rPr lang="en-US" sz="3000" dirty="0">
                <a:solidFill>
                  <a:schemeClr val="dk1"/>
                </a:solidFill>
                <a:latin typeface="Gloria Hallelujah"/>
                <a:ea typeface="Gloria Hallelujah"/>
                <a:cs typeface="Gloria Hallelujah"/>
                <a:sym typeface="Gloria Hallelujah"/>
              </a:rPr>
              <a:t>Does not need to trust Bob because access control will stop Charlie from accessing it</a:t>
            </a:r>
          </a:p>
          <a:p>
            <a:pPr marL="444500" lvl="0" indent="-254000" rtl="0">
              <a:lnSpc>
                <a:spcPct val="150000"/>
              </a:lnSpc>
              <a:spcBef>
                <a:spcPts val="800"/>
              </a:spcBef>
              <a:buNone/>
            </a:pPr>
            <a:r>
              <a:rPr lang="en-US" sz="2700" dirty="0">
                <a:solidFill>
                  <a:schemeClr val="dk1"/>
                </a:solidFill>
                <a:latin typeface="Gloria Hallelujah"/>
                <a:ea typeface="Gloria Hallelujah"/>
                <a:cs typeface="Gloria Hallelujah"/>
                <a:sym typeface="Gloria Hallelujah"/>
              </a:rPr>
              <a:t> </a:t>
            </a:r>
          </a:p>
        </p:txBody>
      </p:sp>
    </p:spTree>
  </p:cSld>
  <p:clrMapOvr>
    <a:masterClrMapping/>
  </p:clrMapOvr>
  <p:transition xmlns:p14="http://schemas.microsoft.com/office/powerpoint/2010/mai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2470119" y="692259"/>
            <a:ext cx="8475299" cy="757499"/>
          </a:xfrm>
          <a:prstGeom prst="rect">
            <a:avLst/>
          </a:prstGeom>
        </p:spPr>
        <p:txBody>
          <a:bodyPr lIns="117825" tIns="117825" rIns="117825" bIns="117825" anchor="ctr" anchorCtr="0">
            <a:noAutofit/>
          </a:bodyPr>
          <a:lstStyle/>
          <a:p>
            <a:pPr lvl="0" algn="l" rtl="0">
              <a:spcBef>
                <a:spcPts val="0"/>
              </a:spcBef>
              <a:buNone/>
            </a:pPr>
            <a:r>
              <a:rPr lang="en-US" dirty="0">
                <a:solidFill>
                  <a:srgbClr val="9B37AA"/>
                </a:solidFill>
              </a:rPr>
              <a:t>RBAC Benefits Quiz</a:t>
            </a:r>
          </a:p>
        </p:txBody>
      </p:sp>
      <p:sp>
        <p:nvSpPr>
          <p:cNvPr id="290" name="Shape 290"/>
          <p:cNvSpPr txBox="1">
            <a:spLocks noGrp="1"/>
          </p:cNvSpPr>
          <p:nvPr>
            <p:ph type="body" idx="1"/>
          </p:nvPr>
        </p:nvSpPr>
        <p:spPr>
          <a:xfrm>
            <a:off x="2479575" y="1405075"/>
            <a:ext cx="8475299" cy="2658900"/>
          </a:xfrm>
          <a:prstGeom prst="rect">
            <a:avLst/>
          </a:prstGeom>
        </p:spPr>
        <p:txBody>
          <a:bodyPr lIns="117825" tIns="117825" rIns="117825" bIns="117825" anchor="t" anchorCtr="0">
            <a:noAutofit/>
          </a:bodyPr>
          <a:lstStyle/>
          <a:p>
            <a:pPr marL="0" lvl="0" indent="0" rtl="0">
              <a:lnSpc>
                <a:spcPct val="100000"/>
              </a:lnSpc>
              <a:spcBef>
                <a:spcPts val="0"/>
              </a:spcBef>
              <a:buNone/>
            </a:pPr>
            <a:r>
              <a:rPr lang="en-US" sz="3000" dirty="0">
                <a:solidFill>
                  <a:srgbClr val="4E75A8"/>
                </a:solidFill>
              </a:rPr>
              <a:t>In systems that do not support RBAC but allow user groups to be defined, benefits of RBAC can be realized with groups.</a:t>
            </a:r>
          </a:p>
          <a:p>
            <a:pPr lvl="0" rtl="0">
              <a:spcBef>
                <a:spcPts val="0"/>
              </a:spcBef>
              <a:buNone/>
            </a:pPr>
            <a:endParaRPr dirty="0"/>
          </a:p>
        </p:txBody>
      </p:sp>
      <p:pic>
        <p:nvPicPr>
          <p:cNvPr id="291" name="Shape 291"/>
          <p:cNvPicPr preferRelativeResize="0"/>
          <p:nvPr/>
        </p:nvPicPr>
        <p:blipFill>
          <a:blip r:embed="rId3">
            <a:alphaModFix/>
          </a:blip>
          <a:stretch>
            <a:fillRect/>
          </a:stretch>
        </p:blipFill>
        <p:spPr>
          <a:xfrm>
            <a:off x="660846" y="934971"/>
            <a:ext cx="1617449" cy="1785496"/>
          </a:xfrm>
          <a:prstGeom prst="rect">
            <a:avLst/>
          </a:prstGeom>
          <a:noFill/>
          <a:ln>
            <a:noFill/>
          </a:ln>
        </p:spPr>
      </p:pic>
      <p:sp>
        <p:nvSpPr>
          <p:cNvPr id="292" name="Shape 292"/>
          <p:cNvSpPr txBox="1"/>
          <p:nvPr/>
        </p:nvSpPr>
        <p:spPr>
          <a:xfrm>
            <a:off x="5164850" y="4717500"/>
            <a:ext cx="3000000" cy="851099"/>
          </a:xfrm>
          <a:prstGeom prst="rect">
            <a:avLst/>
          </a:prstGeom>
          <a:noFill/>
          <a:ln>
            <a:noFill/>
          </a:ln>
        </p:spPr>
        <p:txBody>
          <a:bodyPr lIns="91425" tIns="91425" rIns="91425" bIns="91425" anchor="ctr" anchorCtr="0">
            <a:noAutofit/>
          </a:bodyPr>
          <a:lstStyle/>
          <a:p>
            <a:pPr lvl="0" rtl="0">
              <a:spcBef>
                <a:spcPts val="0"/>
              </a:spcBef>
              <a:buNone/>
            </a:pPr>
            <a:r>
              <a:rPr lang="en-US" sz="3000">
                <a:solidFill>
                  <a:schemeClr val="dk1"/>
                </a:solidFill>
                <a:latin typeface="Gloria Hallelujah"/>
                <a:ea typeface="Gloria Hallelujah"/>
                <a:cs typeface="Gloria Hallelujah"/>
                <a:sym typeface="Gloria Hallelujah"/>
              </a:rPr>
              <a:t>False</a:t>
            </a:r>
          </a:p>
        </p:txBody>
      </p:sp>
      <p:sp>
        <p:nvSpPr>
          <p:cNvPr id="293" name="Shape 293"/>
          <p:cNvSpPr txBox="1"/>
          <p:nvPr/>
        </p:nvSpPr>
        <p:spPr>
          <a:xfrm>
            <a:off x="5064800" y="3531000"/>
            <a:ext cx="3000000" cy="757499"/>
          </a:xfrm>
          <a:prstGeom prst="rect">
            <a:avLst/>
          </a:prstGeom>
          <a:noFill/>
          <a:ln>
            <a:noFill/>
          </a:ln>
        </p:spPr>
        <p:txBody>
          <a:bodyPr lIns="91425" tIns="91425" rIns="91425" bIns="91425" anchor="ctr" anchorCtr="0">
            <a:noAutofit/>
          </a:bodyPr>
          <a:lstStyle/>
          <a:p>
            <a:pPr lvl="0" rtl="0">
              <a:spcBef>
                <a:spcPts val="0"/>
              </a:spcBef>
              <a:buNone/>
            </a:pPr>
            <a:r>
              <a:rPr lang="en-US" sz="3000">
                <a:solidFill>
                  <a:schemeClr val="dk1"/>
                </a:solidFill>
                <a:latin typeface="Gloria Hallelujah"/>
                <a:ea typeface="Gloria Hallelujah"/>
                <a:cs typeface="Gloria Hallelujah"/>
                <a:sym typeface="Gloria Hallelujah"/>
              </a:rPr>
              <a:t>True</a:t>
            </a:r>
          </a:p>
        </p:txBody>
      </p:sp>
      <p:sp>
        <p:nvSpPr>
          <p:cNvPr id="294" name="Shape 294"/>
          <p:cNvSpPr/>
          <p:nvPr/>
        </p:nvSpPr>
        <p:spPr>
          <a:xfrm>
            <a:off x="4331937" y="3660593"/>
            <a:ext cx="650700" cy="6507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95" name="Shape 295"/>
          <p:cNvSpPr/>
          <p:nvPr/>
        </p:nvSpPr>
        <p:spPr>
          <a:xfrm>
            <a:off x="4331937" y="4869893"/>
            <a:ext cx="650700" cy="6507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transition xmlns:p14="http://schemas.microsoft.com/office/powerpoint/2010/mai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xfrm>
            <a:off x="2663724" y="525325"/>
            <a:ext cx="6717600" cy="1143000"/>
          </a:xfrm>
          <a:prstGeom prst="rect">
            <a:avLst/>
          </a:prstGeom>
        </p:spPr>
        <p:txBody>
          <a:bodyPr lIns="117825" tIns="117825" rIns="117825" bIns="117825" anchor="ctr" anchorCtr="0">
            <a:noAutofit/>
          </a:bodyPr>
          <a:lstStyle/>
          <a:p>
            <a:pPr lvl="0" algn="l" rtl="0">
              <a:lnSpc>
                <a:spcPct val="100000"/>
              </a:lnSpc>
              <a:spcBef>
                <a:spcPts val="0"/>
              </a:spcBef>
              <a:buNone/>
            </a:pPr>
            <a:r>
              <a:rPr lang="en-US">
                <a:solidFill>
                  <a:srgbClr val="9B37AA"/>
                </a:solidFill>
              </a:rPr>
              <a:t>Access Control Policy Quiz</a:t>
            </a:r>
          </a:p>
        </p:txBody>
      </p:sp>
      <p:sp>
        <p:nvSpPr>
          <p:cNvPr id="302" name="Shape 302"/>
          <p:cNvSpPr txBox="1">
            <a:spLocks noGrp="1"/>
          </p:cNvSpPr>
          <p:nvPr>
            <p:ph type="body" idx="1"/>
          </p:nvPr>
        </p:nvSpPr>
        <p:spPr>
          <a:xfrm>
            <a:off x="2739925" y="1630225"/>
            <a:ext cx="7916700" cy="1500599"/>
          </a:xfrm>
          <a:prstGeom prst="rect">
            <a:avLst/>
          </a:prstGeom>
        </p:spPr>
        <p:txBody>
          <a:bodyPr lIns="117825" tIns="117825" rIns="117825" bIns="117825" anchor="t" anchorCtr="0">
            <a:noAutofit/>
          </a:bodyPr>
          <a:lstStyle/>
          <a:p>
            <a:pPr marL="0" lvl="0" indent="0" rtl="0">
              <a:lnSpc>
                <a:spcPct val="100000"/>
              </a:lnSpc>
              <a:spcBef>
                <a:spcPts val="0"/>
              </a:spcBef>
              <a:buNone/>
            </a:pPr>
            <a:r>
              <a:rPr lang="en-US" sz="3000" dirty="0">
                <a:solidFill>
                  <a:srgbClr val="4E75A8"/>
                </a:solidFill>
              </a:rPr>
              <a:t>Fail-safe defaults implies that when an access control policy is silent about access to a certain user </a:t>
            </a:r>
            <a:r>
              <a:rPr lang="en-US" sz="3000" dirty="0" smtClean="0">
                <a:solidFill>
                  <a:srgbClr val="4E75A8"/>
                </a:solidFill>
              </a:rPr>
              <a:t>U .</a:t>
            </a:r>
            <a:r>
              <a:rPr lang="en-US" sz="3000" dirty="0">
                <a:solidFill>
                  <a:srgbClr val="4E75A8"/>
                </a:solidFill>
              </a:rPr>
              <a:t>..</a:t>
            </a:r>
          </a:p>
          <a:p>
            <a:pPr lvl="0" rtl="0">
              <a:spcBef>
                <a:spcPts val="0"/>
              </a:spcBef>
              <a:buNone/>
            </a:pPr>
            <a:endParaRPr sz="3000" dirty="0">
              <a:solidFill>
                <a:srgbClr val="4E75A8"/>
              </a:solidFill>
            </a:endParaRPr>
          </a:p>
        </p:txBody>
      </p:sp>
      <p:pic>
        <p:nvPicPr>
          <p:cNvPr id="303" name="Shape 303"/>
          <p:cNvPicPr preferRelativeResize="0"/>
          <p:nvPr/>
        </p:nvPicPr>
        <p:blipFill>
          <a:blip r:embed="rId3">
            <a:alphaModFix/>
          </a:blip>
          <a:stretch>
            <a:fillRect/>
          </a:stretch>
        </p:blipFill>
        <p:spPr>
          <a:xfrm>
            <a:off x="740496" y="1109096"/>
            <a:ext cx="1617449" cy="1785496"/>
          </a:xfrm>
          <a:prstGeom prst="rect">
            <a:avLst/>
          </a:prstGeom>
          <a:noFill/>
          <a:ln>
            <a:noFill/>
          </a:ln>
        </p:spPr>
      </p:pic>
      <p:sp>
        <p:nvSpPr>
          <p:cNvPr id="304" name="Shape 304"/>
          <p:cNvSpPr txBox="1"/>
          <p:nvPr/>
        </p:nvSpPr>
        <p:spPr>
          <a:xfrm>
            <a:off x="2434137" y="4341600"/>
            <a:ext cx="8743200" cy="1958100"/>
          </a:xfrm>
          <a:prstGeom prst="rect">
            <a:avLst/>
          </a:prstGeom>
          <a:noFill/>
          <a:ln>
            <a:noFill/>
          </a:ln>
        </p:spPr>
        <p:txBody>
          <a:bodyPr lIns="91425" tIns="91425" rIns="91425" bIns="91425" anchor="ctr" anchorCtr="0">
            <a:noAutofit/>
          </a:bodyPr>
          <a:lstStyle/>
          <a:p>
            <a:pPr lvl="0" rtl="0">
              <a:spcBef>
                <a:spcPts val="0"/>
              </a:spcBef>
              <a:buNone/>
            </a:pPr>
            <a:r>
              <a:rPr lang="en-US" sz="3000">
                <a:solidFill>
                  <a:schemeClr val="dk1"/>
                </a:solidFill>
                <a:latin typeface="Gloria Hallelujah"/>
                <a:ea typeface="Gloria Hallelujah"/>
                <a:cs typeface="Gloria Hallelujah"/>
                <a:sym typeface="Gloria Hallelujah"/>
              </a:rPr>
              <a:t>Access can be granted because it is not explicitly denied</a:t>
            </a:r>
          </a:p>
        </p:txBody>
      </p:sp>
      <p:sp>
        <p:nvSpPr>
          <p:cNvPr id="305" name="Shape 305"/>
          <p:cNvSpPr txBox="1"/>
          <p:nvPr/>
        </p:nvSpPr>
        <p:spPr>
          <a:xfrm>
            <a:off x="2434137" y="3437690"/>
            <a:ext cx="8579699" cy="952200"/>
          </a:xfrm>
          <a:prstGeom prst="rect">
            <a:avLst/>
          </a:prstGeom>
          <a:noFill/>
          <a:ln>
            <a:noFill/>
          </a:ln>
        </p:spPr>
        <p:txBody>
          <a:bodyPr lIns="91425" tIns="91425" rIns="91425" bIns="91425" anchor="ctr" anchorCtr="0">
            <a:noAutofit/>
          </a:bodyPr>
          <a:lstStyle/>
          <a:p>
            <a:pPr lvl="0" rtl="0">
              <a:spcBef>
                <a:spcPts val="0"/>
              </a:spcBef>
              <a:buNone/>
            </a:pPr>
            <a:r>
              <a:rPr lang="en-US" sz="3000" dirty="0">
                <a:solidFill>
                  <a:schemeClr val="dk1"/>
                </a:solidFill>
                <a:latin typeface="Gloria Hallelujah"/>
                <a:ea typeface="Gloria Hallelujah"/>
                <a:cs typeface="Gloria Hallelujah"/>
                <a:sym typeface="Gloria Hallelujah"/>
              </a:rPr>
              <a:t>Access must be denied when U makes a request</a:t>
            </a:r>
          </a:p>
        </p:txBody>
      </p:sp>
      <p:sp>
        <p:nvSpPr>
          <p:cNvPr id="306" name="Shape 306"/>
          <p:cNvSpPr/>
          <p:nvPr/>
        </p:nvSpPr>
        <p:spPr>
          <a:xfrm>
            <a:off x="1624250" y="3678768"/>
            <a:ext cx="650700" cy="6507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07" name="Shape 307"/>
          <p:cNvSpPr/>
          <p:nvPr/>
        </p:nvSpPr>
        <p:spPr>
          <a:xfrm>
            <a:off x="1624250" y="4919093"/>
            <a:ext cx="650700" cy="6507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pic>
        <p:nvPicPr>
          <p:cNvPr id="33" name="Shape 33"/>
          <p:cNvPicPr preferRelativeResize="0"/>
          <p:nvPr/>
        </p:nvPicPr>
        <p:blipFill>
          <a:blip r:embed="rId3">
            <a:alphaModFix/>
          </a:blip>
          <a:stretch>
            <a:fillRect/>
          </a:stretch>
        </p:blipFill>
        <p:spPr>
          <a:xfrm>
            <a:off x="175324" y="1709649"/>
            <a:ext cx="3737600" cy="4185749"/>
          </a:xfrm>
          <a:prstGeom prst="rect">
            <a:avLst/>
          </a:prstGeom>
          <a:noFill/>
          <a:ln>
            <a:noFill/>
          </a:ln>
        </p:spPr>
      </p:pic>
      <p:sp>
        <p:nvSpPr>
          <p:cNvPr id="34" name="Shape 34"/>
          <p:cNvSpPr txBox="1">
            <a:spLocks noGrp="1"/>
          </p:cNvSpPr>
          <p:nvPr>
            <p:ph type="title"/>
          </p:nvPr>
        </p:nvSpPr>
        <p:spPr>
          <a:xfrm>
            <a:off x="812241" y="228600"/>
            <a:ext cx="10363200" cy="1143000"/>
          </a:xfrm>
          <a:prstGeom prst="rect">
            <a:avLst/>
          </a:prstGeom>
        </p:spPr>
        <p:txBody>
          <a:bodyPr lIns="117825" tIns="117825" rIns="117825" bIns="117825" anchor="ctr" anchorCtr="0">
            <a:noAutofit/>
          </a:bodyPr>
          <a:lstStyle/>
          <a:p>
            <a:pPr lvl="0" rtl="0">
              <a:lnSpc>
                <a:spcPct val="100000"/>
              </a:lnSpc>
              <a:spcBef>
                <a:spcPts val="0"/>
              </a:spcBef>
              <a:buNone/>
            </a:pPr>
            <a:r>
              <a:rPr lang="en-US">
                <a:solidFill>
                  <a:srgbClr val="9B37AA"/>
                </a:solidFill>
              </a:rPr>
              <a:t>Controlling Accesses to Resources</a:t>
            </a:r>
          </a:p>
        </p:txBody>
      </p:sp>
      <p:sp>
        <p:nvSpPr>
          <p:cNvPr id="35" name="Shape 35"/>
          <p:cNvSpPr txBox="1">
            <a:spLocks noGrp="1"/>
          </p:cNvSpPr>
          <p:nvPr>
            <p:ph type="body" idx="1"/>
          </p:nvPr>
        </p:nvSpPr>
        <p:spPr>
          <a:xfrm>
            <a:off x="3654925" y="1371600"/>
            <a:ext cx="7520399" cy="5324699"/>
          </a:xfrm>
          <a:prstGeom prst="rect">
            <a:avLst/>
          </a:prstGeom>
        </p:spPr>
        <p:txBody>
          <a:bodyPr lIns="117825" tIns="117825" rIns="117825" bIns="117825" anchor="t" anchorCtr="0">
            <a:noAutofit/>
          </a:bodyPr>
          <a:lstStyle/>
          <a:p>
            <a:pPr marL="457200" lvl="0" indent="-228600" rtl="0">
              <a:lnSpc>
                <a:spcPct val="100000"/>
              </a:lnSpc>
              <a:spcBef>
                <a:spcPts val="0"/>
              </a:spcBef>
              <a:buClr>
                <a:schemeClr val="dk1"/>
              </a:buClr>
              <a:buSzPct val="100000"/>
              <a:buFont typeface="Gloria Hallelujah"/>
            </a:pPr>
            <a:r>
              <a:rPr lang="en-US" sz="2800" b="1">
                <a:solidFill>
                  <a:srgbClr val="6B9462"/>
                </a:solidFill>
              </a:rPr>
              <a:t>Authentication </a:t>
            </a:r>
            <a:r>
              <a:rPr lang="en-US" sz="2800">
                <a:solidFill>
                  <a:schemeClr val="dk1"/>
                </a:solidFill>
              </a:rPr>
              <a:t>establishes the source of a request (e.g., John’s UID)</a:t>
            </a:r>
          </a:p>
          <a:p>
            <a:pPr marL="0" lvl="0" indent="0" rtl="0">
              <a:lnSpc>
                <a:spcPct val="100000"/>
              </a:lnSpc>
              <a:spcBef>
                <a:spcPts val="0"/>
              </a:spcBef>
              <a:buNone/>
            </a:pPr>
            <a:endParaRPr sz="2800">
              <a:solidFill>
                <a:schemeClr val="dk1"/>
              </a:solidFill>
            </a:endParaRPr>
          </a:p>
          <a:p>
            <a:pPr marL="457200" lvl="0" indent="-228600" rtl="0">
              <a:lnSpc>
                <a:spcPct val="100000"/>
              </a:lnSpc>
              <a:spcBef>
                <a:spcPts val="0"/>
              </a:spcBef>
              <a:buClr>
                <a:schemeClr val="dk1"/>
              </a:buClr>
              <a:buSzPct val="100000"/>
              <a:buFont typeface="Gloria Hallelujah"/>
            </a:pPr>
            <a:r>
              <a:rPr lang="en-US" sz="2800" b="1">
                <a:solidFill>
                  <a:srgbClr val="6B9462"/>
                </a:solidFill>
              </a:rPr>
              <a:t>Authorization</a:t>
            </a:r>
            <a:r>
              <a:rPr lang="en-US" sz="2800">
                <a:solidFill>
                  <a:schemeClr val="dk1"/>
                </a:solidFill>
              </a:rPr>
              <a:t> or access control answers the question if a certain source of a request (User ID) is allowed to read the file</a:t>
            </a:r>
          </a:p>
          <a:p>
            <a:pPr marL="0" lvl="0" indent="0" rtl="0">
              <a:lnSpc>
                <a:spcPct val="100000"/>
              </a:lnSpc>
              <a:spcBef>
                <a:spcPts val="0"/>
              </a:spcBef>
              <a:buNone/>
            </a:pPr>
            <a:endParaRPr sz="2800">
              <a:solidFill>
                <a:schemeClr val="dk1"/>
              </a:solidFill>
            </a:endParaRPr>
          </a:p>
          <a:p>
            <a:pPr marL="457200" lvl="0" indent="-228600" rtl="0">
              <a:lnSpc>
                <a:spcPct val="100000"/>
              </a:lnSpc>
              <a:spcBef>
                <a:spcPts val="0"/>
              </a:spcBef>
              <a:buClr>
                <a:srgbClr val="4E75A8"/>
              </a:buClr>
              <a:buSzPct val="100000"/>
              <a:buFont typeface="Gloria Hallelujah"/>
            </a:pPr>
            <a:r>
              <a:rPr lang="en-US" sz="2800" b="1">
                <a:solidFill>
                  <a:srgbClr val="4E75A8"/>
                </a:solidFill>
              </a:rPr>
              <a:t>Subject who owns a resource (creates it) should be able to control access to it (sometimes this is not true)</a:t>
            </a:r>
          </a:p>
          <a:p>
            <a:pPr lvl="0">
              <a:spcBef>
                <a:spcPts val="0"/>
              </a:spcBef>
              <a:buNone/>
            </a:pPr>
            <a:endParaRPr/>
          </a:p>
        </p:txBody>
      </p:sp>
    </p:spTree>
  </p:cSld>
  <p:clrMapOvr>
    <a:masterClrMapping/>
  </p:clrMapOvr>
  <p:transition xmlns:p14="http://schemas.microsoft.com/office/powerpoint/2010/mai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xfrm>
            <a:off x="944883" y="663066"/>
            <a:ext cx="10363200" cy="1143000"/>
          </a:xfrm>
          <a:prstGeom prst="rect">
            <a:avLst/>
          </a:prstGeom>
        </p:spPr>
        <p:txBody>
          <a:bodyPr lIns="117825" tIns="117825" rIns="117825" bIns="117825" anchor="ctr" anchorCtr="0">
            <a:noAutofit/>
          </a:bodyPr>
          <a:lstStyle/>
          <a:p>
            <a:pPr lvl="0" algn="l" rtl="0">
              <a:spcBef>
                <a:spcPts val="0"/>
              </a:spcBef>
              <a:buNone/>
            </a:pPr>
            <a:r>
              <a:rPr lang="en-US" sz="4800">
                <a:latin typeface="Questrial"/>
                <a:ea typeface="Questrial"/>
                <a:cs typeface="Questrial"/>
                <a:sym typeface="Questrial"/>
              </a:rPr>
              <a:t>Access Control</a:t>
            </a:r>
          </a:p>
        </p:txBody>
      </p:sp>
      <p:sp>
        <p:nvSpPr>
          <p:cNvPr id="314" name="Shape 314"/>
          <p:cNvSpPr txBox="1"/>
          <p:nvPr/>
        </p:nvSpPr>
        <p:spPr>
          <a:xfrm>
            <a:off x="883908" y="780850"/>
            <a:ext cx="6616499" cy="2000100"/>
          </a:xfrm>
          <a:prstGeom prst="rect">
            <a:avLst/>
          </a:prstGeom>
          <a:noFill/>
          <a:ln>
            <a:noFill/>
          </a:ln>
        </p:spPr>
        <p:txBody>
          <a:bodyPr lIns="60950" tIns="60950" rIns="60950" bIns="60950" anchor="ctr" anchorCtr="0">
            <a:noAutofit/>
          </a:bodyPr>
          <a:lstStyle/>
          <a:p>
            <a:pPr lvl="0" rtl="0">
              <a:lnSpc>
                <a:spcPct val="150000"/>
              </a:lnSpc>
              <a:spcBef>
                <a:spcPts val="0"/>
              </a:spcBef>
              <a:buNone/>
            </a:pPr>
            <a:r>
              <a:rPr lang="en-US" sz="4000" b="1">
                <a:solidFill>
                  <a:schemeClr val="dk1"/>
                </a:solidFill>
                <a:latin typeface="Questrial"/>
                <a:ea typeface="Questrial"/>
                <a:cs typeface="Questrial"/>
                <a:sym typeface="Questrial"/>
              </a:rPr>
              <a:t> Lesson Summary</a:t>
            </a:r>
          </a:p>
        </p:txBody>
      </p:sp>
      <p:sp>
        <p:nvSpPr>
          <p:cNvPr id="315" name="Shape 315"/>
          <p:cNvSpPr txBox="1">
            <a:spLocks noGrp="1"/>
          </p:cNvSpPr>
          <p:nvPr>
            <p:ph type="body" idx="1"/>
          </p:nvPr>
        </p:nvSpPr>
        <p:spPr>
          <a:xfrm>
            <a:off x="798725" y="2570900"/>
            <a:ext cx="10509299" cy="1896299"/>
          </a:xfrm>
          <a:prstGeom prst="rect">
            <a:avLst/>
          </a:prstGeom>
        </p:spPr>
        <p:txBody>
          <a:bodyPr lIns="117825" tIns="117825" rIns="117825" bIns="117825" anchor="t" anchorCtr="0">
            <a:noAutofit/>
          </a:bodyPr>
          <a:lstStyle/>
          <a:p>
            <a:pPr marL="457200" lvl="0" indent="-228600" rtl="0">
              <a:lnSpc>
                <a:spcPct val="100000"/>
              </a:lnSpc>
              <a:spcBef>
                <a:spcPts val="0"/>
              </a:spcBef>
              <a:buClr>
                <a:schemeClr val="dk1"/>
              </a:buClr>
              <a:buSzPct val="100000"/>
              <a:buFont typeface="Questrial"/>
            </a:pPr>
            <a:r>
              <a:rPr lang="en-US" sz="2400">
                <a:solidFill>
                  <a:schemeClr val="dk1"/>
                </a:solidFill>
                <a:latin typeface="Questrial"/>
                <a:ea typeface="Questrial"/>
                <a:cs typeface="Questrial"/>
                <a:sym typeface="Questrial"/>
              </a:rPr>
              <a:t>Fundamental requirement when </a:t>
            </a:r>
            <a:r>
              <a:rPr lang="en-US" sz="2400" b="1">
                <a:solidFill>
                  <a:srgbClr val="6B9462"/>
                </a:solidFill>
                <a:latin typeface="Questrial"/>
                <a:ea typeface="Questrial"/>
                <a:cs typeface="Questrial"/>
                <a:sym typeface="Questrial"/>
              </a:rPr>
              <a:t>resources need to be protected</a:t>
            </a:r>
          </a:p>
          <a:p>
            <a:pPr marL="0" lvl="0" indent="0" rtl="0">
              <a:lnSpc>
                <a:spcPct val="100000"/>
              </a:lnSpc>
              <a:spcBef>
                <a:spcPts val="0"/>
              </a:spcBef>
              <a:buNone/>
            </a:pPr>
            <a:endParaRPr sz="2400" b="1">
              <a:solidFill>
                <a:srgbClr val="6B9462"/>
              </a:solidFill>
              <a:latin typeface="Questrial"/>
              <a:ea typeface="Questrial"/>
              <a:cs typeface="Questrial"/>
              <a:sym typeface="Questrial"/>
            </a:endParaRPr>
          </a:p>
          <a:p>
            <a:pPr marL="457200" lvl="0" indent="-228600" rtl="0">
              <a:lnSpc>
                <a:spcPct val="100000"/>
              </a:lnSpc>
              <a:spcBef>
                <a:spcPts val="0"/>
              </a:spcBef>
              <a:buClr>
                <a:schemeClr val="dk1"/>
              </a:buClr>
              <a:buSzPct val="100000"/>
              <a:buFont typeface="Questrial"/>
            </a:pPr>
            <a:r>
              <a:rPr lang="en-US" sz="2400">
                <a:solidFill>
                  <a:schemeClr val="dk1"/>
                </a:solidFill>
                <a:latin typeface="Questrial"/>
                <a:ea typeface="Questrial"/>
                <a:cs typeface="Questrial"/>
                <a:sym typeface="Questrial"/>
              </a:rPr>
              <a:t>An </a:t>
            </a:r>
            <a:r>
              <a:rPr lang="en-US" sz="2400" b="1">
                <a:solidFill>
                  <a:srgbClr val="6B9462"/>
                </a:solidFill>
                <a:latin typeface="Questrial"/>
                <a:ea typeface="Questrial"/>
                <a:cs typeface="Questrial"/>
                <a:sym typeface="Questrial"/>
              </a:rPr>
              <a:t>access control matrix</a:t>
            </a:r>
            <a:r>
              <a:rPr lang="en-US" sz="2400">
                <a:solidFill>
                  <a:schemeClr val="dk1"/>
                </a:solidFill>
                <a:latin typeface="Questrial"/>
                <a:ea typeface="Questrial"/>
                <a:cs typeface="Questrial"/>
                <a:sym typeface="Questrial"/>
              </a:rPr>
              <a:t> captures who can access what and the manner in which it can be done</a:t>
            </a:r>
          </a:p>
          <a:p>
            <a:pPr marL="0" lvl="0" indent="0" rtl="0">
              <a:lnSpc>
                <a:spcPct val="100000"/>
              </a:lnSpc>
              <a:spcBef>
                <a:spcPts val="0"/>
              </a:spcBef>
              <a:buNone/>
            </a:pPr>
            <a:endParaRPr sz="2400">
              <a:solidFill>
                <a:schemeClr val="dk1"/>
              </a:solidFill>
              <a:latin typeface="Questrial"/>
              <a:ea typeface="Questrial"/>
              <a:cs typeface="Questrial"/>
              <a:sym typeface="Questrial"/>
            </a:endParaRPr>
          </a:p>
          <a:p>
            <a:pPr marL="457200" lvl="0" indent="-228600" rtl="0">
              <a:lnSpc>
                <a:spcPct val="100000"/>
              </a:lnSpc>
              <a:spcBef>
                <a:spcPts val="0"/>
              </a:spcBef>
              <a:buClr>
                <a:schemeClr val="dk1"/>
              </a:buClr>
              <a:buSzPct val="100000"/>
              <a:buFont typeface="Questrial"/>
            </a:pPr>
            <a:r>
              <a:rPr lang="en-US" sz="2400" b="1">
                <a:solidFill>
                  <a:srgbClr val="6B9462"/>
                </a:solidFill>
                <a:latin typeface="Questrial"/>
                <a:ea typeface="Questrial"/>
                <a:cs typeface="Questrial"/>
                <a:sym typeface="Questrial"/>
              </a:rPr>
              <a:t>ACLs and C-lists </a:t>
            </a:r>
            <a:r>
              <a:rPr lang="en-US" sz="2400">
                <a:solidFill>
                  <a:schemeClr val="dk1"/>
                </a:solidFill>
                <a:latin typeface="Questrial"/>
                <a:ea typeface="Questrial"/>
                <a:cs typeface="Questrial"/>
                <a:sym typeface="Questrial"/>
              </a:rPr>
              <a:t>are ways for implementing access control</a:t>
            </a:r>
          </a:p>
          <a:p>
            <a:pPr marL="0" lvl="0" indent="0" rtl="0">
              <a:lnSpc>
                <a:spcPct val="100000"/>
              </a:lnSpc>
              <a:spcBef>
                <a:spcPts val="0"/>
              </a:spcBef>
              <a:buNone/>
            </a:pPr>
            <a:endParaRPr sz="2400">
              <a:solidFill>
                <a:schemeClr val="dk1"/>
              </a:solidFill>
              <a:latin typeface="Questrial"/>
              <a:ea typeface="Questrial"/>
              <a:cs typeface="Questrial"/>
              <a:sym typeface="Questrial"/>
            </a:endParaRPr>
          </a:p>
          <a:p>
            <a:pPr marL="457200" lvl="0" indent="-228600" rtl="0">
              <a:lnSpc>
                <a:spcPct val="100000"/>
              </a:lnSpc>
              <a:spcBef>
                <a:spcPts val="0"/>
              </a:spcBef>
              <a:buClr>
                <a:schemeClr val="dk1"/>
              </a:buClr>
              <a:buSzPct val="100000"/>
              <a:buFont typeface="Questrial"/>
            </a:pPr>
            <a:r>
              <a:rPr lang="en-US" sz="2400">
                <a:solidFill>
                  <a:schemeClr val="dk1"/>
                </a:solidFill>
                <a:latin typeface="Questrial"/>
                <a:ea typeface="Questrial"/>
                <a:cs typeface="Questrial"/>
                <a:sym typeface="Questrial"/>
              </a:rPr>
              <a:t>Getting </a:t>
            </a:r>
            <a:r>
              <a:rPr lang="en-US" sz="2400" b="1">
                <a:solidFill>
                  <a:srgbClr val="6B9462"/>
                </a:solidFill>
                <a:latin typeface="Questrial"/>
                <a:ea typeface="Questrial"/>
                <a:cs typeface="Questrial"/>
                <a:sym typeface="Questrial"/>
              </a:rPr>
              <a:t>access control policy right is challenging</a:t>
            </a:r>
          </a:p>
        </p:txBody>
      </p:sp>
      <p:cxnSp>
        <p:nvCxnSpPr>
          <p:cNvPr id="316" name="Shape 316"/>
          <p:cNvCxnSpPr/>
          <p:nvPr/>
        </p:nvCxnSpPr>
        <p:spPr>
          <a:xfrm>
            <a:off x="864250" y="2366375"/>
            <a:ext cx="10124100" cy="0"/>
          </a:xfrm>
          <a:prstGeom prst="straightConnector1">
            <a:avLst/>
          </a:prstGeom>
          <a:noFill/>
          <a:ln w="38100" cap="flat" cmpd="sng">
            <a:solidFill>
              <a:srgbClr val="000000"/>
            </a:solidFill>
            <a:prstDash val="solid"/>
            <a:round/>
            <a:headEnd type="none" w="lg" len="lg"/>
            <a:tailEnd type="none" w="lg" len="lg"/>
          </a:ln>
        </p:spPr>
      </p:cxnSp>
      <p:cxnSp>
        <p:nvCxnSpPr>
          <p:cNvPr id="317" name="Shape 317"/>
          <p:cNvCxnSpPr/>
          <p:nvPr/>
        </p:nvCxnSpPr>
        <p:spPr>
          <a:xfrm>
            <a:off x="883900" y="6019150"/>
            <a:ext cx="10124100" cy="0"/>
          </a:xfrm>
          <a:prstGeom prst="straightConnector1">
            <a:avLst/>
          </a:prstGeom>
          <a:noFill/>
          <a:ln w="38100" cap="flat" cmpd="sng">
            <a:solidFill>
              <a:srgbClr val="000000"/>
            </a:solidFill>
            <a:prstDash val="solid"/>
            <a:round/>
            <a:headEnd type="none" w="lg" len="lg"/>
            <a:tailEnd type="none" w="lg" len="lg"/>
          </a:ln>
        </p:spPr>
      </p:cxnSp>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body" idx="1"/>
          </p:nvPr>
        </p:nvSpPr>
        <p:spPr>
          <a:xfrm>
            <a:off x="812241" y="1371600"/>
            <a:ext cx="10363200" cy="4904699"/>
          </a:xfrm>
          <a:prstGeom prst="rect">
            <a:avLst/>
          </a:prstGeom>
        </p:spPr>
        <p:txBody>
          <a:bodyPr lIns="117825" tIns="117825" rIns="117825" bIns="117825" anchor="t" anchorCtr="0">
            <a:noAutofit/>
          </a:bodyPr>
          <a:lstStyle/>
          <a:p>
            <a:pPr marL="457200" lvl="0" indent="-228600" rtl="0">
              <a:lnSpc>
                <a:spcPct val="115000"/>
              </a:lnSpc>
              <a:spcBef>
                <a:spcPts val="0"/>
              </a:spcBef>
              <a:buClr>
                <a:srgbClr val="6B9462"/>
              </a:buClr>
              <a:buSzPct val="100000"/>
            </a:pPr>
            <a:r>
              <a:rPr lang="en-US" sz="3000" b="1">
                <a:solidFill>
                  <a:srgbClr val="6B9462"/>
                </a:solidFill>
              </a:rPr>
              <a:t>Access Control</a:t>
            </a:r>
          </a:p>
          <a:p>
            <a:pPr marL="457200" lvl="0" indent="-228600" rtl="0">
              <a:lnSpc>
                <a:spcPct val="115000"/>
              </a:lnSpc>
              <a:spcBef>
                <a:spcPts val="0"/>
              </a:spcBef>
              <a:buClr>
                <a:schemeClr val="dk1"/>
              </a:buClr>
              <a:buSzPct val="100000"/>
            </a:pPr>
            <a:r>
              <a:rPr lang="en-US" sz="3000">
                <a:solidFill>
                  <a:schemeClr val="dk1"/>
                </a:solidFill>
              </a:rPr>
              <a:t>Basically, it is about who is allowed to access what.</a:t>
            </a:r>
          </a:p>
          <a:p>
            <a:pPr marL="457200" lvl="0" indent="-228600" rtl="0">
              <a:lnSpc>
                <a:spcPct val="115000"/>
              </a:lnSpc>
              <a:spcBef>
                <a:spcPts val="0"/>
              </a:spcBef>
              <a:buClr>
                <a:schemeClr val="dk1"/>
              </a:buClr>
              <a:buSzPct val="100000"/>
            </a:pPr>
            <a:r>
              <a:rPr lang="en-US" sz="3000">
                <a:solidFill>
                  <a:schemeClr val="dk1"/>
                </a:solidFill>
              </a:rPr>
              <a:t>Two parts</a:t>
            </a:r>
          </a:p>
          <a:p>
            <a:pPr marL="914400" lvl="1" indent="-228600" rtl="0">
              <a:lnSpc>
                <a:spcPct val="115000"/>
              </a:lnSpc>
              <a:spcBef>
                <a:spcPts val="0"/>
              </a:spcBef>
              <a:buClr>
                <a:schemeClr val="dk1"/>
              </a:buClr>
              <a:buSzPct val="100000"/>
            </a:pPr>
            <a:r>
              <a:rPr lang="en-US" sz="3000" b="1">
                <a:solidFill>
                  <a:srgbClr val="4E75A8"/>
                </a:solidFill>
              </a:rPr>
              <a:t>Part I:</a:t>
            </a:r>
            <a:r>
              <a:rPr lang="en-US" sz="3000">
                <a:solidFill>
                  <a:schemeClr val="dk1"/>
                </a:solidFill>
              </a:rPr>
              <a:t> Decide who should have access to certain resources (access control policy)</a:t>
            </a:r>
          </a:p>
          <a:p>
            <a:pPr marL="914400" lvl="1" indent="-228600" rtl="0">
              <a:lnSpc>
                <a:spcPct val="115000"/>
              </a:lnSpc>
              <a:spcBef>
                <a:spcPts val="0"/>
              </a:spcBef>
              <a:buClr>
                <a:schemeClr val="dk1"/>
              </a:buClr>
              <a:buSzPct val="100000"/>
            </a:pPr>
            <a:r>
              <a:rPr lang="en-US" sz="3000" b="1">
                <a:solidFill>
                  <a:srgbClr val="4E75A8"/>
                </a:solidFill>
              </a:rPr>
              <a:t>Part II:</a:t>
            </a:r>
            <a:r>
              <a:rPr lang="en-US" sz="3000">
                <a:solidFill>
                  <a:schemeClr val="dk1"/>
                </a:solidFill>
              </a:rPr>
              <a:t> Enforcement – only accesses defined by the access control policy are granted.</a:t>
            </a:r>
          </a:p>
          <a:p>
            <a:pPr marL="457200" lvl="0" indent="-228600" rtl="0">
              <a:lnSpc>
                <a:spcPct val="115000"/>
              </a:lnSpc>
              <a:spcBef>
                <a:spcPts val="0"/>
              </a:spcBef>
              <a:buClr>
                <a:schemeClr val="dk1"/>
              </a:buClr>
              <a:buSzPct val="100000"/>
            </a:pPr>
            <a:r>
              <a:rPr lang="en-US" sz="3000" b="1">
                <a:solidFill>
                  <a:srgbClr val="6B9462"/>
                </a:solidFill>
              </a:rPr>
              <a:t>Complete mediation </a:t>
            </a:r>
            <a:r>
              <a:rPr lang="en-US" sz="3000">
                <a:solidFill>
                  <a:schemeClr val="dk1"/>
                </a:solidFill>
              </a:rPr>
              <a:t>is essential for successful enforcement</a:t>
            </a:r>
          </a:p>
          <a:p>
            <a:pPr>
              <a:lnSpc>
                <a:spcPct val="115000"/>
              </a:lnSpc>
              <a:spcBef>
                <a:spcPts val="0"/>
              </a:spcBef>
              <a:buNone/>
            </a:pPr>
            <a:endParaRPr/>
          </a:p>
        </p:txBody>
      </p:sp>
      <p:sp>
        <p:nvSpPr>
          <p:cNvPr id="42" name="Shape 42"/>
          <p:cNvSpPr txBox="1">
            <a:spLocks noGrp="1"/>
          </p:cNvSpPr>
          <p:nvPr>
            <p:ph type="title"/>
          </p:nvPr>
        </p:nvSpPr>
        <p:spPr>
          <a:xfrm>
            <a:off x="812241" y="228600"/>
            <a:ext cx="10363200" cy="1143000"/>
          </a:xfrm>
          <a:prstGeom prst="rect">
            <a:avLst/>
          </a:prstGeom>
        </p:spPr>
        <p:txBody>
          <a:bodyPr lIns="117825" tIns="117825" rIns="117825" bIns="117825" anchor="ctr" anchorCtr="0">
            <a:noAutofit/>
          </a:bodyPr>
          <a:lstStyle/>
          <a:p>
            <a:pPr lvl="0" rtl="0">
              <a:lnSpc>
                <a:spcPct val="100000"/>
              </a:lnSpc>
              <a:spcBef>
                <a:spcPts val="0"/>
              </a:spcBef>
              <a:buNone/>
            </a:pPr>
            <a:r>
              <a:rPr lang="en-US">
                <a:solidFill>
                  <a:srgbClr val="9B37AA"/>
                </a:solidFill>
              </a:rPr>
              <a:t>Controlling Accesses to Resources</a:t>
            </a:r>
          </a:p>
        </p:txBody>
      </p:sp>
    </p:spTree>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pic>
        <p:nvPicPr>
          <p:cNvPr id="48" name="Shape 48"/>
          <p:cNvPicPr preferRelativeResize="0"/>
          <p:nvPr/>
        </p:nvPicPr>
        <p:blipFill>
          <a:blip r:embed="rId3">
            <a:alphaModFix/>
          </a:blip>
          <a:stretch>
            <a:fillRect/>
          </a:stretch>
        </p:blipFill>
        <p:spPr>
          <a:xfrm>
            <a:off x="9378500" y="228600"/>
            <a:ext cx="1932324" cy="2111699"/>
          </a:xfrm>
          <a:prstGeom prst="rect">
            <a:avLst/>
          </a:prstGeom>
          <a:noFill/>
          <a:ln>
            <a:noFill/>
          </a:ln>
        </p:spPr>
      </p:pic>
      <p:sp>
        <p:nvSpPr>
          <p:cNvPr id="49" name="Shape 49"/>
          <p:cNvSpPr txBox="1">
            <a:spLocks noGrp="1"/>
          </p:cNvSpPr>
          <p:nvPr>
            <p:ph type="title"/>
          </p:nvPr>
        </p:nvSpPr>
        <p:spPr>
          <a:xfrm>
            <a:off x="812241" y="228600"/>
            <a:ext cx="10363200" cy="1143000"/>
          </a:xfrm>
          <a:prstGeom prst="rect">
            <a:avLst/>
          </a:prstGeom>
        </p:spPr>
        <p:txBody>
          <a:bodyPr lIns="117825" tIns="117825" rIns="117825" bIns="117825" anchor="ctr" anchorCtr="0">
            <a:noAutofit/>
          </a:bodyPr>
          <a:lstStyle/>
          <a:p>
            <a:pPr lvl="0" rtl="0">
              <a:lnSpc>
                <a:spcPct val="100000"/>
              </a:lnSpc>
              <a:spcBef>
                <a:spcPts val="0"/>
              </a:spcBef>
              <a:buNone/>
            </a:pPr>
            <a:r>
              <a:rPr lang="en-US">
                <a:solidFill>
                  <a:srgbClr val="9B37AA"/>
                </a:solidFill>
              </a:rPr>
              <a:t>Access Control Matrix (ACM)</a:t>
            </a:r>
          </a:p>
        </p:txBody>
      </p:sp>
      <p:sp>
        <p:nvSpPr>
          <p:cNvPr id="50" name="Shape 50"/>
          <p:cNvSpPr txBox="1">
            <a:spLocks noGrp="1"/>
          </p:cNvSpPr>
          <p:nvPr>
            <p:ph type="body" idx="1"/>
          </p:nvPr>
        </p:nvSpPr>
        <p:spPr>
          <a:xfrm>
            <a:off x="933450" y="1409700"/>
            <a:ext cx="10233000" cy="4904699"/>
          </a:xfrm>
          <a:prstGeom prst="rect">
            <a:avLst/>
          </a:prstGeom>
        </p:spPr>
        <p:txBody>
          <a:bodyPr lIns="117825" tIns="117825" rIns="117825" bIns="117825" anchor="t" anchorCtr="0">
            <a:noAutofit/>
          </a:bodyPr>
          <a:lstStyle/>
          <a:p>
            <a:pPr marL="457200" lvl="0" indent="-228600" rtl="0">
              <a:lnSpc>
                <a:spcPct val="115000"/>
              </a:lnSpc>
              <a:spcBef>
                <a:spcPts val="0"/>
              </a:spcBef>
              <a:buClr>
                <a:schemeClr val="dk1"/>
              </a:buClr>
              <a:buSzPct val="100000"/>
            </a:pPr>
            <a:r>
              <a:rPr lang="en-US" sz="3000">
                <a:solidFill>
                  <a:schemeClr val="dk1"/>
                </a:solidFill>
              </a:rPr>
              <a:t>An access control matrix (ACM)</a:t>
            </a:r>
            <a:br>
              <a:rPr lang="en-US" sz="3000">
                <a:solidFill>
                  <a:schemeClr val="dk1"/>
                </a:solidFill>
              </a:rPr>
            </a:br>
            <a:r>
              <a:rPr lang="en-US" sz="3000" b="1">
                <a:solidFill>
                  <a:srgbClr val="6B9462"/>
                </a:solidFill>
              </a:rPr>
              <a:t>abstracts the state relevant to access control.</a:t>
            </a:r>
          </a:p>
          <a:p>
            <a:pPr marL="457200" lvl="0" indent="-228600" rtl="0">
              <a:lnSpc>
                <a:spcPct val="115000"/>
              </a:lnSpc>
              <a:spcBef>
                <a:spcPts val="0"/>
              </a:spcBef>
              <a:buClr>
                <a:schemeClr val="dk1"/>
              </a:buClr>
              <a:buSzPct val="100000"/>
            </a:pPr>
            <a:r>
              <a:rPr lang="en-US" sz="3000">
                <a:solidFill>
                  <a:schemeClr val="dk1"/>
                </a:solidFill>
              </a:rPr>
              <a:t>Rows of ACM correspond to users/subjects/groups</a:t>
            </a:r>
          </a:p>
          <a:p>
            <a:pPr marL="457200" lvl="0" indent="-228600" rtl="0">
              <a:lnSpc>
                <a:spcPct val="115000"/>
              </a:lnSpc>
              <a:spcBef>
                <a:spcPts val="0"/>
              </a:spcBef>
              <a:buClr>
                <a:schemeClr val="dk1"/>
              </a:buClr>
              <a:buSzPct val="100000"/>
            </a:pPr>
            <a:r>
              <a:rPr lang="en-US" sz="3000">
                <a:solidFill>
                  <a:schemeClr val="dk1"/>
                </a:solidFill>
              </a:rPr>
              <a:t>Columns correspond to resources that need to be protected.</a:t>
            </a:r>
          </a:p>
          <a:p>
            <a:pPr marL="457200" lvl="0" indent="-228600" rtl="0">
              <a:lnSpc>
                <a:spcPct val="115000"/>
              </a:lnSpc>
              <a:spcBef>
                <a:spcPts val="0"/>
              </a:spcBef>
              <a:buClr>
                <a:srgbClr val="6B9462"/>
              </a:buClr>
              <a:buSzPct val="100000"/>
            </a:pPr>
            <a:r>
              <a:rPr lang="en-US" sz="3000" b="1">
                <a:solidFill>
                  <a:srgbClr val="6B9462"/>
                </a:solidFill>
              </a:rPr>
              <a:t>ACM defines who can access what</a:t>
            </a:r>
          </a:p>
          <a:p>
            <a:pPr marL="1371600" lvl="2" indent="-228600" rtl="0">
              <a:lnSpc>
                <a:spcPct val="115000"/>
              </a:lnSpc>
              <a:spcBef>
                <a:spcPts val="0"/>
              </a:spcBef>
              <a:buClr>
                <a:schemeClr val="dk1"/>
              </a:buClr>
              <a:buSzPct val="100000"/>
            </a:pPr>
            <a:r>
              <a:rPr lang="en-US" sz="3000">
                <a:solidFill>
                  <a:schemeClr val="dk1"/>
                </a:solidFill>
              </a:rPr>
              <a:t>ACM [U,O] define what access rights user U has for object O.</a:t>
            </a:r>
          </a:p>
        </p:txBody>
      </p:sp>
    </p:spTree>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812241" y="228600"/>
            <a:ext cx="10363200" cy="1143000"/>
          </a:xfrm>
          <a:prstGeom prst="rect">
            <a:avLst/>
          </a:prstGeom>
        </p:spPr>
        <p:txBody>
          <a:bodyPr lIns="117825" tIns="117825" rIns="117825" bIns="117825" anchor="ctr" anchorCtr="0">
            <a:noAutofit/>
          </a:bodyPr>
          <a:lstStyle/>
          <a:p>
            <a:pPr lvl="0" rtl="0">
              <a:lnSpc>
                <a:spcPct val="100000"/>
              </a:lnSpc>
              <a:spcBef>
                <a:spcPts val="0"/>
              </a:spcBef>
              <a:buNone/>
            </a:pPr>
            <a:r>
              <a:rPr lang="en-US">
                <a:solidFill>
                  <a:srgbClr val="9B37AA"/>
                </a:solidFill>
              </a:rPr>
              <a:t>Implementing Access Control</a:t>
            </a:r>
          </a:p>
        </p:txBody>
      </p:sp>
      <p:pic>
        <p:nvPicPr>
          <p:cNvPr id="57" name="Shape 57"/>
          <p:cNvPicPr preferRelativeResize="0"/>
          <p:nvPr/>
        </p:nvPicPr>
        <p:blipFill>
          <a:blip r:embed="rId3">
            <a:alphaModFix/>
          </a:blip>
          <a:stretch>
            <a:fillRect/>
          </a:stretch>
        </p:blipFill>
        <p:spPr>
          <a:xfrm>
            <a:off x="1030025" y="1637975"/>
            <a:ext cx="8534400" cy="4591050"/>
          </a:xfrm>
          <a:prstGeom prst="rect">
            <a:avLst/>
          </a:prstGeom>
          <a:noFill/>
          <a:ln>
            <a:noFill/>
          </a:ln>
        </p:spPr>
      </p:pic>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812241" y="228600"/>
            <a:ext cx="10363200" cy="1143000"/>
          </a:xfrm>
          <a:prstGeom prst="rect">
            <a:avLst/>
          </a:prstGeom>
        </p:spPr>
        <p:txBody>
          <a:bodyPr lIns="117825" tIns="117825" rIns="117825" bIns="117825" anchor="ctr" anchorCtr="0">
            <a:noAutofit/>
          </a:bodyPr>
          <a:lstStyle/>
          <a:p>
            <a:pPr lvl="0" rtl="0">
              <a:lnSpc>
                <a:spcPct val="100000"/>
              </a:lnSpc>
              <a:spcBef>
                <a:spcPts val="0"/>
              </a:spcBef>
              <a:buNone/>
            </a:pPr>
            <a:r>
              <a:rPr lang="en-US">
                <a:solidFill>
                  <a:srgbClr val="9B37AA"/>
                </a:solidFill>
              </a:rPr>
              <a:t>Access Control Matrix (ACM)</a:t>
            </a:r>
          </a:p>
        </p:txBody>
      </p:sp>
      <p:pic>
        <p:nvPicPr>
          <p:cNvPr id="64" name="Shape 64"/>
          <p:cNvPicPr preferRelativeResize="0"/>
          <p:nvPr/>
        </p:nvPicPr>
        <p:blipFill>
          <a:blip r:embed="rId3">
            <a:alphaModFix/>
          </a:blip>
          <a:stretch>
            <a:fillRect/>
          </a:stretch>
        </p:blipFill>
        <p:spPr>
          <a:xfrm>
            <a:off x="1139212" y="1455662"/>
            <a:ext cx="9324975" cy="4848225"/>
          </a:xfrm>
          <a:prstGeom prst="rect">
            <a:avLst/>
          </a:prstGeom>
          <a:noFill/>
          <a:ln>
            <a:noFill/>
          </a:ln>
        </p:spPr>
      </p:pic>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2450050" y="447800"/>
            <a:ext cx="6747600" cy="1000499"/>
          </a:xfrm>
          <a:prstGeom prst="rect">
            <a:avLst/>
          </a:prstGeom>
        </p:spPr>
        <p:txBody>
          <a:bodyPr lIns="117825" tIns="117825" rIns="117825" bIns="117825" anchor="ctr" anchorCtr="0">
            <a:noAutofit/>
          </a:bodyPr>
          <a:lstStyle/>
          <a:p>
            <a:pPr lvl="0" algn="l" rtl="0">
              <a:spcBef>
                <a:spcPts val="0"/>
              </a:spcBef>
              <a:buNone/>
            </a:pPr>
            <a:r>
              <a:rPr lang="en-US">
                <a:solidFill>
                  <a:srgbClr val="9B37AA"/>
                </a:solidFill>
              </a:rPr>
              <a:t>Data Confidentiality Quiz</a:t>
            </a:r>
          </a:p>
        </p:txBody>
      </p:sp>
      <p:sp>
        <p:nvSpPr>
          <p:cNvPr id="71" name="Shape 71"/>
          <p:cNvSpPr txBox="1">
            <a:spLocks noGrp="1"/>
          </p:cNvSpPr>
          <p:nvPr>
            <p:ph type="body" idx="1"/>
          </p:nvPr>
        </p:nvSpPr>
        <p:spPr>
          <a:xfrm>
            <a:off x="734775" y="1552550"/>
            <a:ext cx="10669200" cy="2429699"/>
          </a:xfrm>
          <a:prstGeom prst="rect">
            <a:avLst/>
          </a:prstGeom>
        </p:spPr>
        <p:txBody>
          <a:bodyPr lIns="117825" tIns="117825" rIns="117825" bIns="117825" anchor="t" anchorCtr="0">
            <a:noAutofit/>
          </a:bodyPr>
          <a:lstStyle/>
          <a:p>
            <a:pPr marL="0" lvl="0" indent="0" rtl="0">
              <a:lnSpc>
                <a:spcPct val="100000"/>
              </a:lnSpc>
              <a:spcBef>
                <a:spcPts val="0"/>
              </a:spcBef>
              <a:buClr>
                <a:schemeClr val="dk1"/>
              </a:buClr>
              <a:buFont typeface="Arial"/>
              <a:buNone/>
            </a:pPr>
            <a:endParaRPr sz="3000" dirty="0">
              <a:solidFill>
                <a:schemeClr val="dk1"/>
              </a:solidFill>
            </a:endParaRPr>
          </a:p>
          <a:p>
            <a:pPr marL="0" lvl="0" indent="0" rtl="0">
              <a:lnSpc>
                <a:spcPct val="100000"/>
              </a:lnSpc>
              <a:spcBef>
                <a:spcPts val="0"/>
              </a:spcBef>
              <a:buNone/>
            </a:pPr>
            <a:r>
              <a:rPr lang="en-US" sz="3000" dirty="0">
                <a:solidFill>
                  <a:schemeClr val="dk1"/>
                </a:solidFill>
              </a:rPr>
              <a:t>A file is created by a certain user who becomes its owner. The owner can choose to provide access to this file to other users. If file data confidentiality is desired, the owner should control who has...</a:t>
            </a:r>
          </a:p>
          <a:p>
            <a:pPr marL="0" lvl="0" indent="0" rtl="0">
              <a:lnSpc>
                <a:spcPct val="100000"/>
              </a:lnSpc>
              <a:spcBef>
                <a:spcPts val="0"/>
              </a:spcBef>
              <a:buNone/>
            </a:pPr>
            <a:endParaRPr sz="3000" dirty="0">
              <a:solidFill>
                <a:schemeClr val="dk1"/>
              </a:solidFill>
            </a:endParaRPr>
          </a:p>
          <a:p>
            <a:pPr lvl="0" rtl="0">
              <a:spcBef>
                <a:spcPts val="0"/>
              </a:spcBef>
              <a:buNone/>
            </a:pPr>
            <a:endParaRPr dirty="0"/>
          </a:p>
        </p:txBody>
      </p:sp>
      <p:pic>
        <p:nvPicPr>
          <p:cNvPr id="72" name="Shape 72"/>
          <p:cNvPicPr preferRelativeResize="0"/>
          <p:nvPr/>
        </p:nvPicPr>
        <p:blipFill>
          <a:blip r:embed="rId3">
            <a:alphaModFix/>
          </a:blip>
          <a:stretch>
            <a:fillRect/>
          </a:stretch>
        </p:blipFill>
        <p:spPr>
          <a:xfrm>
            <a:off x="884449" y="371599"/>
            <a:ext cx="1393900" cy="1538723"/>
          </a:xfrm>
          <a:prstGeom prst="rect">
            <a:avLst/>
          </a:prstGeom>
          <a:noFill/>
          <a:ln>
            <a:noFill/>
          </a:ln>
        </p:spPr>
      </p:pic>
      <p:sp>
        <p:nvSpPr>
          <p:cNvPr id="73" name="Shape 73"/>
          <p:cNvSpPr txBox="1"/>
          <p:nvPr/>
        </p:nvSpPr>
        <p:spPr>
          <a:xfrm>
            <a:off x="2450050" y="1017211"/>
            <a:ext cx="9536999" cy="1351500"/>
          </a:xfrm>
          <a:prstGeom prst="rect">
            <a:avLst/>
          </a:prstGeom>
          <a:noFill/>
          <a:ln>
            <a:noFill/>
          </a:ln>
        </p:spPr>
        <p:txBody>
          <a:bodyPr lIns="91425" tIns="91425" rIns="91425" bIns="91425" anchor="ctr" anchorCtr="0">
            <a:noAutofit/>
          </a:bodyPr>
          <a:lstStyle/>
          <a:p>
            <a:pPr rtl="0">
              <a:spcBef>
                <a:spcPts val="0"/>
              </a:spcBef>
              <a:buNone/>
            </a:pPr>
            <a:r>
              <a:rPr lang="en-US" sz="3000" dirty="0">
                <a:solidFill>
                  <a:srgbClr val="4E75A8"/>
                </a:solidFill>
                <a:latin typeface="Gloria Hallelujah"/>
                <a:ea typeface="Gloria Hallelujah"/>
                <a:cs typeface="Gloria Hallelujah"/>
                <a:sym typeface="Gloria Hallelujah"/>
              </a:rPr>
              <a:t>Select the best answer to complete</a:t>
            </a:r>
          </a:p>
          <a:p>
            <a:pPr lvl="0" rtl="0">
              <a:spcBef>
                <a:spcPts val="0"/>
              </a:spcBef>
              <a:buNone/>
            </a:pPr>
            <a:r>
              <a:rPr lang="en-US" sz="3000" dirty="0">
                <a:solidFill>
                  <a:srgbClr val="4E75A8"/>
                </a:solidFill>
                <a:latin typeface="Gloria Hallelujah"/>
                <a:ea typeface="Gloria Hallelujah"/>
                <a:cs typeface="Gloria Hallelujah"/>
                <a:sym typeface="Gloria Hallelujah"/>
              </a:rPr>
              <a:t>this sentence:</a:t>
            </a:r>
          </a:p>
        </p:txBody>
      </p:sp>
      <p:sp>
        <p:nvSpPr>
          <p:cNvPr id="74" name="Shape 74"/>
          <p:cNvSpPr/>
          <p:nvPr/>
        </p:nvSpPr>
        <p:spPr>
          <a:xfrm>
            <a:off x="1955237" y="4162705"/>
            <a:ext cx="650700" cy="6507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5" name="Shape 75"/>
          <p:cNvSpPr txBox="1"/>
          <p:nvPr/>
        </p:nvSpPr>
        <p:spPr>
          <a:xfrm>
            <a:off x="2876350" y="5713000"/>
            <a:ext cx="8838000" cy="650700"/>
          </a:xfrm>
          <a:prstGeom prst="rect">
            <a:avLst/>
          </a:prstGeom>
          <a:noFill/>
          <a:ln>
            <a:noFill/>
          </a:ln>
        </p:spPr>
        <p:txBody>
          <a:bodyPr lIns="91425" tIns="91425" rIns="91425" bIns="91425" anchor="ctr" anchorCtr="0">
            <a:noAutofit/>
          </a:bodyPr>
          <a:lstStyle/>
          <a:p>
            <a:pPr lvl="0" rtl="0">
              <a:spcBef>
                <a:spcPts val="0"/>
              </a:spcBef>
              <a:buNone/>
            </a:pPr>
            <a:r>
              <a:rPr lang="en-US" sz="3000">
                <a:solidFill>
                  <a:schemeClr val="dk1"/>
                </a:solidFill>
                <a:latin typeface="Gloria Hallelujah"/>
                <a:ea typeface="Gloria Hallelujah"/>
                <a:cs typeface="Gloria Hallelujah"/>
                <a:sym typeface="Gloria Hallelujah"/>
              </a:rPr>
              <a:t>Both read and write access to the file</a:t>
            </a:r>
          </a:p>
        </p:txBody>
      </p:sp>
      <p:sp>
        <p:nvSpPr>
          <p:cNvPr id="76" name="Shape 76"/>
          <p:cNvSpPr txBox="1"/>
          <p:nvPr/>
        </p:nvSpPr>
        <p:spPr>
          <a:xfrm>
            <a:off x="2876350" y="4940912"/>
            <a:ext cx="6611999" cy="650700"/>
          </a:xfrm>
          <a:prstGeom prst="rect">
            <a:avLst/>
          </a:prstGeom>
          <a:noFill/>
          <a:ln>
            <a:noFill/>
          </a:ln>
        </p:spPr>
        <p:txBody>
          <a:bodyPr lIns="91425" tIns="91425" rIns="91425" bIns="91425" anchor="ctr" anchorCtr="0">
            <a:noAutofit/>
          </a:bodyPr>
          <a:lstStyle/>
          <a:p>
            <a:pPr lvl="0" rtl="0">
              <a:spcBef>
                <a:spcPts val="0"/>
              </a:spcBef>
              <a:buNone/>
            </a:pPr>
            <a:r>
              <a:rPr lang="en-US" sz="3000">
                <a:solidFill>
                  <a:schemeClr val="dk1"/>
                </a:solidFill>
                <a:latin typeface="Gloria Hallelujah"/>
                <a:ea typeface="Gloria Hallelujah"/>
                <a:cs typeface="Gloria Hallelujah"/>
                <a:sym typeface="Gloria Hallelujah"/>
              </a:rPr>
              <a:t>Write access to the file</a:t>
            </a:r>
          </a:p>
        </p:txBody>
      </p:sp>
      <p:sp>
        <p:nvSpPr>
          <p:cNvPr id="77" name="Shape 77"/>
          <p:cNvSpPr txBox="1"/>
          <p:nvPr/>
        </p:nvSpPr>
        <p:spPr>
          <a:xfrm>
            <a:off x="2876350" y="4168812"/>
            <a:ext cx="6203099" cy="650700"/>
          </a:xfrm>
          <a:prstGeom prst="rect">
            <a:avLst/>
          </a:prstGeom>
          <a:noFill/>
          <a:ln>
            <a:noFill/>
          </a:ln>
        </p:spPr>
        <p:txBody>
          <a:bodyPr lIns="91425" tIns="91425" rIns="91425" bIns="91425" anchor="ctr" anchorCtr="0">
            <a:noAutofit/>
          </a:bodyPr>
          <a:lstStyle/>
          <a:p>
            <a:pPr lvl="0" rtl="0">
              <a:spcBef>
                <a:spcPts val="0"/>
              </a:spcBef>
              <a:buNone/>
            </a:pPr>
            <a:r>
              <a:rPr lang="en-US" sz="3000">
                <a:solidFill>
                  <a:schemeClr val="dk1"/>
                </a:solidFill>
                <a:latin typeface="Gloria Hallelujah"/>
                <a:ea typeface="Gloria Hallelujah"/>
                <a:cs typeface="Gloria Hallelujah"/>
                <a:sym typeface="Gloria Hallelujah"/>
              </a:rPr>
              <a:t>Read access to the file</a:t>
            </a:r>
          </a:p>
        </p:txBody>
      </p:sp>
      <p:sp>
        <p:nvSpPr>
          <p:cNvPr id="78" name="Shape 78"/>
          <p:cNvSpPr/>
          <p:nvPr/>
        </p:nvSpPr>
        <p:spPr>
          <a:xfrm>
            <a:off x="1955237" y="4937843"/>
            <a:ext cx="650700" cy="6507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9" name="Shape 79"/>
          <p:cNvSpPr/>
          <p:nvPr/>
        </p:nvSpPr>
        <p:spPr>
          <a:xfrm>
            <a:off x="1955237" y="5713005"/>
            <a:ext cx="650700" cy="6507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2399359" y="280127"/>
            <a:ext cx="7465217" cy="1143000"/>
          </a:xfrm>
          <a:prstGeom prst="rect">
            <a:avLst/>
          </a:prstGeom>
        </p:spPr>
        <p:txBody>
          <a:bodyPr lIns="117825" tIns="117825" rIns="117825" bIns="117825" anchor="ctr" anchorCtr="0">
            <a:noAutofit/>
          </a:bodyPr>
          <a:lstStyle/>
          <a:p>
            <a:pPr lvl="0" algn="l" rtl="0">
              <a:spcBef>
                <a:spcPts val="0"/>
              </a:spcBef>
              <a:buNone/>
            </a:pPr>
            <a:r>
              <a:rPr lang="en-US" dirty="0">
                <a:solidFill>
                  <a:srgbClr val="9B37AA"/>
                </a:solidFill>
              </a:rPr>
              <a:t>Determining Access Quiz</a:t>
            </a:r>
          </a:p>
        </p:txBody>
      </p:sp>
      <p:sp>
        <p:nvSpPr>
          <p:cNvPr id="86" name="Shape 86"/>
          <p:cNvSpPr txBox="1">
            <a:spLocks noGrp="1"/>
          </p:cNvSpPr>
          <p:nvPr>
            <p:ph type="body" idx="1"/>
          </p:nvPr>
        </p:nvSpPr>
        <p:spPr>
          <a:xfrm>
            <a:off x="599275" y="1855225"/>
            <a:ext cx="11006099" cy="3387599"/>
          </a:xfrm>
          <a:prstGeom prst="rect">
            <a:avLst/>
          </a:prstGeom>
        </p:spPr>
        <p:txBody>
          <a:bodyPr lIns="117825" tIns="117825" rIns="117825" bIns="117825" anchor="t" anchorCtr="0">
            <a:noAutofit/>
          </a:bodyPr>
          <a:lstStyle/>
          <a:p>
            <a:pPr marL="0" lvl="0" indent="0" rtl="0">
              <a:lnSpc>
                <a:spcPct val="100000"/>
              </a:lnSpc>
              <a:spcBef>
                <a:spcPts val="0"/>
              </a:spcBef>
              <a:buClr>
                <a:schemeClr val="dk1"/>
              </a:buClr>
              <a:buSzPct val="42307"/>
              <a:buFont typeface="Arial"/>
              <a:buNone/>
            </a:pPr>
            <a:r>
              <a:rPr lang="en-US" sz="2600">
                <a:solidFill>
                  <a:schemeClr val="dk1"/>
                </a:solidFill>
              </a:rPr>
              <a:t>The access control policy in a system can either define positive access for a certain subject or can specify that the subject be denied access. Consider a case where subject Alice belongs to a group All-Students. The system specifies that members of the group All-Students be able to read file foo but Alice is denied access for it. In such a case, what should the system do?</a:t>
            </a:r>
          </a:p>
          <a:p>
            <a:pPr marL="457200" lvl="0" indent="0" rtl="0">
              <a:lnSpc>
                <a:spcPct val="100000"/>
              </a:lnSpc>
              <a:spcBef>
                <a:spcPts val="0"/>
              </a:spcBef>
              <a:buNone/>
            </a:pPr>
            <a:r>
              <a:rPr lang="en-US">
                <a:solidFill>
                  <a:schemeClr val="dk1"/>
                </a:solidFill>
              </a:rPr>
              <a:t>	</a:t>
            </a:r>
          </a:p>
          <a:p>
            <a:pPr lvl="0" rtl="0">
              <a:spcBef>
                <a:spcPts val="0"/>
              </a:spcBef>
              <a:buNone/>
            </a:pPr>
            <a:endParaRPr/>
          </a:p>
        </p:txBody>
      </p:sp>
      <p:pic>
        <p:nvPicPr>
          <p:cNvPr id="87" name="Shape 87"/>
          <p:cNvPicPr preferRelativeResize="0"/>
          <p:nvPr/>
        </p:nvPicPr>
        <p:blipFill>
          <a:blip r:embed="rId3">
            <a:alphaModFix/>
          </a:blip>
          <a:stretch>
            <a:fillRect/>
          </a:stretch>
        </p:blipFill>
        <p:spPr>
          <a:xfrm>
            <a:off x="912424" y="354799"/>
            <a:ext cx="1359199" cy="1500418"/>
          </a:xfrm>
          <a:prstGeom prst="rect">
            <a:avLst/>
          </a:prstGeom>
          <a:noFill/>
          <a:ln>
            <a:noFill/>
          </a:ln>
        </p:spPr>
      </p:pic>
      <p:sp>
        <p:nvSpPr>
          <p:cNvPr id="88" name="Shape 88"/>
          <p:cNvSpPr txBox="1"/>
          <p:nvPr/>
        </p:nvSpPr>
        <p:spPr>
          <a:xfrm>
            <a:off x="2424025" y="1172800"/>
            <a:ext cx="7966200" cy="679500"/>
          </a:xfrm>
          <a:prstGeom prst="rect">
            <a:avLst/>
          </a:prstGeom>
          <a:noFill/>
          <a:ln>
            <a:noFill/>
          </a:ln>
        </p:spPr>
        <p:txBody>
          <a:bodyPr lIns="91425" tIns="91425" rIns="91425" bIns="91425" anchor="ctr" anchorCtr="0">
            <a:noAutofit/>
          </a:bodyPr>
          <a:lstStyle/>
          <a:p>
            <a:pPr lvl="0" rtl="0">
              <a:spcBef>
                <a:spcPts val="0"/>
              </a:spcBef>
              <a:buNone/>
            </a:pPr>
            <a:r>
              <a:rPr lang="en-US" sz="3000" dirty="0">
                <a:solidFill>
                  <a:srgbClr val="4E75A8"/>
                </a:solidFill>
                <a:latin typeface="Gloria Hallelujah"/>
                <a:ea typeface="Gloria Hallelujah"/>
                <a:cs typeface="Gloria Hallelujah"/>
                <a:sym typeface="Gloria Hallelujah"/>
              </a:rPr>
              <a:t>Select the best answer to the question:</a:t>
            </a:r>
          </a:p>
        </p:txBody>
      </p:sp>
      <p:sp>
        <p:nvSpPr>
          <p:cNvPr id="89" name="Shape 89"/>
          <p:cNvSpPr txBox="1"/>
          <p:nvPr/>
        </p:nvSpPr>
        <p:spPr>
          <a:xfrm>
            <a:off x="1967975" y="5547625"/>
            <a:ext cx="9752399" cy="593999"/>
          </a:xfrm>
          <a:prstGeom prst="rect">
            <a:avLst/>
          </a:prstGeom>
          <a:noFill/>
          <a:ln>
            <a:noFill/>
          </a:ln>
        </p:spPr>
        <p:txBody>
          <a:bodyPr lIns="91425" tIns="91425" rIns="91425" bIns="91425" anchor="ctr" anchorCtr="0">
            <a:noAutofit/>
          </a:bodyPr>
          <a:lstStyle/>
          <a:p>
            <a:pPr lvl="0" rtl="0">
              <a:spcBef>
                <a:spcPts val="0"/>
              </a:spcBef>
              <a:buNone/>
            </a:pPr>
            <a:r>
              <a:rPr lang="en-US" sz="2600">
                <a:solidFill>
                  <a:schemeClr val="dk1"/>
                </a:solidFill>
                <a:latin typeface="Gloria Hallelujah"/>
                <a:ea typeface="Gloria Hallelujah"/>
                <a:cs typeface="Gloria Hallelujah"/>
                <a:sym typeface="Gloria Hallelujah"/>
              </a:rPr>
              <a:t>Negative access should take precedence and Alice’s request must be denied</a:t>
            </a:r>
          </a:p>
        </p:txBody>
      </p:sp>
      <p:sp>
        <p:nvSpPr>
          <p:cNvPr id="90" name="Shape 90"/>
          <p:cNvSpPr txBox="1"/>
          <p:nvPr/>
        </p:nvSpPr>
        <p:spPr>
          <a:xfrm>
            <a:off x="1967975" y="4698200"/>
            <a:ext cx="9343799" cy="593999"/>
          </a:xfrm>
          <a:prstGeom prst="rect">
            <a:avLst/>
          </a:prstGeom>
          <a:noFill/>
          <a:ln>
            <a:noFill/>
          </a:ln>
        </p:spPr>
        <p:txBody>
          <a:bodyPr lIns="91425" tIns="91425" rIns="91425" bIns="91425" anchor="ctr" anchorCtr="0">
            <a:noAutofit/>
          </a:bodyPr>
          <a:lstStyle/>
          <a:p>
            <a:pPr lvl="0" rtl="0">
              <a:spcBef>
                <a:spcPts val="0"/>
              </a:spcBef>
              <a:buNone/>
            </a:pPr>
            <a:r>
              <a:rPr lang="en-US" sz="2600">
                <a:solidFill>
                  <a:schemeClr val="dk1"/>
                </a:solidFill>
                <a:latin typeface="Gloria Hallelujah"/>
                <a:ea typeface="Gloria Hallelujah"/>
                <a:cs typeface="Gloria Hallelujah"/>
                <a:sym typeface="Gloria Hallelujah"/>
              </a:rPr>
              <a:t>Alice has access because she is member of All-Students so she must be allowed to read foo</a:t>
            </a:r>
          </a:p>
        </p:txBody>
      </p:sp>
      <p:sp>
        <p:nvSpPr>
          <p:cNvPr id="91" name="Shape 91"/>
          <p:cNvSpPr/>
          <p:nvPr/>
        </p:nvSpPr>
        <p:spPr>
          <a:xfrm>
            <a:off x="1177937" y="4669843"/>
            <a:ext cx="650700" cy="6507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2" name="Shape 92"/>
          <p:cNvSpPr/>
          <p:nvPr/>
        </p:nvSpPr>
        <p:spPr>
          <a:xfrm>
            <a:off x="1177937" y="5550543"/>
            <a:ext cx="650700" cy="650700"/>
          </a:xfrm>
          <a:prstGeom prst="rect">
            <a:avLst/>
          </a:prstGeom>
          <a:no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transition xmlns:p14="http://schemas.microsoft.com/office/powerpoint/2010/main" spd="slow">
    <p:cut/>
  </p:transition>
</p:sld>
</file>

<file path=ppt/theme/theme1.xml><?xml version="1.0" encoding="utf-8"?>
<a:theme xmlns:a="http://schemas.openxmlformats.org/drawingml/2006/main" name="1_591wF97">
  <a:themeElements>
    <a:clrScheme name="591wF97 1">
      <a:dk1>
        <a:srgbClr val="000000"/>
      </a:dk1>
      <a:lt1>
        <a:srgbClr val="FFFFFF"/>
      </a:lt1>
      <a:dk2>
        <a:srgbClr val="3333FF"/>
      </a:dk2>
      <a:lt2>
        <a:srgbClr val="00FFFF"/>
      </a:lt2>
      <a:accent1>
        <a:srgbClr val="00CCCC"/>
      </a:accent1>
      <a:accent2>
        <a:srgbClr val="CC99FF"/>
      </a:accent2>
      <a:accent3>
        <a:srgbClr val="ADADFF"/>
      </a:accent3>
      <a:accent4>
        <a:srgbClr val="DADADA"/>
      </a:accent4>
      <a:accent5>
        <a:srgbClr val="AAE2E2"/>
      </a:accent5>
      <a:accent6>
        <a:srgbClr val="B98AE7"/>
      </a:accent6>
      <a:hlink>
        <a:srgbClr val="6600CC"/>
      </a:hlink>
      <a:folHlink>
        <a:srgbClr val="6699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1472</Words>
  <Application>Microsoft Macintosh PowerPoint</Application>
  <PresentationFormat>Custom</PresentationFormat>
  <Paragraphs>198</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1_591wF97</vt:lpstr>
      <vt:lpstr>Access Control</vt:lpstr>
      <vt:lpstr>Controlling Accesses to Resources</vt:lpstr>
      <vt:lpstr>Controlling Accesses to Resources</vt:lpstr>
      <vt:lpstr>Controlling Accesses to Resources</vt:lpstr>
      <vt:lpstr>Access Control Matrix (ACM)</vt:lpstr>
      <vt:lpstr>Implementing Access Control</vt:lpstr>
      <vt:lpstr>Access Control Matrix (ACM)</vt:lpstr>
      <vt:lpstr>Data Confidentiality Quiz</vt:lpstr>
      <vt:lpstr>Determining Access Quiz</vt:lpstr>
      <vt:lpstr>Discretionary Access Control Quiz</vt:lpstr>
      <vt:lpstr>Implementing Access Control</vt:lpstr>
      <vt:lpstr>Implementing Access Control</vt:lpstr>
      <vt:lpstr>ACL and C-Lists Implementation:</vt:lpstr>
      <vt:lpstr>ACL and C-Lists Implementation:</vt:lpstr>
      <vt:lpstr>ACL and C Lists Implementation:</vt:lpstr>
      <vt:lpstr>ACE Quiz</vt:lpstr>
      <vt:lpstr>ACE Access Quiz</vt:lpstr>
      <vt:lpstr>Revocation of Rights Quiz</vt:lpstr>
      <vt:lpstr>Access Control Implementation</vt:lpstr>
      <vt:lpstr>Access Control Implementation</vt:lpstr>
      <vt:lpstr>How does the OS Implement ACL?</vt:lpstr>
      <vt:lpstr>Time to Check vs. Time to Use (TOCTOU) Quiz</vt:lpstr>
      <vt:lpstr>Unix File Sharing Quiz</vt:lpstr>
      <vt:lpstr>SetUID Bit Quiz</vt:lpstr>
      <vt:lpstr>Role-Based Access Control (RBAC)</vt:lpstr>
      <vt:lpstr>RBAC Benefits</vt:lpstr>
      <vt:lpstr>Access Control Quiz</vt:lpstr>
      <vt:lpstr>RBAC Benefits Quiz</vt:lpstr>
      <vt:lpstr>Access Control Policy Quiz</vt:lpstr>
      <vt:lpstr>Access Control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Control</dc:title>
  <cp:lastModifiedBy>Wenke Lee</cp:lastModifiedBy>
  <cp:revision>4</cp:revision>
  <dcterms:modified xsi:type="dcterms:W3CDTF">2015-09-08T15:20:06Z</dcterms:modified>
</cp:coreProperties>
</file>