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985000" cy="92821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16" autoAdjust="0"/>
  </p:normalViewPr>
  <p:slideViewPr>
    <p:cSldViewPr snapToGrid="0" snapToObjects="1">
      <p:cViewPr varScale="1">
        <p:scale>
          <a:sx n="66" d="100"/>
          <a:sy n="66" d="100"/>
        </p:scale>
        <p:origin x="-752" y="-11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586" y="0"/>
            <a:ext cx="3028949" cy="46355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957637" y="0"/>
            <a:ext cx="3028949" cy="46355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931862" y="4408487"/>
            <a:ext cx="5121275" cy="4176711"/>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1586" y="8818561"/>
            <a:ext cx="3028949" cy="46355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957637" y="8818561"/>
            <a:ext cx="3028949" cy="463550"/>
          </a:xfrm>
          <a:prstGeom prst="rect">
            <a:avLst/>
          </a:prstGeom>
          <a:noFill/>
          <a:ln>
            <a:noFill/>
          </a:ln>
        </p:spPr>
        <p:txBody>
          <a:bodyPr lIns="19350" tIns="0" rIns="19350" bIns="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000" b="0" i="1" u="none" strike="noStrike" cap="none" baseline="0">
                <a:solidFill>
                  <a:srgbClr val="000000"/>
                </a:solidFill>
                <a:latin typeface="Times New Roman"/>
                <a:ea typeface="Times New Roman"/>
                <a:cs typeface="Times New Roman"/>
                <a:sym typeface="Times New Roman"/>
              </a:rPr>
              <a:t>‹#›</a:t>
            </a:fld>
            <a:endParaRPr lang="en-US" sz="1000" b="0" i="1" u="none" strike="noStrike" cap="none" baseline="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1397696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 name="Shape 2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spcAft>
                <a:spcPts val="1200"/>
              </a:spcAft>
              <a:buClr>
                <a:schemeClr val="dk1"/>
              </a:buClr>
              <a:buSzPct val="91666"/>
              <a:buFont typeface="Arial"/>
              <a:buNone/>
            </a:pPr>
            <a:r>
              <a:rPr lang="en-US" sz="1200">
                <a:solidFill>
                  <a:schemeClr val="dk1"/>
                </a:solidFill>
              </a:rPr>
              <a:t>The Web is an extension of our computing environment because most of our daily tasks involve interaction with the Web. </a:t>
            </a:r>
          </a:p>
          <a:p>
            <a:pPr lvl="0" rtl="0">
              <a:spcBef>
                <a:spcPts val="0"/>
              </a:spcBef>
              <a:spcAft>
                <a:spcPts val="1200"/>
              </a:spcAft>
              <a:buClr>
                <a:schemeClr val="dk1"/>
              </a:buClr>
              <a:buSzPct val="91666"/>
              <a:buFont typeface="Arial"/>
              <a:buNone/>
            </a:pPr>
            <a:r>
              <a:rPr lang="en-US" sz="1200">
                <a:solidFill>
                  <a:schemeClr val="dk1"/>
                </a:solidFill>
              </a:rPr>
              <a:t>In this lesson we will first review how the Web works, that is, how the browser interacts with websites, and the major threat vectors.</a:t>
            </a:r>
          </a:p>
          <a:p>
            <a:pPr lvl="0" rtl="0">
              <a:spcBef>
                <a:spcPts val="0"/>
              </a:spcBef>
              <a:spcAft>
                <a:spcPts val="1200"/>
              </a:spcAft>
              <a:buClr>
                <a:schemeClr val="dk1"/>
              </a:buClr>
              <a:buSzPct val="91666"/>
              <a:buFont typeface="Arial"/>
              <a:buNone/>
            </a:pPr>
            <a:r>
              <a:rPr lang="en-US" sz="1200">
                <a:solidFill>
                  <a:schemeClr val="dk1"/>
                </a:solidFill>
              </a:rPr>
              <a:t>We will then discuss several attacks: cross site scripting, cross site request forgery, and SQL injection</a:t>
            </a:r>
          </a:p>
          <a:p>
            <a:pPr lvl="0" rtl="0">
              <a:spcBef>
                <a:spcPts val="0"/>
              </a:spcBef>
              <a:spcAft>
                <a:spcPts val="1200"/>
              </a:spcAft>
              <a:buNone/>
            </a:pPr>
            <a:endParaRPr sz="1200">
              <a:solidFill>
                <a:schemeClr val="dk1"/>
              </a:solidFill>
            </a:endParaRPr>
          </a:p>
        </p:txBody>
      </p:sp>
      <p:sp>
        <p:nvSpPr>
          <p:cNvPr id="23" name="Shape 2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Here is an example XSS:</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The user has logged into a vulnerable site naïve.com and his browser now stores a cookie from naïve.com.</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The user is phished and clicks a URL to visit evil.com.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evil.com returns a page that has a hidden frame that forces the browser to visit naïve.com and invoke hello.cgi, with a malicious script as the “name” of the user.</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hello.cgi at naïve.com echos the name, which is actually the malicious script in the html page that is sent back to the user’s browser.</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The user’s browser displays the html page and executes the malicious script, which steals the cookie to naïve.com, and sends it to an attacker.</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Tahoma"/>
              <a:buNone/>
            </a:pPr>
            <a:r>
              <a:rPr lang="en-US" sz="1200">
                <a:solidFill>
                  <a:schemeClr val="dk1"/>
                </a:solidFill>
              </a:rPr>
              <a:t>So what if evil.com gets the cookie for naive.com? Cookies can include session authenticators for naive.com, that is, the attacker can now impersonate the user.</a:t>
            </a:r>
          </a:p>
        </p:txBody>
      </p:sp>
      <p:sp>
        <p:nvSpPr>
          <p:cNvPr id="105" name="Shape 10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a:t>QUIZ:</a:t>
            </a:r>
          </a:p>
          <a:p>
            <a:pPr lvl="0" rtl="0">
              <a:spcBef>
                <a:spcPts val="0"/>
              </a:spcBef>
              <a:buNone/>
            </a:pPr>
            <a:r>
              <a:rPr lang="en-US"/>
              <a:t>Discuss</a:t>
            </a:r>
          </a:p>
          <a:p>
            <a:pPr lvl="0" rtl="0">
              <a:spcBef>
                <a:spcPts val="0"/>
              </a:spcBef>
              <a:buClr>
                <a:srgbClr val="000000"/>
              </a:buClr>
              <a:buFont typeface="Arial"/>
              <a:buNone/>
            </a:pPr>
            <a:endParaRPr/>
          </a:p>
          <a:p>
            <a:pPr lvl="0" rtl="0">
              <a:spcBef>
                <a:spcPts val="0"/>
              </a:spcBef>
              <a:buNone/>
            </a:pPr>
            <a:r>
              <a:rPr lang="en-US"/>
              <a:t>---</a:t>
            </a:r>
          </a:p>
          <a:p>
            <a:pPr lvl="0" rtl="0">
              <a:spcBef>
                <a:spcPts val="0"/>
              </a:spcBef>
              <a:buNone/>
            </a:pPr>
            <a:endParaRPr/>
          </a:p>
          <a:p>
            <a:pPr lvl="0" rtl="0">
              <a:spcBef>
                <a:spcPts val="0"/>
              </a:spcBef>
              <a:buNone/>
            </a:pPr>
            <a:r>
              <a:rPr lang="en-US" b="1"/>
              <a:t>SOLUTION:</a:t>
            </a:r>
          </a:p>
          <a:p>
            <a:pPr lvl="0" rtl="0">
              <a:spcBef>
                <a:spcPts val="0"/>
              </a:spcBef>
              <a:buClr>
                <a:srgbClr val="000000"/>
              </a:buClr>
              <a:buSzPct val="25000"/>
              <a:buFont typeface="Arial"/>
              <a:buNone/>
            </a:pPr>
            <a:r>
              <a:rPr lang="en-US" sz="1200"/>
              <a:t>1. T. 2. T. (e.g., name should not be a script)</a:t>
            </a:r>
          </a:p>
          <a:p>
            <a:pPr rtl="0">
              <a:spcBef>
                <a:spcPts val="0"/>
              </a:spcBef>
              <a:buNone/>
            </a:pPr>
            <a:endParaRPr sz="1200"/>
          </a:p>
          <a:p>
            <a:pPr lvl="0" rtl="0">
              <a:spcBef>
                <a:spcPts val="0"/>
              </a:spcBef>
              <a:buNone/>
            </a:pPr>
            <a:endParaRPr sz="1200">
              <a:solidFill>
                <a:schemeClr val="dk1"/>
              </a:solidFill>
            </a:endParaRPr>
          </a:p>
        </p:txBody>
      </p:sp>
      <p:sp>
        <p:nvSpPr>
          <p:cNvPr id="116" name="Shape 11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Cross-site request forgery (XSRF) is another web-based attack.</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A user’s browser may be running a script from a good site and also a malicious script from a bad site. This can happen when the user has logged into the good site and keeps the session alive. For example the user has logged into Gmail, and has not logged off. Meanwhile, the user may be browsing other sites, include a bad site that sends malicious script to the browser.</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 malicious script can then forge a request to the good site using the user’s cookie. The good site does not know the request is not sent by the user.</a:t>
            </a:r>
          </a:p>
        </p:txBody>
      </p:sp>
      <p:sp>
        <p:nvSpPr>
          <p:cNvPr id="124" name="Shape 1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a:t>Here is an illustration:</a:t>
            </a:r>
          </a:p>
          <a:p>
            <a:pPr lvl="0" rtl="0">
              <a:spcBef>
                <a:spcPts val="0"/>
              </a:spcBef>
              <a:buClr>
                <a:srgbClr val="000000"/>
              </a:buClr>
              <a:buFont typeface="Arial"/>
              <a:buNone/>
            </a:pPr>
            <a:endParaRPr sz="1200"/>
          </a:p>
          <a:p>
            <a:pPr lvl="0" rtl="0">
              <a:spcBef>
                <a:spcPts val="0"/>
              </a:spcBef>
              <a:buClr>
                <a:srgbClr val="000000"/>
              </a:buClr>
              <a:buSzPct val="25000"/>
              <a:buFont typeface="Arial"/>
              <a:buNone/>
            </a:pPr>
            <a:r>
              <a:rPr lang="en-US" sz="1200"/>
              <a:t>The user logs in and establishes a session with a good site, and keeps the session alive.</a:t>
            </a:r>
          </a:p>
          <a:p>
            <a:pPr lvl="0" rtl="0">
              <a:spcBef>
                <a:spcPts val="0"/>
              </a:spcBef>
              <a:buClr>
                <a:srgbClr val="000000"/>
              </a:buClr>
              <a:buFont typeface="Arial"/>
              <a:buNone/>
            </a:pPr>
            <a:endParaRPr sz="1200"/>
          </a:p>
          <a:p>
            <a:pPr lvl="0" rtl="0">
              <a:spcBef>
                <a:spcPts val="0"/>
              </a:spcBef>
              <a:buClr>
                <a:srgbClr val="000000"/>
              </a:buClr>
              <a:buSzPct val="25000"/>
              <a:buFont typeface="Arial"/>
              <a:buNone/>
            </a:pPr>
            <a:r>
              <a:rPr lang="en-US" sz="1200"/>
              <a:t>Meanwhile, the user browses a bad site, e.g., because he is phished, and the browser runs a malicious script from the bad site.</a:t>
            </a:r>
          </a:p>
          <a:p>
            <a:pPr lvl="0" rtl="0">
              <a:spcBef>
                <a:spcPts val="0"/>
              </a:spcBef>
              <a:buClr>
                <a:srgbClr val="000000"/>
              </a:buClr>
              <a:buFont typeface="Arial"/>
              <a:buNone/>
            </a:pPr>
            <a:endParaRPr sz="1200"/>
          </a:p>
          <a:p>
            <a:pPr lvl="0" rtl="0">
              <a:spcBef>
                <a:spcPts val="0"/>
              </a:spcBef>
              <a:buClr>
                <a:srgbClr val="000000"/>
              </a:buClr>
              <a:buSzPct val="25000"/>
              <a:buFont typeface="Arial"/>
              <a:buNone/>
            </a:pPr>
            <a:r>
              <a:rPr lang="en-US" sz="1200"/>
              <a:t>The malicious script then sends forged request to the good site.</a:t>
            </a:r>
          </a:p>
          <a:p>
            <a:pPr>
              <a:spcBef>
                <a:spcPts val="0"/>
              </a:spcBef>
              <a:buNone/>
            </a:pPr>
            <a:endParaRPr/>
          </a:p>
        </p:txBody>
      </p:sp>
      <p:sp>
        <p:nvSpPr>
          <p:cNvPr id="131" name="Shape 1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ahoma"/>
              <a:buNone/>
            </a:pPr>
            <a:r>
              <a:rPr lang="en-US" sz="1200">
                <a:solidFill>
                  <a:schemeClr val="dk1"/>
                </a:solidFill>
              </a:rPr>
              <a:t>Here is a realistic example: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ahoma"/>
              <a:buNone/>
            </a:pPr>
            <a:r>
              <a:rPr lang="en-US" sz="1200">
                <a:solidFill>
                  <a:schemeClr val="dk1"/>
                </a:solidFill>
              </a:rPr>
              <a:t>A User logs into bank.com, forgets to sign off.</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ahoma"/>
              <a:buNone/>
            </a:pPr>
            <a:r>
              <a:rPr lang="en-US" sz="1200">
                <a:solidFill>
                  <a:schemeClr val="dk1"/>
                </a:solidFill>
              </a:rPr>
              <a:t>The Session cookie remains in browser state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ahoma"/>
              <a:buNone/>
            </a:pPr>
            <a:r>
              <a:rPr lang="en-US" sz="1200">
                <a:solidFill>
                  <a:schemeClr val="dk1"/>
                </a:solidFill>
              </a:rPr>
              <a:t>The User then visits a malicious website, which sends a HTML page that contains a hidden iframe that includes this malicious element:</a:t>
            </a:r>
          </a:p>
          <a:p>
            <a:pPr lvl="0" rtl="0">
              <a:spcBef>
                <a:spcPts val="0"/>
              </a:spcBef>
              <a:buClr>
                <a:srgbClr val="008000"/>
              </a:buClr>
              <a:buSzPct val="25000"/>
              <a:buFont typeface="Tahoma"/>
              <a:buNone/>
            </a:pPr>
            <a:r>
              <a:rPr lang="en-US" sz="1200">
                <a:solidFill>
                  <a:schemeClr val="dk1"/>
                </a:solidFill>
              </a:rPr>
              <a:t>  &lt;form  name=BillPayForm</a:t>
            </a:r>
          </a:p>
          <a:p>
            <a:pPr lvl="0" rtl="0">
              <a:spcBef>
                <a:spcPts val="0"/>
              </a:spcBef>
              <a:buClr>
                <a:srgbClr val="008000"/>
              </a:buClr>
              <a:buSzPct val="25000"/>
              <a:buFont typeface="Tahoma"/>
              <a:buNone/>
            </a:pPr>
            <a:r>
              <a:rPr lang="en-US" sz="1200">
                <a:solidFill>
                  <a:schemeClr val="dk1"/>
                </a:solidFill>
              </a:rPr>
              <a:t>  action=http://bank.com/BillPay.php&gt;</a:t>
            </a:r>
          </a:p>
          <a:p>
            <a:pPr lvl="0" rtl="0">
              <a:spcBef>
                <a:spcPts val="0"/>
              </a:spcBef>
              <a:buClr>
                <a:srgbClr val="008000"/>
              </a:buClr>
              <a:buSzPct val="25000"/>
              <a:buFont typeface="Tahoma"/>
              <a:buNone/>
            </a:pPr>
            <a:r>
              <a:rPr lang="en-US" sz="1200">
                <a:solidFill>
                  <a:schemeClr val="dk1"/>
                </a:solidFill>
              </a:rPr>
              <a:t>  &lt;input  name=recipient  value=badguy&gt; …</a:t>
            </a:r>
          </a:p>
          <a:p>
            <a:pPr lvl="0" rtl="0">
              <a:spcBef>
                <a:spcPts val="0"/>
              </a:spcBef>
              <a:buClr>
                <a:srgbClr val="008000"/>
              </a:buClr>
              <a:buSzPct val="25000"/>
              <a:buFont typeface="Tahoma"/>
              <a:buNone/>
            </a:pPr>
            <a:r>
              <a:rPr lang="en-US" sz="1200">
                <a:solidFill>
                  <a:schemeClr val="dk1"/>
                </a:solidFill>
              </a:rPr>
              <a:t>  &lt;script&gt; document.BillPayForm.submit(); &lt;/script&gt; </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Tahoma"/>
              <a:buNone/>
            </a:pPr>
            <a:r>
              <a:rPr lang="en-US" sz="1200">
                <a:solidFill>
                  <a:schemeClr val="dk1"/>
                </a:solidFill>
              </a:rPr>
              <a:t>That is, when the user’s browser displays the HTML page, actions will be performed on the Bill Payment form of the bank.com page as if the users are entering these values. Because the iframe is invisible, the user knows nothing about it. The browser will send a request on behalf of the user and without his consent and knowledge.</a:t>
            </a:r>
          </a:p>
        </p:txBody>
      </p:sp>
      <p:sp>
        <p:nvSpPr>
          <p:cNvPr id="139" name="Shape 13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ahoma"/>
              <a:buNone/>
            </a:pPr>
            <a:r>
              <a:rPr lang="en-US" sz="1200">
                <a:solidFill>
                  <a:schemeClr val="dk1"/>
                </a:solidFill>
              </a:rPr>
              <a:t>Here is an illustration of the example …</a:t>
            </a:r>
          </a:p>
          <a:p>
            <a:pPr lvl="0" rtl="0">
              <a:spcBef>
                <a:spcPts val="0"/>
              </a:spcBef>
              <a:buClr>
                <a:schemeClr val="dk1"/>
              </a:buClr>
              <a:buFont typeface="Tahoma"/>
              <a:buNone/>
            </a:pPr>
            <a:endParaRPr sz="1200">
              <a:solidFill>
                <a:schemeClr val="dk1"/>
              </a:solidFill>
            </a:endParaRPr>
          </a:p>
          <a:p>
            <a:pPr lvl="0" rtl="0">
              <a:spcBef>
                <a:spcPts val="0"/>
              </a:spcBef>
              <a:buClr>
                <a:schemeClr val="dk1"/>
              </a:buClr>
              <a:buSzPct val="25000"/>
              <a:buFont typeface="Tahoma"/>
              <a:buNone/>
            </a:pPr>
            <a:r>
              <a:rPr lang="en-US" sz="1200">
                <a:solidFill>
                  <a:schemeClr val="dk1"/>
                </a:solidFill>
              </a:rPr>
              <a:t>And since the user is still logged into bank.com, the user’s cookie is also sent to the bank along with the request.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ahoma"/>
              <a:buNone/>
            </a:pPr>
            <a:r>
              <a:rPr lang="en-US" sz="1200">
                <a:solidFill>
                  <a:schemeClr val="dk1"/>
                </a:solidFill>
              </a:rPr>
              <a:t>And so the bank web site believes the request is from the user, and so payment request is fulfilled!</a:t>
            </a:r>
          </a:p>
          <a:p>
            <a:pPr lvl="0" rtl="0">
              <a:spcBef>
                <a:spcPts val="0"/>
              </a:spcBef>
              <a:buClr>
                <a:schemeClr val="dk1"/>
              </a:buClr>
              <a:buFont typeface="Arial"/>
              <a:buNone/>
            </a:pPr>
            <a:endParaRPr sz="1200">
              <a:solidFill>
                <a:schemeClr val="dk1"/>
              </a:solidFill>
            </a:endParaRPr>
          </a:p>
          <a:p>
            <a:pPr>
              <a:spcBef>
                <a:spcPts val="0"/>
              </a:spcBef>
              <a:buNone/>
            </a:pPr>
            <a:endParaRPr/>
          </a:p>
        </p:txBody>
      </p:sp>
      <p:sp>
        <p:nvSpPr>
          <p:cNvPr id="146" name="Shape 1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Comparing XSRF and XSS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XSS: user trusts a site, attacker injects a script to the site and it is echoed back to the user’s site, which then executes the malicious script.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XSRF: a site trusts requests are from the user, attacker forges user requests to the site, which executes the attacker’s malicious actions.</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They are both the result of security weakness of web sites, in particular, the lack of authenticating and validating user input.</a:t>
            </a:r>
          </a:p>
        </p:txBody>
      </p:sp>
      <p:sp>
        <p:nvSpPr>
          <p:cNvPr id="153" name="Shape 15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a:t>QUIZ:</a:t>
            </a:r>
          </a:p>
          <a:p>
            <a:pPr lvl="0" rtl="0">
              <a:spcBef>
                <a:spcPts val="0"/>
              </a:spcBef>
              <a:buNone/>
            </a:pPr>
            <a:r>
              <a:rPr lang="en-US"/>
              <a:t>Discuss</a:t>
            </a:r>
          </a:p>
          <a:p>
            <a:pPr lvl="0" rtl="0">
              <a:spcBef>
                <a:spcPts val="0"/>
              </a:spcBef>
              <a:buClr>
                <a:srgbClr val="000000"/>
              </a:buClr>
              <a:buFont typeface="Arial"/>
              <a:buNone/>
            </a:pPr>
            <a:endParaRPr/>
          </a:p>
          <a:p>
            <a:pPr lvl="0" rtl="0">
              <a:spcBef>
                <a:spcPts val="0"/>
              </a:spcBef>
              <a:buNone/>
            </a:pPr>
            <a:r>
              <a:rPr lang="en-US"/>
              <a:t>---</a:t>
            </a:r>
          </a:p>
          <a:p>
            <a:pPr lvl="0" rtl="0">
              <a:spcBef>
                <a:spcPts val="0"/>
              </a:spcBef>
              <a:buNone/>
            </a:pPr>
            <a:endParaRPr/>
          </a:p>
          <a:p>
            <a:pPr lvl="0" rtl="0">
              <a:spcBef>
                <a:spcPts val="0"/>
              </a:spcBef>
              <a:buNone/>
            </a:pPr>
            <a:r>
              <a:rPr lang="en-US" b="1"/>
              <a:t>SOLUTION:</a:t>
            </a:r>
          </a:p>
          <a:p>
            <a:pPr lvl="0" rtl="0">
              <a:spcBef>
                <a:spcPts val="0"/>
              </a:spcBef>
              <a:buNone/>
            </a:pPr>
            <a:r>
              <a:rPr lang="en-US" sz="1200">
                <a:solidFill>
                  <a:schemeClr val="dk1"/>
                </a:solidFill>
              </a:rPr>
              <a:t>Correct answer: F</a:t>
            </a:r>
          </a:p>
        </p:txBody>
      </p:sp>
      <p:sp>
        <p:nvSpPr>
          <p:cNvPr id="168" name="Shape 16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Before we discuss SQL Injection attacks, let’s quickly review SQL.</a:t>
            </a:r>
          </a:p>
        </p:txBody>
      </p:sp>
      <p:sp>
        <p:nvSpPr>
          <p:cNvPr id="175" name="Shape 17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Nowadays, many databases have a web front-end to allow users to query the database using the Web. The website typically offers a web form for entering the query, and runs a program to form the input into an SQL query and send it to the back-end database.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security threat here is that the input may be malicious. That is, the SQL to the database server is malicious and can lead to compromise of data confidentiality and integrity.</a:t>
            </a:r>
          </a:p>
          <a:p>
            <a:pPr>
              <a:spcBef>
                <a:spcPts val="0"/>
              </a:spcBef>
              <a:buNone/>
            </a:pPr>
            <a:endParaRPr/>
          </a:p>
        </p:txBody>
      </p:sp>
      <p:sp>
        <p:nvSpPr>
          <p:cNvPr id="183" name="Shape 1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Let’s briefly review how the web works.</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web browser and the web server communicate using the hypertext transfer protocol (http)</a:t>
            </a:r>
          </a:p>
          <a:p>
            <a:pPr lvl="0" rtl="0">
              <a:spcBef>
                <a:spcPts val="0"/>
              </a:spcBef>
              <a:buClr>
                <a:schemeClr val="dk1"/>
              </a:buClr>
              <a:buSzPct val="25000"/>
              <a:buFont typeface="Times New Roman"/>
              <a:buNone/>
            </a:pPr>
            <a:r>
              <a:rPr lang="en-US" sz="1200">
                <a:solidFill>
                  <a:schemeClr val="dk1"/>
                </a:solidFill>
              </a:rPr>
              <a:t>Browser requests “documents” (or scripts) through URL.</a:t>
            </a:r>
          </a:p>
          <a:p>
            <a:pPr lvl="1" rtl="0">
              <a:spcBef>
                <a:spcPts val="0"/>
              </a:spcBef>
              <a:buClr>
                <a:schemeClr val="dk1"/>
              </a:buClr>
              <a:buSzPct val="25000"/>
              <a:buFont typeface="Times New Roman"/>
              <a:buNone/>
            </a:pPr>
            <a:r>
              <a:rPr lang="en-US" sz="1200">
                <a:solidFill>
                  <a:schemeClr val="dk1"/>
                </a:solidFill>
              </a:rPr>
              <a:t>The Server responds with “documents” in Hyper-text markup language (html), which can include not just text but also graphics, video/audio, postscript, JavaScript, etc.</a:t>
            </a:r>
          </a:p>
          <a:p>
            <a:pPr lvl="0">
              <a:spcBef>
                <a:spcPts val="0"/>
              </a:spcBef>
              <a:buClr>
                <a:schemeClr val="dk1"/>
              </a:buClr>
              <a:buSzPct val="25000"/>
              <a:buFont typeface="Times New Roman"/>
              <a:buNone/>
            </a:pPr>
            <a:r>
              <a:rPr lang="en-US" sz="1200">
                <a:solidFill>
                  <a:schemeClr val="dk1"/>
                </a:solidFill>
              </a:rPr>
              <a:t>Browsers display html documents and embedded graphics, it can run JavaScript and other helper applications.</a:t>
            </a:r>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Here is an example of web form. A user would enter his name and password.</a:t>
            </a:r>
          </a:p>
          <a:p>
            <a:pPr>
              <a:spcBef>
                <a:spcPts val="0"/>
              </a:spcBef>
              <a:buNone/>
            </a:pPr>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The password is sent in encrypted hash form to the web server, and the web server needs to retrieve the user’s password hash from the database to compare and authenticate the user. That is, the web server issues a SQL query to the database.</a:t>
            </a:r>
          </a:p>
          <a:p>
            <a:pPr>
              <a:spcBef>
                <a:spcPts val="0"/>
              </a:spcBef>
              <a:buNone/>
            </a:pPr>
            <a:endParaRPr/>
          </a:p>
        </p:txBody>
      </p:sp>
      <p:sp>
        <p:nvSpPr>
          <p:cNvPr id="197" name="Shape 19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Now suppose an attacker enters this malicious string as the user name.</a:t>
            </a:r>
          </a:p>
        </p:txBody>
      </p:sp>
      <p:sp>
        <p:nvSpPr>
          <p:cNvPr id="204" name="Shape 20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The actual SQL query to the backend database server is to delete all user records!</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a:t>QUIZ:</a:t>
            </a:r>
          </a:p>
          <a:p>
            <a:pPr lvl="0" rtl="0">
              <a:spcBef>
                <a:spcPts val="0"/>
              </a:spcBef>
              <a:buNone/>
            </a:pPr>
            <a:r>
              <a:rPr lang="en-US"/>
              <a:t>Discuss</a:t>
            </a:r>
          </a:p>
          <a:p>
            <a:pPr lvl="0" rtl="0">
              <a:spcBef>
                <a:spcPts val="0"/>
              </a:spcBef>
              <a:buClr>
                <a:srgbClr val="000000"/>
              </a:buClr>
              <a:buFont typeface="Arial"/>
              <a:buNone/>
            </a:pPr>
            <a:endParaRPr/>
          </a:p>
          <a:p>
            <a:pPr lvl="0" rtl="0">
              <a:spcBef>
                <a:spcPts val="0"/>
              </a:spcBef>
              <a:buNone/>
            </a:pPr>
            <a:r>
              <a:rPr lang="en-US"/>
              <a:t>---</a:t>
            </a:r>
          </a:p>
          <a:p>
            <a:pPr lvl="0" rtl="0">
              <a:spcBef>
                <a:spcPts val="0"/>
              </a:spcBef>
              <a:buNone/>
            </a:pPr>
            <a:endParaRPr/>
          </a:p>
          <a:p>
            <a:pPr lvl="0" rtl="0">
              <a:spcBef>
                <a:spcPts val="0"/>
              </a:spcBef>
              <a:buNone/>
            </a:pPr>
            <a:r>
              <a:rPr lang="en-US" b="1"/>
              <a:t>SOLUTION:</a:t>
            </a:r>
          </a:p>
          <a:p>
            <a:pPr lvl="0" rtl="0">
              <a:spcBef>
                <a:spcPts val="0"/>
              </a:spcBef>
              <a:buNone/>
            </a:pPr>
            <a:r>
              <a:rPr lang="en-US" sz="1200">
                <a:solidFill>
                  <a:schemeClr val="dk1"/>
                </a:solidFill>
              </a:rPr>
              <a:t>B. Blacklisting is hard because there can be many possible ways to inject malicious strings.</a:t>
            </a:r>
          </a:p>
        </p:txBody>
      </p:sp>
      <p:sp>
        <p:nvSpPr>
          <p:cNvPr id="222" name="Shape 222"/>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0" name="Shape 2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spcAft>
                <a:spcPts val="1200"/>
              </a:spcAft>
              <a:buNone/>
            </a:pPr>
            <a:r>
              <a:rPr lang="en-US" sz="1200">
                <a:solidFill>
                  <a:schemeClr val="dk1"/>
                </a:solidFill>
              </a:rPr>
              <a:t>Discuss</a:t>
            </a:r>
          </a:p>
        </p:txBody>
      </p:sp>
      <p:sp>
        <p:nvSpPr>
          <p:cNvPr id="231" name="Shape 2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http is a stateless protocol, that is, each request is its own TCP connection. For example, if you log into a your bank’s web site, each click on a URL generates a separate TCP connection. In order to carry information across multiple http requests, such as user authentication, cookies are used.</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A cookie is created by the web server when the user logs into the site. It contains not only user identity information but also security information such as access, expiration time, and if SSL is required.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The user’s browser stores the cookie, and includes it in subsequent requests so that the server knows that these requests are related, for example, they belong to the same user login session.</a:t>
            </a:r>
          </a:p>
          <a:p>
            <a:pPr lvl="0" rtl="0">
              <a:spcBef>
                <a:spcPts val="0"/>
              </a:spcBef>
              <a:buClr>
                <a:schemeClr val="dk1"/>
              </a:buClr>
              <a:buFont typeface="Arial"/>
              <a:buNone/>
            </a:pPr>
            <a:endParaRPr sz="1200">
              <a:solidFill>
                <a:schemeClr val="dk1"/>
              </a:solidFill>
            </a:endParaRPr>
          </a:p>
          <a:p>
            <a:pPr>
              <a:spcBef>
                <a:spcPts val="0"/>
              </a:spcBef>
              <a:buNone/>
            </a:pPr>
            <a:endParaRPr/>
          </a:p>
        </p:txBody>
      </p:sp>
      <p:sp>
        <p:nvSpPr>
          <p:cNvPr id="37" name="Shape 3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a:t>QUIZ:</a:t>
            </a:r>
          </a:p>
          <a:p>
            <a:pPr lvl="0" rtl="0">
              <a:spcBef>
                <a:spcPts val="0"/>
              </a:spcBef>
              <a:buNone/>
            </a:pPr>
            <a:r>
              <a:rPr lang="en-US" sz="1200">
                <a:solidFill>
                  <a:schemeClr val="dk1"/>
                </a:solidFill>
              </a:rPr>
              <a:t>As we discussed, cookies are added to the browser directories of website visitors.  So we should make sure we really understand what exactly it is we are letting onto our computers. </a:t>
            </a:r>
          </a:p>
          <a:p>
            <a:pPr lvl="0" rtl="0">
              <a:spcBef>
                <a:spcPts val="0"/>
              </a:spcBef>
              <a:buClr>
                <a:srgbClr val="000000"/>
              </a:buClr>
              <a:buFont typeface="Arial"/>
              <a:buNone/>
            </a:pPr>
            <a:endParaRPr/>
          </a:p>
          <a:p>
            <a:pPr lvl="0" rtl="0">
              <a:spcBef>
                <a:spcPts val="0"/>
              </a:spcBef>
              <a:buNone/>
            </a:pPr>
            <a:r>
              <a:rPr lang="en-US"/>
              <a:t>---</a:t>
            </a:r>
          </a:p>
          <a:p>
            <a:pPr lvl="0" rtl="0">
              <a:spcBef>
                <a:spcPts val="0"/>
              </a:spcBef>
              <a:buNone/>
            </a:pPr>
            <a:endParaRPr/>
          </a:p>
          <a:p>
            <a:pPr lvl="0" rtl="0">
              <a:spcBef>
                <a:spcPts val="0"/>
              </a:spcBef>
              <a:buNone/>
            </a:pPr>
            <a:r>
              <a:rPr lang="en-US" b="1"/>
              <a:t>SOLUTION:</a:t>
            </a:r>
          </a:p>
          <a:p>
            <a:pPr lvl="0" rtl="0">
              <a:spcBef>
                <a:spcPts val="0"/>
              </a:spcBef>
              <a:buNone/>
            </a:pPr>
            <a:r>
              <a:rPr lang="en-US" sz="1200">
                <a:solidFill>
                  <a:schemeClr val="dk1"/>
                </a:solidFill>
              </a:rPr>
              <a:t>True-Cookies are created by ads, widgets, and elements on the web page the user is visiting.</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91666"/>
              <a:buFont typeface="Arial"/>
              <a:buNone/>
            </a:pPr>
            <a:r>
              <a:rPr lang="en-US" sz="1200">
                <a:solidFill>
                  <a:schemeClr val="dk1"/>
                </a:solidFill>
              </a:rPr>
              <a:t>True-Cookies are created by websites a user is visiting</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91666"/>
              <a:buFont typeface="Arial"/>
              <a:buNone/>
            </a:pPr>
            <a:r>
              <a:rPr lang="en-US" sz="1200">
                <a:solidFill>
                  <a:schemeClr val="dk1"/>
                </a:solidFill>
              </a:rPr>
              <a:t>False- cookies are not compile code. They are plaintext.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91666"/>
              <a:buFont typeface="Arial"/>
              <a:buNone/>
            </a:pPr>
            <a:r>
              <a:rPr lang="en-US" sz="1200">
                <a:solidFill>
                  <a:schemeClr val="dk1"/>
                </a:solidFill>
              </a:rPr>
              <a:t>False - since cookies are not compiled code they cannot be used as a virus. They cannot replicate themselves, they cannot be executed and are not self-executing. These are all characteristics necessary to be a virus.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91666"/>
              <a:buFont typeface="Arial"/>
              <a:buNone/>
            </a:pPr>
            <a:r>
              <a:rPr lang="en-US" sz="1200">
                <a:solidFill>
                  <a:schemeClr val="dk1"/>
                </a:solidFill>
              </a:rPr>
              <a:t>True- cookies can be used as spyware. Cookies store user preferences and browsing history.</a:t>
            </a:r>
          </a:p>
        </p:txBody>
      </p:sp>
      <p:sp>
        <p:nvSpPr>
          <p:cNvPr id="52" name="Shape 52"/>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a:t>Let’s look at the main Web security issues.</a:t>
            </a:r>
          </a:p>
          <a:p>
            <a:pPr lvl="0" rtl="0">
              <a:spcBef>
                <a:spcPts val="0"/>
              </a:spcBef>
              <a:buClr>
                <a:srgbClr val="000000"/>
              </a:buClr>
              <a:buFont typeface="Arial"/>
              <a:buNone/>
            </a:pPr>
            <a:endParaRPr sz="1200"/>
          </a:p>
          <a:p>
            <a:pPr lvl="0" rtl="0">
              <a:spcBef>
                <a:spcPts val="0"/>
              </a:spcBef>
              <a:buClr>
                <a:srgbClr val="000000"/>
              </a:buClr>
              <a:buSzPct val="25000"/>
              <a:buFont typeface="Arial"/>
              <a:buNone/>
            </a:pPr>
            <a:r>
              <a:rPr lang="en-US" sz="1200"/>
              <a:t>The Browser accepts contents, and often runs dynamic contents such as scripts, from web sites. The question is: can a browser trust these contents? In some cases, the browser can authenticate the web site, but in many cases, authentication is not required. But even if a web site is authenticated, the contents that it sends may not be trustworthy because the web site may have security vulnerabilities that allow attackers to inject malicious content that gets passed onto the users visiting the web site. Or the web site includes contents or links to other web sites, which may also have security vulnerabilities.</a:t>
            </a:r>
          </a:p>
          <a:p>
            <a:pPr>
              <a:spcBef>
                <a:spcPts val="0"/>
              </a:spcBef>
              <a:buNone/>
            </a:pPr>
            <a:endParaRPr/>
          </a:p>
        </p:txBody>
      </p:sp>
      <p:sp>
        <p:nvSpPr>
          <p:cNvPr id="60" name="Shape 6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On the server side, a web site runs web applications that process requests from browsers, and often interacts with back-end servers to produce the contents for  users. These web applications, like any software, may have security vulnerabilities. Furthermore, many web sites do not authenticate users. That is, attackers are not prevented from sending requests designed to exploit security vulnerabilities. </a:t>
            </a:r>
          </a:p>
          <a:p>
            <a:pPr>
              <a:spcBef>
                <a:spcPts val="0"/>
              </a:spcBef>
              <a:buNone/>
            </a:pPr>
            <a:endParaRPr/>
          </a:p>
        </p:txBody>
      </p:sp>
      <p:sp>
        <p:nvSpPr>
          <p:cNvPr id="68" name="Shape 6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a:t>QUIZ:</a:t>
            </a:r>
          </a:p>
          <a:p>
            <a:pPr lvl="0" rtl="0">
              <a:spcBef>
                <a:spcPts val="0"/>
              </a:spcBef>
              <a:buNone/>
            </a:pPr>
            <a:r>
              <a:rPr lang="en-US"/>
              <a:t>Discuss</a:t>
            </a:r>
          </a:p>
          <a:p>
            <a:pPr lvl="0" rtl="0">
              <a:spcBef>
                <a:spcPts val="0"/>
              </a:spcBef>
              <a:buClr>
                <a:srgbClr val="000000"/>
              </a:buClr>
              <a:buFont typeface="Arial"/>
              <a:buNone/>
            </a:pPr>
            <a:endParaRPr/>
          </a:p>
          <a:p>
            <a:pPr lvl="0" rtl="0">
              <a:spcBef>
                <a:spcPts val="0"/>
              </a:spcBef>
              <a:buNone/>
            </a:pPr>
            <a:r>
              <a:rPr lang="en-US"/>
              <a:t>---</a:t>
            </a:r>
          </a:p>
          <a:p>
            <a:pPr lvl="0" rtl="0">
              <a:spcBef>
                <a:spcPts val="0"/>
              </a:spcBef>
              <a:buNone/>
            </a:pPr>
            <a:endParaRPr/>
          </a:p>
          <a:p>
            <a:pPr lvl="0" rtl="0">
              <a:spcBef>
                <a:spcPts val="0"/>
              </a:spcBef>
              <a:buNone/>
            </a:pPr>
            <a:r>
              <a:rPr lang="en-US" b="1"/>
              <a:t>SOLUTION:</a:t>
            </a:r>
          </a:p>
          <a:p>
            <a:pPr lvl="0" rtl="0">
              <a:spcBef>
                <a:spcPts val="0"/>
              </a:spcBef>
              <a:buNone/>
            </a:pPr>
            <a:r>
              <a:rPr lang="en-US" sz="1200">
                <a:solidFill>
                  <a:schemeClr val="dk1"/>
                </a:solidFill>
              </a:rPr>
              <a:t>1. T. 2. F (can lead malware installation, data theft, etc.) 3. T (e.g., deface sites, and back-end servers can be compromised as well, e.g., stolen credit cards)</a:t>
            </a:r>
          </a:p>
        </p:txBody>
      </p:sp>
      <p:sp>
        <p:nvSpPr>
          <p:cNvPr id="82" name="Shape 82"/>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Many websites allow users to input data and then display or echo the data back, that is, include the user-input data in the html page to the user’s browser. Such web sites include social networking sites,  blogs, etc.</a:t>
            </a:r>
          </a:p>
        </p:txBody>
      </p:sp>
      <p:sp>
        <p:nvSpPr>
          <p:cNvPr id="91" name="Shape 9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For example, when the user’s browser sends the user’s name to a web site, the web site echos the name back. If the browser sends a script as the name, then the script will be included in the html page and the user’s browser will execute the script.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What if the script is malicious, and the browser sent it to the web site without the user knowing about it? The browser will end up having to execute the malicious script when it is included in the html page sent back from the web site.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This can happen in a cross-site scripting attack.</a:t>
            </a:r>
          </a:p>
          <a:p>
            <a:pPr>
              <a:spcBef>
                <a:spcPts val="0"/>
              </a:spcBef>
              <a:buNone/>
            </a:pPr>
            <a:endParaRPr/>
          </a:p>
        </p:txBody>
      </p:sp>
      <p:sp>
        <p:nvSpPr>
          <p:cNvPr id="99" name="Shape 9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12241" y="228600"/>
            <a:ext cx="103632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4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4000"/>
            </a:lvl2pPr>
            <a:lvl3pPr marL="0" marR="0" indent="0" algn="l" rtl="0">
              <a:lnSpc>
                <a:spcPct val="150000"/>
              </a:lnSpc>
              <a:spcBef>
                <a:spcPts val="0"/>
              </a:spcBef>
              <a:spcAft>
                <a:spcPts val="0"/>
              </a:spcAft>
              <a:buSzPct val="100000"/>
              <a:buChar char="■"/>
              <a:defRPr sz="4000"/>
            </a:lvl3pPr>
            <a:lvl4pPr marL="0" marR="0" indent="0" algn="l" rtl="0">
              <a:lnSpc>
                <a:spcPct val="150000"/>
              </a:lnSpc>
              <a:spcBef>
                <a:spcPts val="0"/>
              </a:spcBef>
              <a:spcAft>
                <a:spcPts val="0"/>
              </a:spcAft>
              <a:buSzPct val="100000"/>
              <a:buChar char="●"/>
              <a:defRPr sz="4000"/>
            </a:lvl4pPr>
            <a:lvl5pPr marL="0" marR="0" indent="0" algn="l" rtl="0">
              <a:lnSpc>
                <a:spcPct val="150000"/>
              </a:lnSpc>
              <a:spcBef>
                <a:spcPts val="0"/>
              </a:spcBef>
              <a:spcAft>
                <a:spcPts val="0"/>
              </a:spcAft>
              <a:buSzPct val="100000"/>
              <a:buChar char="○"/>
              <a:defRPr sz="4000"/>
            </a:lvl5pPr>
            <a:lvl6pPr marL="596900" marR="0" indent="0" algn="l" rtl="0">
              <a:lnSpc>
                <a:spcPct val="150000"/>
              </a:lnSpc>
              <a:spcBef>
                <a:spcPts val="0"/>
              </a:spcBef>
              <a:spcAft>
                <a:spcPts val="0"/>
              </a:spcAft>
              <a:buSzPct val="100000"/>
              <a:buChar char="■"/>
              <a:defRPr sz="4000"/>
            </a:lvl6pPr>
            <a:lvl7pPr marL="1181100" marR="0" indent="0" algn="l" rtl="0">
              <a:lnSpc>
                <a:spcPct val="150000"/>
              </a:lnSpc>
              <a:spcBef>
                <a:spcPts val="0"/>
              </a:spcBef>
              <a:spcAft>
                <a:spcPts val="0"/>
              </a:spcAft>
              <a:buSzPct val="100000"/>
              <a:buChar char="●"/>
              <a:defRPr sz="4000"/>
            </a:lvl7pPr>
            <a:lvl8pPr marL="1765300" marR="0" indent="0" algn="l" rtl="0">
              <a:lnSpc>
                <a:spcPct val="150000"/>
              </a:lnSpc>
              <a:spcBef>
                <a:spcPts val="0"/>
              </a:spcBef>
              <a:spcAft>
                <a:spcPts val="0"/>
              </a:spcAft>
              <a:buSzPct val="100000"/>
              <a:buChar char="○"/>
              <a:defRPr sz="4000"/>
            </a:lvl8pPr>
            <a:lvl9pPr marL="2349500" marR="0" indent="0" algn="l" rtl="0">
              <a:lnSpc>
                <a:spcPct val="150000"/>
              </a:lnSpc>
              <a:spcBef>
                <a:spcPts val="0"/>
              </a:spcBef>
              <a:spcAft>
                <a:spcPts val="0"/>
              </a:spcAft>
              <a:buSzPct val="100000"/>
              <a:buChar char="■"/>
              <a:defRPr sz="4000"/>
            </a:lvl9pPr>
          </a:lstStyle>
          <a:p>
            <a:endParaRPr/>
          </a:p>
        </p:txBody>
      </p:sp>
      <p:sp>
        <p:nvSpPr>
          <p:cNvPr id="13" name="Shape 13"/>
          <p:cNvSpPr txBox="1">
            <a:spLocks noGrp="1"/>
          </p:cNvSpPr>
          <p:nvPr>
            <p:ph type="body" idx="1"/>
          </p:nvPr>
        </p:nvSpPr>
        <p:spPr>
          <a:xfrm>
            <a:off x="812241" y="1371600"/>
            <a:ext cx="10363200" cy="4904699"/>
          </a:xfrm>
          <a:prstGeom prst="rect">
            <a:avLst/>
          </a:prstGeom>
          <a:noFill/>
          <a:ln>
            <a:noFill/>
          </a:ln>
        </p:spPr>
        <p:txBody>
          <a:bodyPr lIns="117825" tIns="117825" rIns="117825" bIns="117825" anchor="t" anchorCtr="0"/>
          <a:lstStyle>
            <a:lvl1pPr marL="444500" marR="0" indent="-254000" algn="l" rtl="0">
              <a:lnSpc>
                <a:spcPct val="150000"/>
              </a:lnSpc>
              <a:spcBef>
                <a:spcPts val="800"/>
              </a:spcBef>
              <a:spcAft>
                <a:spcPts val="0"/>
              </a:spcAft>
              <a:buSzPct val="100000"/>
              <a:buFont typeface="Gloria Hallelujah"/>
              <a:buChar char="●"/>
              <a:defRPr sz="2700">
                <a:latin typeface="Gloria Hallelujah"/>
                <a:ea typeface="Gloria Hallelujah"/>
                <a:cs typeface="Gloria Hallelujah"/>
                <a:sym typeface="Gloria Hallelujah"/>
              </a:defRPr>
            </a:lvl1pPr>
            <a:lvl2pPr marL="952500" marR="0" indent="-190500" algn="l" rtl="0">
              <a:lnSpc>
                <a:spcPct val="150000"/>
              </a:lnSpc>
              <a:spcBef>
                <a:spcPts val="700"/>
              </a:spcBef>
              <a:spcAft>
                <a:spcPts val="0"/>
              </a:spcAft>
              <a:buSzPct val="100000"/>
              <a:buFont typeface="Gloria Hallelujah"/>
              <a:buChar char="●"/>
              <a:defRPr sz="2700">
                <a:latin typeface="Gloria Hallelujah"/>
                <a:ea typeface="Gloria Hallelujah"/>
                <a:cs typeface="Gloria Hallelujah"/>
                <a:sym typeface="Gloria Hallelujah"/>
              </a:defRPr>
            </a:lvl2pPr>
            <a:lvl3pPr marL="1473200" marR="0" indent="-165100" algn="l" rtl="0">
              <a:lnSpc>
                <a:spcPct val="150000"/>
              </a:lnSpc>
              <a:spcBef>
                <a:spcPts val="600"/>
              </a:spcBef>
              <a:spcAft>
                <a:spcPts val="0"/>
              </a:spcAft>
              <a:buSzPct val="100000"/>
              <a:buFont typeface="Gloria Hallelujah"/>
              <a:buChar char="●"/>
              <a:defRPr sz="2700">
                <a:latin typeface="Gloria Hallelujah"/>
                <a:ea typeface="Gloria Hallelujah"/>
                <a:cs typeface="Gloria Hallelujah"/>
                <a:sym typeface="Gloria Hallelujah"/>
              </a:defRPr>
            </a:lvl3pPr>
            <a:lvl4pPr marL="2070100" marR="0" indent="-1397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4pPr>
            <a:lvl5pPr marL="26543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5pPr>
            <a:lvl6pPr marL="32385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6pPr>
            <a:lvl7pPr marL="38227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7pPr>
            <a:lvl8pPr marL="44196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8pPr>
            <a:lvl9pPr marL="5016500" marR="0" indent="-1397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812241" y="228600"/>
            <a:ext cx="103632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4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4000"/>
            </a:lvl2pPr>
            <a:lvl3pPr marL="0" marR="0" indent="0" algn="l" rtl="0">
              <a:lnSpc>
                <a:spcPct val="150000"/>
              </a:lnSpc>
              <a:spcBef>
                <a:spcPts val="0"/>
              </a:spcBef>
              <a:spcAft>
                <a:spcPts val="0"/>
              </a:spcAft>
              <a:buSzPct val="100000"/>
              <a:buChar char="■"/>
              <a:defRPr sz="4000"/>
            </a:lvl3pPr>
            <a:lvl4pPr marL="0" marR="0" indent="0" algn="l" rtl="0">
              <a:lnSpc>
                <a:spcPct val="150000"/>
              </a:lnSpc>
              <a:spcBef>
                <a:spcPts val="0"/>
              </a:spcBef>
              <a:spcAft>
                <a:spcPts val="0"/>
              </a:spcAft>
              <a:buSzPct val="100000"/>
              <a:buChar char="●"/>
              <a:defRPr sz="4000"/>
            </a:lvl4pPr>
            <a:lvl5pPr marL="0" marR="0" indent="0" algn="l" rtl="0">
              <a:lnSpc>
                <a:spcPct val="150000"/>
              </a:lnSpc>
              <a:spcBef>
                <a:spcPts val="0"/>
              </a:spcBef>
              <a:spcAft>
                <a:spcPts val="0"/>
              </a:spcAft>
              <a:buSzPct val="100000"/>
              <a:buChar char="○"/>
              <a:defRPr sz="4000"/>
            </a:lvl5pPr>
            <a:lvl6pPr marL="596900" marR="0" indent="0" algn="l" rtl="0">
              <a:lnSpc>
                <a:spcPct val="150000"/>
              </a:lnSpc>
              <a:spcBef>
                <a:spcPts val="0"/>
              </a:spcBef>
              <a:spcAft>
                <a:spcPts val="0"/>
              </a:spcAft>
              <a:buSzPct val="100000"/>
              <a:buChar char="■"/>
              <a:defRPr sz="4000"/>
            </a:lvl6pPr>
            <a:lvl7pPr marL="1181100" marR="0" indent="0" algn="l" rtl="0">
              <a:lnSpc>
                <a:spcPct val="150000"/>
              </a:lnSpc>
              <a:spcBef>
                <a:spcPts val="0"/>
              </a:spcBef>
              <a:spcAft>
                <a:spcPts val="0"/>
              </a:spcAft>
              <a:buSzPct val="100000"/>
              <a:buChar char="●"/>
              <a:defRPr sz="4000"/>
            </a:lvl7pPr>
            <a:lvl8pPr marL="1765300" marR="0" indent="0" algn="l" rtl="0">
              <a:lnSpc>
                <a:spcPct val="150000"/>
              </a:lnSpc>
              <a:spcBef>
                <a:spcPts val="0"/>
              </a:spcBef>
              <a:spcAft>
                <a:spcPts val="0"/>
              </a:spcAft>
              <a:buSzPct val="100000"/>
              <a:buChar char="○"/>
              <a:defRPr sz="4000"/>
            </a:lvl8pPr>
            <a:lvl9pPr marL="2349500" marR="0" indent="0" algn="l" rtl="0">
              <a:lnSpc>
                <a:spcPct val="150000"/>
              </a:lnSpc>
              <a:spcBef>
                <a:spcPts val="0"/>
              </a:spcBef>
              <a:spcAft>
                <a:spcPts val="0"/>
              </a:spcAft>
              <a:buSzPct val="100000"/>
              <a:buChar char="■"/>
              <a:defRPr sz="4000"/>
            </a:lvl9pPr>
          </a:lstStyle>
          <a:p>
            <a:endParaRPr/>
          </a:p>
        </p:txBody>
      </p:sp>
      <p:sp>
        <p:nvSpPr>
          <p:cNvPr id="10" name="Shape 10"/>
          <p:cNvSpPr txBox="1">
            <a:spLocks noGrp="1"/>
          </p:cNvSpPr>
          <p:nvPr>
            <p:ph type="body" idx="1"/>
          </p:nvPr>
        </p:nvSpPr>
        <p:spPr>
          <a:xfrm>
            <a:off x="812241" y="1371600"/>
            <a:ext cx="10363200" cy="4904699"/>
          </a:xfrm>
          <a:prstGeom prst="rect">
            <a:avLst/>
          </a:prstGeom>
          <a:noFill/>
          <a:ln>
            <a:noFill/>
          </a:ln>
        </p:spPr>
        <p:txBody>
          <a:bodyPr lIns="117825" tIns="117825" rIns="117825" bIns="117825" anchor="t" anchorCtr="0"/>
          <a:lstStyle>
            <a:lvl1pPr marL="444500" marR="0" indent="-254000" algn="l" rtl="0">
              <a:lnSpc>
                <a:spcPct val="150000"/>
              </a:lnSpc>
              <a:spcBef>
                <a:spcPts val="800"/>
              </a:spcBef>
              <a:spcAft>
                <a:spcPts val="0"/>
              </a:spcAft>
              <a:buSzPct val="100000"/>
              <a:buFont typeface="Gloria Hallelujah"/>
              <a:buChar char="●"/>
              <a:defRPr sz="2700">
                <a:latin typeface="Gloria Hallelujah"/>
                <a:ea typeface="Gloria Hallelujah"/>
                <a:cs typeface="Gloria Hallelujah"/>
                <a:sym typeface="Gloria Hallelujah"/>
              </a:defRPr>
            </a:lvl1pPr>
            <a:lvl2pPr marL="952500" marR="0" indent="-190500" algn="l" rtl="0">
              <a:lnSpc>
                <a:spcPct val="150000"/>
              </a:lnSpc>
              <a:spcBef>
                <a:spcPts val="700"/>
              </a:spcBef>
              <a:spcAft>
                <a:spcPts val="0"/>
              </a:spcAft>
              <a:buSzPct val="100000"/>
              <a:buFont typeface="Gloria Hallelujah"/>
              <a:buChar char="●"/>
              <a:defRPr sz="2700">
                <a:latin typeface="Gloria Hallelujah"/>
                <a:ea typeface="Gloria Hallelujah"/>
                <a:cs typeface="Gloria Hallelujah"/>
                <a:sym typeface="Gloria Hallelujah"/>
              </a:defRPr>
            </a:lvl2pPr>
            <a:lvl3pPr marL="1473200" marR="0" indent="-165100" algn="l" rtl="0">
              <a:lnSpc>
                <a:spcPct val="150000"/>
              </a:lnSpc>
              <a:spcBef>
                <a:spcPts val="600"/>
              </a:spcBef>
              <a:spcAft>
                <a:spcPts val="0"/>
              </a:spcAft>
              <a:buSzPct val="100000"/>
              <a:buFont typeface="Gloria Hallelujah"/>
              <a:buChar char="●"/>
              <a:defRPr sz="2700">
                <a:latin typeface="Gloria Hallelujah"/>
                <a:ea typeface="Gloria Hallelujah"/>
                <a:cs typeface="Gloria Hallelujah"/>
                <a:sym typeface="Gloria Hallelujah"/>
              </a:defRPr>
            </a:lvl3pPr>
            <a:lvl4pPr marL="2070100" marR="0" indent="-1397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4pPr>
            <a:lvl5pPr marL="26543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5pPr>
            <a:lvl6pPr marL="32385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6pPr>
            <a:lvl7pPr marL="38227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7pPr>
            <a:lvl8pPr marL="44196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8pPr>
            <a:lvl9pPr marL="5016500" marR="0" indent="-1397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944883" y="663066"/>
            <a:ext cx="10363200" cy="1143000"/>
          </a:xfrm>
          <a:prstGeom prst="rect">
            <a:avLst/>
          </a:prstGeom>
        </p:spPr>
        <p:txBody>
          <a:bodyPr lIns="117825" tIns="117825" rIns="117825" bIns="117825" anchor="ctr" anchorCtr="0">
            <a:noAutofit/>
          </a:bodyPr>
          <a:lstStyle/>
          <a:p>
            <a:pPr lvl="0" algn="l" rtl="0">
              <a:spcBef>
                <a:spcPts val="0"/>
              </a:spcBef>
              <a:buNone/>
            </a:pPr>
            <a:r>
              <a:rPr lang="en-US" sz="4800">
                <a:latin typeface="Questrial"/>
                <a:ea typeface="Questrial"/>
                <a:cs typeface="Questrial"/>
                <a:sym typeface="Questrial"/>
              </a:rPr>
              <a:t>Web Security</a:t>
            </a:r>
          </a:p>
        </p:txBody>
      </p:sp>
      <p:sp>
        <p:nvSpPr>
          <p:cNvPr id="16" name="Shape 16"/>
          <p:cNvSpPr txBox="1"/>
          <p:nvPr/>
        </p:nvSpPr>
        <p:spPr>
          <a:xfrm>
            <a:off x="883908" y="780850"/>
            <a:ext cx="6616499" cy="2000100"/>
          </a:xfrm>
          <a:prstGeom prst="rect">
            <a:avLst/>
          </a:prstGeom>
          <a:noFill/>
          <a:ln>
            <a:noFill/>
          </a:ln>
        </p:spPr>
        <p:txBody>
          <a:bodyPr lIns="60950" tIns="60950" rIns="60950" bIns="60950" anchor="ctr" anchorCtr="0">
            <a:noAutofit/>
          </a:bodyPr>
          <a:lstStyle/>
          <a:p>
            <a:pPr lvl="0" rtl="0">
              <a:lnSpc>
                <a:spcPct val="150000"/>
              </a:lnSpc>
              <a:spcBef>
                <a:spcPts val="0"/>
              </a:spcBef>
              <a:buNone/>
            </a:pPr>
            <a:r>
              <a:rPr lang="en-US" sz="4000" b="1">
                <a:solidFill>
                  <a:schemeClr val="dk1"/>
                </a:solidFill>
                <a:latin typeface="Questrial"/>
                <a:ea typeface="Questrial"/>
                <a:cs typeface="Questrial"/>
                <a:sym typeface="Questrial"/>
              </a:rPr>
              <a:t> Lesson Summary</a:t>
            </a:r>
          </a:p>
        </p:txBody>
      </p:sp>
      <p:sp>
        <p:nvSpPr>
          <p:cNvPr id="17" name="Shape 17"/>
          <p:cNvSpPr txBox="1">
            <a:spLocks noGrp="1"/>
          </p:cNvSpPr>
          <p:nvPr>
            <p:ph type="body" idx="1"/>
          </p:nvPr>
        </p:nvSpPr>
        <p:spPr>
          <a:xfrm>
            <a:off x="1153975" y="2697762"/>
            <a:ext cx="9945000" cy="1896299"/>
          </a:xfrm>
          <a:prstGeom prst="rect">
            <a:avLst/>
          </a:prstGeom>
        </p:spPr>
        <p:txBody>
          <a:bodyPr lIns="117825" tIns="117825" rIns="117825" bIns="117825" anchor="t" anchorCtr="0">
            <a:noAutofit/>
          </a:bodyPr>
          <a:lstStyle/>
          <a:p>
            <a:pPr marL="457200" lvl="0" indent="-228600" rtl="0">
              <a:lnSpc>
                <a:spcPct val="100000"/>
              </a:lnSpc>
              <a:spcBef>
                <a:spcPts val="0"/>
              </a:spcBef>
              <a:buClr>
                <a:srgbClr val="6B9462"/>
              </a:buClr>
              <a:buSzPct val="100000"/>
              <a:buFont typeface="Questrial"/>
            </a:pPr>
            <a:r>
              <a:rPr lang="en-US" sz="2400" b="1">
                <a:solidFill>
                  <a:srgbClr val="6B9462"/>
                </a:solidFill>
                <a:latin typeface="Questrial"/>
                <a:ea typeface="Questrial"/>
                <a:cs typeface="Questrial"/>
                <a:sym typeface="Questrial"/>
              </a:rPr>
              <a:t>Overview of Web and security vulnerabilities</a:t>
            </a:r>
          </a:p>
          <a:p>
            <a:pPr marL="0" lvl="0" indent="0" rtl="0">
              <a:lnSpc>
                <a:spcPct val="100000"/>
              </a:lnSpc>
              <a:spcBef>
                <a:spcPts val="0"/>
              </a:spcBef>
              <a:buNone/>
            </a:pPr>
            <a:endParaRPr sz="2400" b="1">
              <a:solidFill>
                <a:srgbClr val="6B9462"/>
              </a:solidFill>
              <a:latin typeface="Questrial"/>
              <a:ea typeface="Questrial"/>
              <a:cs typeface="Questrial"/>
              <a:sym typeface="Questrial"/>
            </a:endParaRPr>
          </a:p>
          <a:p>
            <a:pPr marL="457200" lvl="0" indent="-228600" rtl="0">
              <a:lnSpc>
                <a:spcPct val="100000"/>
              </a:lnSpc>
              <a:spcBef>
                <a:spcPts val="0"/>
              </a:spcBef>
              <a:buClr>
                <a:srgbClr val="6B9462"/>
              </a:buClr>
              <a:buSzPct val="100000"/>
              <a:buFont typeface="Questrial"/>
            </a:pPr>
            <a:r>
              <a:rPr lang="en-US" sz="2400" b="1">
                <a:solidFill>
                  <a:srgbClr val="6B9462"/>
                </a:solidFill>
                <a:latin typeface="Questrial"/>
                <a:ea typeface="Questrial"/>
                <a:cs typeface="Questrial"/>
                <a:sym typeface="Questrial"/>
              </a:rPr>
              <a:t>Cross Site Scripting</a:t>
            </a:r>
          </a:p>
          <a:p>
            <a:pPr marL="0" lvl="0" indent="0" rtl="0">
              <a:lnSpc>
                <a:spcPct val="100000"/>
              </a:lnSpc>
              <a:spcBef>
                <a:spcPts val="0"/>
              </a:spcBef>
              <a:buNone/>
            </a:pPr>
            <a:endParaRPr sz="2400" b="1">
              <a:solidFill>
                <a:srgbClr val="6B9462"/>
              </a:solidFill>
              <a:latin typeface="Questrial"/>
              <a:ea typeface="Questrial"/>
              <a:cs typeface="Questrial"/>
              <a:sym typeface="Questrial"/>
            </a:endParaRPr>
          </a:p>
          <a:p>
            <a:pPr marL="457200" lvl="0" indent="-228600" rtl="0">
              <a:lnSpc>
                <a:spcPct val="100000"/>
              </a:lnSpc>
              <a:spcBef>
                <a:spcPts val="0"/>
              </a:spcBef>
              <a:buClr>
                <a:srgbClr val="6B9462"/>
              </a:buClr>
              <a:buSzPct val="100000"/>
              <a:buFont typeface="Questrial"/>
            </a:pPr>
            <a:r>
              <a:rPr lang="en-US" sz="2400" b="1">
                <a:solidFill>
                  <a:srgbClr val="6B9462"/>
                </a:solidFill>
                <a:latin typeface="Questrial"/>
                <a:ea typeface="Questrial"/>
                <a:cs typeface="Questrial"/>
                <a:sym typeface="Questrial"/>
              </a:rPr>
              <a:t>Cross Site Request Forgery </a:t>
            </a:r>
          </a:p>
          <a:p>
            <a:pPr marL="0" lvl="0" indent="0" rtl="0">
              <a:lnSpc>
                <a:spcPct val="100000"/>
              </a:lnSpc>
              <a:spcBef>
                <a:spcPts val="0"/>
              </a:spcBef>
              <a:buNone/>
            </a:pPr>
            <a:endParaRPr sz="2400" b="1">
              <a:solidFill>
                <a:srgbClr val="6B9462"/>
              </a:solidFill>
              <a:latin typeface="Questrial"/>
              <a:ea typeface="Questrial"/>
              <a:cs typeface="Questrial"/>
              <a:sym typeface="Questrial"/>
            </a:endParaRPr>
          </a:p>
          <a:p>
            <a:pPr marL="457200" lvl="0" indent="-228600" rtl="0">
              <a:lnSpc>
                <a:spcPct val="100000"/>
              </a:lnSpc>
              <a:spcBef>
                <a:spcPts val="0"/>
              </a:spcBef>
              <a:buClr>
                <a:srgbClr val="6B9462"/>
              </a:buClr>
              <a:buSzPct val="100000"/>
              <a:buFont typeface="Questrial"/>
            </a:pPr>
            <a:r>
              <a:rPr lang="en-US" sz="2400" b="1">
                <a:solidFill>
                  <a:srgbClr val="6B9462"/>
                </a:solidFill>
                <a:latin typeface="Questrial"/>
                <a:ea typeface="Questrial"/>
                <a:cs typeface="Questrial"/>
                <a:sym typeface="Questrial"/>
              </a:rPr>
              <a:t>SQL Injection</a:t>
            </a:r>
          </a:p>
        </p:txBody>
      </p:sp>
      <p:cxnSp>
        <p:nvCxnSpPr>
          <p:cNvPr id="18" name="Shape 18"/>
          <p:cNvCxnSpPr/>
          <p:nvPr/>
        </p:nvCxnSpPr>
        <p:spPr>
          <a:xfrm>
            <a:off x="864250" y="2366375"/>
            <a:ext cx="10124100" cy="0"/>
          </a:xfrm>
          <a:prstGeom prst="straightConnector1">
            <a:avLst/>
          </a:prstGeom>
          <a:noFill/>
          <a:ln w="38100" cap="flat" cmpd="sng">
            <a:solidFill>
              <a:srgbClr val="000000"/>
            </a:solidFill>
            <a:prstDash val="solid"/>
            <a:round/>
            <a:headEnd type="none" w="lg" len="lg"/>
            <a:tailEnd type="none" w="lg" len="lg"/>
          </a:ln>
        </p:spPr>
      </p:cxnSp>
      <p:cxnSp>
        <p:nvCxnSpPr>
          <p:cNvPr id="19" name="Shape 19"/>
          <p:cNvCxnSpPr/>
          <p:nvPr/>
        </p:nvCxnSpPr>
        <p:spPr>
          <a:xfrm>
            <a:off x="883900" y="5790550"/>
            <a:ext cx="10124100" cy="0"/>
          </a:xfrm>
          <a:prstGeom prst="straightConnector1">
            <a:avLst/>
          </a:prstGeom>
          <a:noFill/>
          <a:ln w="38100" cap="flat" cmpd="sng">
            <a:solidFill>
              <a:srgbClr val="000000"/>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638175" y="385762"/>
            <a:ext cx="10915650" cy="6086475"/>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500225" y="956400"/>
            <a:ext cx="8460900" cy="8757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XSS Query Quiz</a:t>
            </a:r>
          </a:p>
        </p:txBody>
      </p:sp>
      <p:sp>
        <p:nvSpPr>
          <p:cNvPr id="108" name="Shape 108"/>
          <p:cNvSpPr txBox="1">
            <a:spLocks noGrp="1"/>
          </p:cNvSpPr>
          <p:nvPr>
            <p:ph type="body" idx="1"/>
          </p:nvPr>
        </p:nvSpPr>
        <p:spPr>
          <a:xfrm>
            <a:off x="2231325" y="2713333"/>
            <a:ext cx="8908799" cy="3502500"/>
          </a:xfrm>
          <a:prstGeom prst="rect">
            <a:avLst/>
          </a:prstGeom>
        </p:spPr>
        <p:txBody>
          <a:bodyPr lIns="117825" tIns="117825" rIns="117825" bIns="117825" anchor="t" anchorCtr="0">
            <a:noAutofit/>
          </a:bodyPr>
          <a:lstStyle/>
          <a:p>
            <a:pPr marL="0" lvl="0" indent="0" rtl="0">
              <a:lnSpc>
                <a:spcPct val="100000"/>
              </a:lnSpc>
              <a:spcBef>
                <a:spcPts val="640"/>
              </a:spcBef>
              <a:buNone/>
            </a:pPr>
            <a:r>
              <a:rPr lang="en-US" sz="3000" dirty="0">
                <a:solidFill>
                  <a:schemeClr val="dk1"/>
                </a:solidFill>
              </a:rPr>
              <a:t>When a user’s browser visits a compromised or malicious site, a malicious script is </a:t>
            </a:r>
            <a:r>
              <a:rPr lang="en-US" sz="3000" dirty="0" smtClean="0">
                <a:solidFill>
                  <a:schemeClr val="dk1"/>
                </a:solidFill>
              </a:rPr>
              <a:t>returned</a:t>
            </a:r>
          </a:p>
          <a:p>
            <a:pPr marL="0" lvl="0" indent="0" rtl="0">
              <a:lnSpc>
                <a:spcPct val="100000"/>
              </a:lnSpc>
              <a:spcBef>
                <a:spcPts val="640"/>
              </a:spcBef>
              <a:buNone/>
            </a:pPr>
            <a:endParaRPr lang="en-US" sz="3000" dirty="0">
              <a:solidFill>
                <a:schemeClr val="dk1"/>
              </a:solidFill>
            </a:endParaRPr>
          </a:p>
          <a:p>
            <a:pPr marL="0" lvl="0" indent="0" rtl="0">
              <a:lnSpc>
                <a:spcPct val="100000"/>
              </a:lnSpc>
              <a:spcBef>
                <a:spcPts val="640"/>
              </a:spcBef>
              <a:buNone/>
            </a:pPr>
            <a:r>
              <a:rPr lang="en-US" sz="3000" dirty="0">
                <a:solidFill>
                  <a:schemeClr val="dk1"/>
                </a:solidFill>
              </a:rPr>
              <a:t>To prevent XSS, any user input must be checked and preprocessed before it is used inside html</a:t>
            </a:r>
          </a:p>
          <a:p>
            <a:pPr marL="0" lvl="0" indent="0" rtl="0">
              <a:lnSpc>
                <a:spcPct val="100000"/>
              </a:lnSpc>
              <a:spcBef>
                <a:spcPts val="0"/>
              </a:spcBef>
              <a:buNone/>
            </a:pPr>
            <a:endParaRPr sz="3000" dirty="0">
              <a:solidFill>
                <a:schemeClr val="dk1"/>
              </a:solidFill>
            </a:endParaRPr>
          </a:p>
          <a:p>
            <a:pPr marL="0" lvl="0" indent="0" rtl="0">
              <a:lnSpc>
                <a:spcPct val="100000"/>
              </a:lnSpc>
              <a:spcBef>
                <a:spcPts val="0"/>
              </a:spcBef>
              <a:buNone/>
            </a:pPr>
            <a:endParaRPr sz="3000" dirty="0">
              <a:solidFill>
                <a:schemeClr val="dk1"/>
              </a:solidFill>
            </a:endParaRPr>
          </a:p>
        </p:txBody>
      </p:sp>
      <p:pic>
        <p:nvPicPr>
          <p:cNvPr id="109" name="Shape 109"/>
          <p:cNvPicPr preferRelativeResize="0"/>
          <p:nvPr/>
        </p:nvPicPr>
        <p:blipFill>
          <a:blip r:embed="rId3">
            <a:alphaModFix/>
          </a:blip>
          <a:stretch>
            <a:fillRect/>
          </a:stretch>
        </p:blipFill>
        <p:spPr>
          <a:xfrm>
            <a:off x="954399" y="873899"/>
            <a:ext cx="1322599" cy="1459999"/>
          </a:xfrm>
          <a:prstGeom prst="rect">
            <a:avLst/>
          </a:prstGeom>
          <a:noFill/>
          <a:ln>
            <a:noFill/>
          </a:ln>
        </p:spPr>
      </p:pic>
      <p:sp>
        <p:nvSpPr>
          <p:cNvPr id="110" name="Shape 110"/>
          <p:cNvSpPr/>
          <p:nvPr/>
        </p:nvSpPr>
        <p:spPr>
          <a:xfrm>
            <a:off x="1158375" y="300199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txBox="1"/>
          <p:nvPr/>
        </p:nvSpPr>
        <p:spPr>
          <a:xfrm>
            <a:off x="2577900" y="1686000"/>
            <a:ext cx="8216699" cy="768000"/>
          </a:xfrm>
          <a:prstGeom prst="rect">
            <a:avLst/>
          </a:prstGeom>
          <a:noFill/>
          <a:ln>
            <a:noFill/>
          </a:ln>
        </p:spPr>
        <p:txBody>
          <a:bodyPr lIns="91425" tIns="91425" rIns="91425" bIns="91425" anchor="ctr" anchorCtr="0">
            <a:noAutofit/>
          </a:bodyPr>
          <a:lstStyle/>
          <a:p>
            <a:pPr lvl="0" rtl="0">
              <a:spcBef>
                <a:spcPts val="0"/>
              </a:spcBef>
              <a:buNone/>
            </a:pPr>
            <a:r>
              <a:rPr lang="en-US" sz="3000" b="1">
                <a:solidFill>
                  <a:srgbClr val="6699FF"/>
                </a:solidFill>
                <a:latin typeface="Gloria Hallelujah"/>
                <a:ea typeface="Gloria Hallelujah"/>
                <a:cs typeface="Gloria Hallelujah"/>
                <a:sym typeface="Gloria Hallelujah"/>
              </a:rPr>
              <a:t>Mark each statement as true or false.</a:t>
            </a:r>
          </a:p>
        </p:txBody>
      </p:sp>
      <p:sp>
        <p:nvSpPr>
          <p:cNvPr id="112" name="Shape 112"/>
          <p:cNvSpPr/>
          <p:nvPr/>
        </p:nvSpPr>
        <p:spPr>
          <a:xfrm>
            <a:off x="1158375" y="443314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a:spcBef>
                <a:spcPts val="0"/>
              </a:spcBef>
              <a:buNone/>
            </a:pPr>
            <a:r>
              <a:rPr lang="en-US">
                <a:solidFill>
                  <a:srgbClr val="9B37AA"/>
                </a:solidFill>
              </a:rPr>
              <a:t>XSRF: Cross-Site Request Forgery</a:t>
            </a:r>
          </a:p>
        </p:txBody>
      </p:sp>
      <p:sp>
        <p:nvSpPr>
          <p:cNvPr id="119" name="Shape 119"/>
          <p:cNvSpPr txBox="1">
            <a:spLocks noGrp="1"/>
          </p:cNvSpPr>
          <p:nvPr>
            <p:ph type="body" idx="1"/>
          </p:nvPr>
        </p:nvSpPr>
        <p:spPr>
          <a:xfrm>
            <a:off x="4572000" y="1371600"/>
            <a:ext cx="6603300" cy="4904699"/>
          </a:xfrm>
          <a:prstGeom prst="rect">
            <a:avLst/>
          </a:prstGeom>
        </p:spPr>
        <p:txBody>
          <a:bodyPr lIns="117825" tIns="117825" rIns="117825" bIns="117825" anchor="t" anchorCtr="0">
            <a:noAutofit/>
          </a:bodyPr>
          <a:lstStyle/>
          <a:p>
            <a:pPr marL="342900" lvl="0" indent="-190500" rtl="0">
              <a:lnSpc>
                <a:spcPct val="100000"/>
              </a:lnSpc>
              <a:spcBef>
                <a:spcPts val="0"/>
              </a:spcBef>
              <a:buClr>
                <a:schemeClr val="dk1"/>
              </a:buClr>
              <a:buSzPct val="100000"/>
              <a:buFont typeface="Gloria Hallelujah"/>
            </a:pPr>
            <a:r>
              <a:rPr lang="en-US" sz="3000">
                <a:solidFill>
                  <a:schemeClr val="dk1"/>
                </a:solidFill>
              </a:rPr>
              <a:t>A browser </a:t>
            </a:r>
            <a:r>
              <a:rPr lang="en-US" sz="3000" b="1">
                <a:solidFill>
                  <a:srgbClr val="6B9462"/>
                </a:solidFill>
              </a:rPr>
              <a:t>runs a script from a “good” </a:t>
            </a:r>
            <a:r>
              <a:rPr lang="en-US" sz="3000">
                <a:solidFill>
                  <a:schemeClr val="dk1"/>
                </a:solidFill>
              </a:rPr>
              <a:t>site and </a:t>
            </a:r>
            <a:r>
              <a:rPr lang="en-US" sz="3000" b="1">
                <a:solidFill>
                  <a:srgbClr val="990000"/>
                </a:solidFill>
              </a:rPr>
              <a:t>a malicious script from a “bad” site</a:t>
            </a:r>
          </a:p>
          <a:p>
            <a:pPr marL="0" lvl="0" indent="0" rtl="0">
              <a:lnSpc>
                <a:spcPct val="100000"/>
              </a:lnSpc>
              <a:spcBef>
                <a:spcPts val="0"/>
              </a:spcBef>
              <a:buNone/>
            </a:pPr>
            <a:endParaRPr sz="3000">
              <a:solidFill>
                <a:schemeClr val="dk1"/>
              </a:solidFill>
            </a:endParaRPr>
          </a:p>
          <a:p>
            <a:pPr marL="342900" lvl="0" indent="-190500">
              <a:lnSpc>
                <a:spcPct val="100000"/>
              </a:lnSpc>
              <a:spcBef>
                <a:spcPts val="640"/>
              </a:spcBef>
              <a:buClr>
                <a:schemeClr val="dk1"/>
              </a:buClr>
              <a:buSzPct val="100000"/>
              <a:buFont typeface="Gloria Hallelujah"/>
            </a:pPr>
            <a:r>
              <a:rPr lang="en-US" sz="3000">
                <a:solidFill>
                  <a:schemeClr val="dk1"/>
                </a:solidFill>
              </a:rPr>
              <a:t>Malicious script </a:t>
            </a:r>
            <a:r>
              <a:rPr lang="en-US" sz="3000" b="1">
                <a:solidFill>
                  <a:srgbClr val="6B9462"/>
                </a:solidFill>
              </a:rPr>
              <a:t>can make forged requests</a:t>
            </a:r>
            <a:r>
              <a:rPr lang="en-US" sz="3000">
                <a:solidFill>
                  <a:schemeClr val="dk1"/>
                </a:solidFill>
              </a:rPr>
              <a:t> to “good” site with user’s cookie</a:t>
            </a:r>
          </a:p>
        </p:txBody>
      </p:sp>
      <p:pic>
        <p:nvPicPr>
          <p:cNvPr id="120" name="Shape 120"/>
          <p:cNvPicPr preferRelativeResize="0"/>
          <p:nvPr/>
        </p:nvPicPr>
        <p:blipFill>
          <a:blip r:embed="rId3">
            <a:alphaModFix/>
          </a:blip>
          <a:stretch>
            <a:fillRect/>
          </a:stretch>
        </p:blipFill>
        <p:spPr>
          <a:xfrm>
            <a:off x="495854" y="1747249"/>
            <a:ext cx="3933024" cy="3803549"/>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XSRF: Basic Idea</a:t>
            </a:r>
          </a:p>
        </p:txBody>
      </p:sp>
      <p:pic>
        <p:nvPicPr>
          <p:cNvPr id="127" name="Shape 127"/>
          <p:cNvPicPr preferRelativeResize="0"/>
          <p:nvPr/>
        </p:nvPicPr>
        <p:blipFill>
          <a:blip r:embed="rId3">
            <a:alphaModFix/>
          </a:blip>
          <a:stretch>
            <a:fillRect/>
          </a:stretch>
        </p:blipFill>
        <p:spPr>
          <a:xfrm>
            <a:off x="1430562" y="1186375"/>
            <a:ext cx="9126575" cy="5101950"/>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XSRF: Example</a:t>
            </a:r>
          </a:p>
        </p:txBody>
      </p:sp>
      <p:sp>
        <p:nvSpPr>
          <p:cNvPr id="134" name="Shape 134"/>
          <p:cNvSpPr txBox="1">
            <a:spLocks noGrp="1"/>
          </p:cNvSpPr>
          <p:nvPr>
            <p:ph type="body" idx="1"/>
          </p:nvPr>
        </p:nvSpPr>
        <p:spPr>
          <a:xfrm>
            <a:off x="1587591" y="1832300"/>
            <a:ext cx="10363200" cy="4904699"/>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b="1">
                <a:solidFill>
                  <a:srgbClr val="6699FF"/>
                </a:solidFill>
                <a:latin typeface="Questrial"/>
                <a:ea typeface="Questrial"/>
                <a:cs typeface="Questrial"/>
                <a:sym typeface="Questrial"/>
              </a:rPr>
              <a:t>&lt;form  name=BillPayForm</a:t>
            </a:r>
          </a:p>
          <a:p>
            <a:pPr marL="0" lvl="0" indent="0" rtl="0">
              <a:lnSpc>
                <a:spcPct val="100000"/>
              </a:lnSpc>
              <a:spcBef>
                <a:spcPts val="0"/>
              </a:spcBef>
              <a:buNone/>
            </a:pPr>
            <a:r>
              <a:rPr lang="en-US" sz="3000" b="1">
                <a:solidFill>
                  <a:srgbClr val="6699FF"/>
                </a:solidFill>
                <a:latin typeface="Questrial"/>
                <a:ea typeface="Questrial"/>
                <a:cs typeface="Questrial"/>
                <a:sym typeface="Questrial"/>
              </a:rPr>
              <a:t>action=http://bank.com/BillPay.php&gt;</a:t>
            </a:r>
          </a:p>
          <a:p>
            <a:pPr marL="0" lvl="0" indent="0" rtl="0">
              <a:lnSpc>
                <a:spcPct val="100000"/>
              </a:lnSpc>
              <a:spcBef>
                <a:spcPts val="0"/>
              </a:spcBef>
              <a:buNone/>
            </a:pPr>
            <a:r>
              <a:rPr lang="en-US" sz="3000" b="1">
                <a:solidFill>
                  <a:srgbClr val="6699FF"/>
                </a:solidFill>
                <a:latin typeface="Questrial"/>
                <a:ea typeface="Questrial"/>
                <a:cs typeface="Questrial"/>
                <a:sym typeface="Questrial"/>
              </a:rPr>
              <a:t>&lt;input  name=recipient  value=badguy&gt;</a:t>
            </a:r>
          </a:p>
          <a:p>
            <a:pPr marL="0" lvl="0" indent="0" rtl="0">
              <a:lnSpc>
                <a:spcPct val="100000"/>
              </a:lnSpc>
              <a:spcBef>
                <a:spcPts val="0"/>
              </a:spcBef>
              <a:buNone/>
            </a:pPr>
            <a:r>
              <a:rPr lang="en-US" sz="3000" b="1">
                <a:solidFill>
                  <a:srgbClr val="6699FF"/>
                </a:solidFill>
                <a:latin typeface="Questrial"/>
                <a:ea typeface="Questrial"/>
                <a:cs typeface="Questrial"/>
                <a:sym typeface="Questrial"/>
              </a:rPr>
              <a:t> …</a:t>
            </a:r>
          </a:p>
          <a:p>
            <a:pPr marL="0" lvl="0" indent="0" rtl="0">
              <a:lnSpc>
                <a:spcPct val="100000"/>
              </a:lnSpc>
              <a:spcBef>
                <a:spcPts val="0"/>
              </a:spcBef>
              <a:buNone/>
            </a:pPr>
            <a:r>
              <a:rPr lang="en-US" sz="3000" b="1">
                <a:solidFill>
                  <a:srgbClr val="6699FF"/>
                </a:solidFill>
                <a:latin typeface="Questrial"/>
                <a:ea typeface="Questrial"/>
                <a:cs typeface="Questrial"/>
                <a:sym typeface="Questrial"/>
              </a:rPr>
              <a:t>&lt;script&gt;</a:t>
            </a:r>
          </a:p>
          <a:p>
            <a:pPr marL="0" lvl="0" indent="0" rtl="0">
              <a:lnSpc>
                <a:spcPct val="100000"/>
              </a:lnSpc>
              <a:spcBef>
                <a:spcPts val="0"/>
              </a:spcBef>
              <a:buNone/>
            </a:pPr>
            <a:r>
              <a:rPr lang="en-US" sz="3000" b="1">
                <a:solidFill>
                  <a:srgbClr val="6699FF"/>
                </a:solidFill>
                <a:latin typeface="Questrial"/>
                <a:ea typeface="Questrial"/>
                <a:cs typeface="Questrial"/>
                <a:sym typeface="Questrial"/>
              </a:rPr>
              <a:t>document.BillPayForm.submit(); </a:t>
            </a:r>
          </a:p>
          <a:p>
            <a:pPr marL="0" lvl="0" indent="0" rtl="0">
              <a:lnSpc>
                <a:spcPct val="100000"/>
              </a:lnSpc>
              <a:spcBef>
                <a:spcPts val="0"/>
              </a:spcBef>
              <a:buNone/>
            </a:pPr>
            <a:r>
              <a:rPr lang="en-US" sz="3000" b="1">
                <a:solidFill>
                  <a:srgbClr val="6699FF"/>
                </a:solidFill>
                <a:latin typeface="Questrial"/>
                <a:ea typeface="Questrial"/>
                <a:cs typeface="Questrial"/>
                <a:sym typeface="Questrial"/>
              </a:rPr>
              <a:t>&lt;/script&gt; </a:t>
            </a:r>
          </a:p>
        </p:txBody>
      </p:sp>
      <p:pic>
        <p:nvPicPr>
          <p:cNvPr id="135" name="Shape 135"/>
          <p:cNvPicPr preferRelativeResize="0"/>
          <p:nvPr/>
        </p:nvPicPr>
        <p:blipFill>
          <a:blip r:embed="rId3">
            <a:alphaModFix/>
          </a:blip>
          <a:stretch>
            <a:fillRect/>
          </a:stretch>
        </p:blipFill>
        <p:spPr>
          <a:xfrm>
            <a:off x="8958750" y="228599"/>
            <a:ext cx="2913299" cy="2817399"/>
          </a:xfrm>
          <a:prstGeom prst="rect">
            <a:avLst/>
          </a:prstGeom>
          <a:noFill/>
          <a:ln>
            <a:noFill/>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XSRF: Example</a:t>
            </a:r>
          </a:p>
        </p:txBody>
      </p:sp>
      <p:pic>
        <p:nvPicPr>
          <p:cNvPr id="142" name="Shape 142"/>
          <p:cNvPicPr preferRelativeResize="0"/>
          <p:nvPr/>
        </p:nvPicPr>
        <p:blipFill>
          <a:blip r:embed="rId3">
            <a:alphaModFix/>
          </a:blip>
          <a:stretch>
            <a:fillRect/>
          </a:stretch>
        </p:blipFill>
        <p:spPr>
          <a:xfrm>
            <a:off x="652450" y="1371587"/>
            <a:ext cx="10887075" cy="4752975"/>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XSRF vs XSS</a:t>
            </a:r>
          </a:p>
        </p:txBody>
      </p:sp>
      <p:sp>
        <p:nvSpPr>
          <p:cNvPr id="149" name="Shape 149"/>
          <p:cNvSpPr txBox="1">
            <a:spLocks noGrp="1"/>
          </p:cNvSpPr>
          <p:nvPr>
            <p:ph type="body" idx="1"/>
          </p:nvPr>
        </p:nvSpPr>
        <p:spPr>
          <a:xfrm>
            <a:off x="812250" y="1351397"/>
            <a:ext cx="10363200" cy="5175000"/>
          </a:xfrm>
          <a:prstGeom prst="rect">
            <a:avLst/>
          </a:prstGeom>
        </p:spPr>
        <p:txBody>
          <a:bodyPr lIns="117825" tIns="117825" rIns="117825" bIns="117825" anchor="t" anchorCtr="0">
            <a:noAutofit/>
          </a:bodyPr>
          <a:lstStyle/>
          <a:p>
            <a:pPr marL="342900" lvl="0" indent="-200025" rtl="0">
              <a:lnSpc>
                <a:spcPct val="80000"/>
              </a:lnSpc>
              <a:spcBef>
                <a:spcPts val="0"/>
              </a:spcBef>
              <a:buClr>
                <a:srgbClr val="6699FF"/>
              </a:buClr>
              <a:buSzPct val="100000"/>
              <a:buFont typeface="Gloria Hallelujah"/>
            </a:pPr>
            <a:r>
              <a:rPr lang="en-US" sz="3000" b="1" dirty="0">
                <a:solidFill>
                  <a:srgbClr val="6699FF"/>
                </a:solidFill>
              </a:rPr>
              <a:t>Cross-site scripting</a:t>
            </a:r>
          </a:p>
          <a:p>
            <a:pPr marL="742950" lvl="1" indent="-161925" rtl="0">
              <a:lnSpc>
                <a:spcPct val="80000"/>
              </a:lnSpc>
              <a:spcBef>
                <a:spcPts val="520"/>
              </a:spcBef>
              <a:buClr>
                <a:schemeClr val="dk1"/>
              </a:buClr>
              <a:buSzPct val="100000"/>
              <a:buFont typeface="Gloria Hallelujah"/>
            </a:pPr>
            <a:r>
              <a:rPr lang="en-US" sz="3000" dirty="0">
                <a:solidFill>
                  <a:schemeClr val="dk1"/>
                </a:solidFill>
              </a:rPr>
              <a:t>User trusts a </a:t>
            </a:r>
            <a:r>
              <a:rPr lang="en-US" sz="3000" b="1" dirty="0">
                <a:solidFill>
                  <a:srgbClr val="6B9462"/>
                </a:solidFill>
              </a:rPr>
              <a:t>badly implemented </a:t>
            </a:r>
            <a:r>
              <a:rPr lang="en-US" sz="3000" dirty="0">
                <a:solidFill>
                  <a:schemeClr val="dk1"/>
                </a:solidFill>
              </a:rPr>
              <a:t>website</a:t>
            </a:r>
          </a:p>
          <a:p>
            <a:pPr marL="742950" lvl="1" indent="-161925" rtl="0">
              <a:lnSpc>
                <a:spcPct val="80000"/>
              </a:lnSpc>
              <a:spcBef>
                <a:spcPts val="520"/>
              </a:spcBef>
              <a:buClr>
                <a:schemeClr val="dk1"/>
              </a:buClr>
              <a:buSzPct val="100000"/>
              <a:buFont typeface="Gloria Hallelujah"/>
            </a:pPr>
            <a:r>
              <a:rPr lang="en-US" sz="3000" dirty="0">
                <a:solidFill>
                  <a:schemeClr val="dk1"/>
                </a:solidFill>
              </a:rPr>
              <a:t>Attacker </a:t>
            </a:r>
            <a:r>
              <a:rPr lang="en-US" sz="3000" b="1" dirty="0">
                <a:solidFill>
                  <a:srgbClr val="6B9462"/>
                </a:solidFill>
              </a:rPr>
              <a:t>injects a script</a:t>
            </a:r>
            <a:r>
              <a:rPr lang="en-US" sz="3000" dirty="0">
                <a:solidFill>
                  <a:schemeClr val="dk1"/>
                </a:solidFill>
              </a:rPr>
              <a:t> into the trusted website</a:t>
            </a:r>
          </a:p>
          <a:p>
            <a:pPr marL="742950" lvl="1" indent="-161925" rtl="0">
              <a:lnSpc>
                <a:spcPct val="80000"/>
              </a:lnSpc>
              <a:spcBef>
                <a:spcPts val="520"/>
              </a:spcBef>
              <a:buClr>
                <a:schemeClr val="dk1"/>
              </a:buClr>
              <a:buSzPct val="100000"/>
              <a:buFont typeface="Gloria Hallelujah"/>
            </a:pPr>
            <a:r>
              <a:rPr lang="en-US" sz="3000" dirty="0">
                <a:solidFill>
                  <a:schemeClr val="dk1"/>
                </a:solidFill>
              </a:rPr>
              <a:t>User’s browser </a:t>
            </a:r>
            <a:r>
              <a:rPr lang="en-US" sz="3000" b="1" dirty="0">
                <a:solidFill>
                  <a:srgbClr val="6B9462"/>
                </a:solidFill>
              </a:rPr>
              <a:t>executes attacker’s script</a:t>
            </a:r>
          </a:p>
          <a:p>
            <a:pPr marL="342900" lvl="0" indent="-200025" rtl="0">
              <a:lnSpc>
                <a:spcPct val="80000"/>
              </a:lnSpc>
              <a:spcBef>
                <a:spcPts val="600"/>
              </a:spcBef>
              <a:buClr>
                <a:srgbClr val="6699FF"/>
              </a:buClr>
              <a:buSzPct val="100000"/>
              <a:buFont typeface="Gloria Hallelujah"/>
            </a:pPr>
            <a:r>
              <a:rPr lang="en-US" sz="3000" b="1" dirty="0">
                <a:solidFill>
                  <a:srgbClr val="6699FF"/>
                </a:solidFill>
              </a:rPr>
              <a:t>Cross-site request forgery</a:t>
            </a:r>
          </a:p>
          <a:p>
            <a:pPr marL="742950" lvl="1" indent="-161925" rtl="0">
              <a:lnSpc>
                <a:spcPct val="80000"/>
              </a:lnSpc>
              <a:spcBef>
                <a:spcPts val="520"/>
              </a:spcBef>
              <a:buClr>
                <a:schemeClr val="dk1"/>
              </a:buClr>
              <a:buSzPct val="100000"/>
              <a:buFont typeface="Gloria Hallelujah"/>
            </a:pPr>
            <a:r>
              <a:rPr lang="en-US" sz="3000" dirty="0">
                <a:solidFill>
                  <a:schemeClr val="dk1"/>
                </a:solidFill>
              </a:rPr>
              <a:t>A badly implemented website trusts the user</a:t>
            </a:r>
          </a:p>
          <a:p>
            <a:pPr marL="742950" lvl="1" indent="-161925" rtl="0">
              <a:lnSpc>
                <a:spcPct val="80000"/>
              </a:lnSpc>
              <a:spcBef>
                <a:spcPts val="520"/>
              </a:spcBef>
              <a:buClr>
                <a:schemeClr val="dk1"/>
              </a:buClr>
              <a:buSzPct val="100000"/>
              <a:buFont typeface="Gloria Hallelujah"/>
            </a:pPr>
            <a:r>
              <a:rPr lang="en-US" sz="3000" b="1" dirty="0">
                <a:solidFill>
                  <a:srgbClr val="6B9462"/>
                </a:solidFill>
              </a:rPr>
              <a:t>Attacker tricks user’s browser</a:t>
            </a:r>
            <a:r>
              <a:rPr lang="en-US" sz="3000" dirty="0">
                <a:solidFill>
                  <a:schemeClr val="dk1"/>
                </a:solidFill>
              </a:rPr>
              <a:t> into issuing requests</a:t>
            </a:r>
          </a:p>
          <a:p>
            <a:pPr marL="742950" lvl="1" indent="-161925" rtl="0">
              <a:lnSpc>
                <a:spcPct val="80000"/>
              </a:lnSpc>
              <a:spcBef>
                <a:spcPts val="520"/>
              </a:spcBef>
              <a:buClr>
                <a:schemeClr val="dk1"/>
              </a:buClr>
              <a:buSzPct val="100000"/>
              <a:buFont typeface="Gloria Hallelujah"/>
            </a:pPr>
            <a:r>
              <a:rPr lang="en-US" sz="3000" dirty="0">
                <a:solidFill>
                  <a:schemeClr val="dk1"/>
                </a:solidFill>
              </a:rPr>
              <a:t>Website executes attacker’s requests</a:t>
            </a:r>
          </a:p>
          <a:p>
            <a:pPr marL="0" lvl="0" indent="0" rtl="0">
              <a:lnSpc>
                <a:spcPct val="100000"/>
              </a:lnSpc>
              <a:spcBef>
                <a:spcPts val="0"/>
              </a:spcBef>
              <a:buClr>
                <a:schemeClr val="dk1"/>
              </a:buClr>
              <a:buFont typeface="Arial"/>
              <a:buNone/>
            </a:pPr>
            <a:endParaRPr sz="3000" dirty="0">
              <a:solidFill>
                <a:schemeClr val="dk1"/>
              </a:solidFill>
            </a:endParaRPr>
          </a:p>
          <a:p>
            <a:pPr lvl="0" rtl="0">
              <a:spcBef>
                <a:spcPts val="0"/>
              </a:spcBef>
              <a:buNone/>
            </a:pPr>
            <a:endParaRPr sz="3000" dirty="0"/>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005800" y="183500"/>
            <a:ext cx="8460900" cy="8757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XSRF Quiz</a:t>
            </a:r>
          </a:p>
        </p:txBody>
      </p:sp>
      <p:sp>
        <p:nvSpPr>
          <p:cNvPr id="156" name="Shape 156"/>
          <p:cNvSpPr txBox="1">
            <a:spLocks noGrp="1"/>
          </p:cNvSpPr>
          <p:nvPr>
            <p:ph type="body" idx="1"/>
          </p:nvPr>
        </p:nvSpPr>
        <p:spPr>
          <a:xfrm>
            <a:off x="1213575" y="2058128"/>
            <a:ext cx="10657799" cy="3502500"/>
          </a:xfrm>
          <a:prstGeom prst="rect">
            <a:avLst/>
          </a:prstGeom>
        </p:spPr>
        <p:txBody>
          <a:bodyPr lIns="117825" tIns="117825" rIns="117825" bIns="117825" anchor="t" anchorCtr="0">
            <a:noAutofit/>
          </a:bodyPr>
          <a:lstStyle/>
          <a:p>
            <a:pPr marL="0" lvl="0" indent="0" rtl="0">
              <a:lnSpc>
                <a:spcPct val="80000"/>
              </a:lnSpc>
              <a:spcBef>
                <a:spcPts val="440"/>
              </a:spcBef>
              <a:buNone/>
            </a:pPr>
            <a:r>
              <a:rPr lang="en-US" sz="2500" dirty="0">
                <a:solidFill>
                  <a:schemeClr val="dk1"/>
                </a:solidFill>
              </a:rPr>
              <a:t>Checking the http </a:t>
            </a:r>
            <a:r>
              <a:rPr lang="en-US" sz="2500" dirty="0" err="1">
                <a:solidFill>
                  <a:schemeClr val="dk1"/>
                </a:solidFill>
              </a:rPr>
              <a:t>Referer</a:t>
            </a:r>
            <a:r>
              <a:rPr lang="en-US" sz="2500" dirty="0">
                <a:solidFill>
                  <a:schemeClr val="dk1"/>
                </a:solidFill>
              </a:rPr>
              <a:t> header to see if the request comes from an authorized page.</a:t>
            </a:r>
          </a:p>
          <a:p>
            <a:pPr marL="0" lvl="0" indent="0" rtl="0">
              <a:lnSpc>
                <a:spcPct val="80000"/>
              </a:lnSpc>
              <a:spcBef>
                <a:spcPts val="440"/>
              </a:spcBef>
              <a:buNone/>
            </a:pPr>
            <a:r>
              <a:rPr lang="en-US" sz="2500" dirty="0">
                <a:solidFill>
                  <a:schemeClr val="dk1"/>
                </a:solidFill>
              </a:rPr>
              <a:t>Use synchronizer token pattern where a token for each request is embedded by the web application in all html forms and verified on the server side.</a:t>
            </a:r>
          </a:p>
          <a:p>
            <a:pPr marL="0" lvl="0" indent="0" rtl="0">
              <a:lnSpc>
                <a:spcPct val="80000"/>
              </a:lnSpc>
              <a:spcBef>
                <a:spcPts val="440"/>
              </a:spcBef>
              <a:buNone/>
            </a:pPr>
            <a:r>
              <a:rPr lang="en-US" sz="2500" dirty="0">
                <a:solidFill>
                  <a:schemeClr val="dk1"/>
                </a:solidFill>
              </a:rPr>
              <a:t>Logoff immediately after using a web application.</a:t>
            </a:r>
          </a:p>
          <a:p>
            <a:pPr marL="0" lvl="0" indent="0" rtl="0">
              <a:lnSpc>
                <a:spcPct val="80000"/>
              </a:lnSpc>
              <a:spcBef>
                <a:spcPts val="440"/>
              </a:spcBef>
              <a:buNone/>
            </a:pPr>
            <a:r>
              <a:rPr lang="en-US" sz="2500" dirty="0">
                <a:solidFill>
                  <a:schemeClr val="dk1"/>
                </a:solidFill>
              </a:rPr>
              <a:t>Do not allow browser to save username/password and do not allow web sites to “remember” user login</a:t>
            </a:r>
          </a:p>
          <a:p>
            <a:pPr marL="0" lvl="0" indent="0" rtl="0">
              <a:lnSpc>
                <a:spcPct val="80000"/>
              </a:lnSpc>
              <a:spcBef>
                <a:spcPts val="440"/>
              </a:spcBef>
              <a:buNone/>
            </a:pPr>
            <a:r>
              <a:rPr lang="en-US" sz="2500" dirty="0">
                <a:solidFill>
                  <a:schemeClr val="dk1"/>
                </a:solidFill>
              </a:rPr>
              <a:t>Do not use the same browser to access sensitive web sites and to surf the web freely</a:t>
            </a:r>
          </a:p>
          <a:p>
            <a:pPr marL="0" lvl="0" indent="0" rtl="0">
              <a:lnSpc>
                <a:spcPct val="80000"/>
              </a:lnSpc>
              <a:spcBef>
                <a:spcPts val="440"/>
              </a:spcBef>
              <a:buNone/>
            </a:pPr>
            <a:r>
              <a:rPr lang="en-US" sz="2500" dirty="0">
                <a:solidFill>
                  <a:schemeClr val="dk1"/>
                </a:solidFill>
              </a:rPr>
              <a:t>All the above</a:t>
            </a:r>
          </a:p>
          <a:p>
            <a:pPr marL="0" lvl="0" indent="0" rtl="0">
              <a:lnSpc>
                <a:spcPct val="100000"/>
              </a:lnSpc>
              <a:spcBef>
                <a:spcPts val="0"/>
              </a:spcBef>
              <a:buNone/>
            </a:pPr>
            <a:endParaRPr sz="2500" dirty="0">
              <a:solidFill>
                <a:schemeClr val="dk1"/>
              </a:solidFill>
            </a:endParaRPr>
          </a:p>
        </p:txBody>
      </p:sp>
      <p:pic>
        <p:nvPicPr>
          <p:cNvPr id="157" name="Shape 157"/>
          <p:cNvPicPr preferRelativeResize="0"/>
          <p:nvPr/>
        </p:nvPicPr>
        <p:blipFill>
          <a:blip r:embed="rId3">
            <a:alphaModFix/>
          </a:blip>
          <a:stretch>
            <a:fillRect/>
          </a:stretch>
        </p:blipFill>
        <p:spPr>
          <a:xfrm>
            <a:off x="493699" y="367199"/>
            <a:ext cx="1322599" cy="1459999"/>
          </a:xfrm>
          <a:prstGeom prst="rect">
            <a:avLst/>
          </a:prstGeom>
          <a:noFill/>
          <a:ln>
            <a:noFill/>
          </a:ln>
        </p:spPr>
      </p:pic>
      <p:sp>
        <p:nvSpPr>
          <p:cNvPr id="158" name="Shape 158"/>
          <p:cNvSpPr/>
          <p:nvPr/>
        </p:nvSpPr>
        <p:spPr>
          <a:xfrm>
            <a:off x="628550" y="2097573"/>
            <a:ext cx="483900" cy="4839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9" name="Shape 159"/>
          <p:cNvSpPr txBox="1"/>
          <p:nvPr/>
        </p:nvSpPr>
        <p:spPr>
          <a:xfrm>
            <a:off x="2051700" y="1059200"/>
            <a:ext cx="9243900" cy="768000"/>
          </a:xfrm>
          <a:prstGeom prst="rect">
            <a:avLst/>
          </a:prstGeom>
          <a:noFill/>
          <a:ln>
            <a:noFill/>
          </a:ln>
        </p:spPr>
        <p:txBody>
          <a:bodyPr lIns="91425" tIns="91425" rIns="91425" bIns="91425" anchor="ctr" anchorCtr="0">
            <a:noAutofit/>
          </a:bodyPr>
          <a:lstStyle/>
          <a:p>
            <a:pPr lvl="0" rtl="0">
              <a:spcBef>
                <a:spcPts val="0"/>
              </a:spcBef>
              <a:buNone/>
            </a:pPr>
            <a:r>
              <a:rPr lang="en-US" sz="2800" b="1">
                <a:solidFill>
                  <a:srgbClr val="6699FF"/>
                </a:solidFill>
                <a:latin typeface="Gloria Hallelujah"/>
                <a:ea typeface="Gloria Hallelujah"/>
                <a:cs typeface="Gloria Hallelujah"/>
                <a:sym typeface="Gloria Hallelujah"/>
              </a:rPr>
              <a:t>Which of the following methods can be used to prevent XSRF?</a:t>
            </a:r>
          </a:p>
        </p:txBody>
      </p:sp>
      <p:sp>
        <p:nvSpPr>
          <p:cNvPr id="160" name="Shape 160"/>
          <p:cNvSpPr/>
          <p:nvPr/>
        </p:nvSpPr>
        <p:spPr>
          <a:xfrm>
            <a:off x="628550" y="2851848"/>
            <a:ext cx="483900" cy="4839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1" name="Shape 161"/>
          <p:cNvSpPr/>
          <p:nvPr/>
        </p:nvSpPr>
        <p:spPr>
          <a:xfrm>
            <a:off x="628550" y="3646706"/>
            <a:ext cx="483900" cy="4839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2" name="Shape 162"/>
          <p:cNvSpPr/>
          <p:nvPr/>
        </p:nvSpPr>
        <p:spPr>
          <a:xfrm>
            <a:off x="628550" y="4249362"/>
            <a:ext cx="483900" cy="4839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a:off x="628550" y="4848598"/>
            <a:ext cx="483900" cy="4839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4" name="Shape 164"/>
          <p:cNvSpPr/>
          <p:nvPr/>
        </p:nvSpPr>
        <p:spPr>
          <a:xfrm>
            <a:off x="628550" y="5447834"/>
            <a:ext cx="483900" cy="4839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12241" y="3048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Structured Query Language (SQL)</a:t>
            </a:r>
          </a:p>
        </p:txBody>
      </p:sp>
      <p:sp>
        <p:nvSpPr>
          <p:cNvPr id="171" name="Shape 171"/>
          <p:cNvSpPr txBox="1">
            <a:spLocks noGrp="1"/>
          </p:cNvSpPr>
          <p:nvPr>
            <p:ph type="body" idx="1"/>
          </p:nvPr>
        </p:nvSpPr>
        <p:spPr>
          <a:xfrm>
            <a:off x="736050" y="1295400"/>
            <a:ext cx="11166300" cy="4904699"/>
          </a:xfrm>
          <a:prstGeom prst="rect">
            <a:avLst/>
          </a:prstGeom>
        </p:spPr>
        <p:txBody>
          <a:bodyPr lIns="117825" tIns="117825" rIns="117825" bIns="117825" anchor="t" anchorCtr="0">
            <a:noAutofit/>
          </a:bodyPr>
          <a:lstStyle/>
          <a:p>
            <a:pPr marL="342900" lvl="0" indent="-190500" rtl="0">
              <a:lnSpc>
                <a:spcPct val="115000"/>
              </a:lnSpc>
              <a:spcBef>
                <a:spcPts val="0"/>
              </a:spcBef>
              <a:buClr>
                <a:schemeClr val="dk1"/>
              </a:buClr>
              <a:buSzPct val="100000"/>
              <a:buFont typeface="Gloria Hallelujah"/>
            </a:pPr>
            <a:r>
              <a:rPr lang="en-US" sz="3000">
                <a:solidFill>
                  <a:schemeClr val="dk1"/>
                </a:solidFill>
              </a:rPr>
              <a:t>Widely used </a:t>
            </a:r>
            <a:r>
              <a:rPr lang="en-US" sz="3000" b="1">
                <a:solidFill>
                  <a:srgbClr val="6B9462"/>
                </a:solidFill>
              </a:rPr>
              <a:t>database query language</a:t>
            </a:r>
          </a:p>
          <a:p>
            <a:pPr marL="342900" lvl="0" indent="-190500" rtl="0">
              <a:lnSpc>
                <a:spcPct val="115000"/>
              </a:lnSpc>
              <a:spcBef>
                <a:spcPts val="640"/>
              </a:spcBef>
              <a:buClr>
                <a:schemeClr val="dk1"/>
              </a:buClr>
              <a:buSzPct val="100000"/>
              <a:buFont typeface="Gloria Hallelujah"/>
            </a:pPr>
            <a:r>
              <a:rPr lang="en-US" sz="3000">
                <a:solidFill>
                  <a:schemeClr val="dk1"/>
                </a:solidFill>
              </a:rPr>
              <a:t>Retrieve a set of records, e.g.,</a:t>
            </a:r>
          </a:p>
          <a:p>
            <a:pPr marL="342900" lvl="0" indent="-342900" rtl="0">
              <a:lnSpc>
                <a:spcPct val="115000"/>
              </a:lnSpc>
              <a:spcBef>
                <a:spcPts val="640"/>
              </a:spcBef>
              <a:buClr>
                <a:srgbClr val="00FFFF"/>
              </a:buClr>
              <a:buSzPct val="25000"/>
              <a:buFont typeface="Arial"/>
              <a:buNone/>
            </a:pPr>
            <a:r>
              <a:rPr lang="en-US" sz="3000">
                <a:solidFill>
                  <a:schemeClr val="dk1"/>
                </a:solidFill>
              </a:rPr>
              <a:t>	</a:t>
            </a:r>
            <a:r>
              <a:rPr lang="en-US" sz="3000" b="1">
                <a:solidFill>
                  <a:srgbClr val="6699FF"/>
                </a:solidFill>
              </a:rPr>
              <a:t>SELECT * FROM Person WHERE Username=‘Lee’</a:t>
            </a:r>
          </a:p>
          <a:p>
            <a:pPr marL="342900" lvl="0" indent="-190500" rtl="0">
              <a:lnSpc>
                <a:spcPct val="115000"/>
              </a:lnSpc>
              <a:spcBef>
                <a:spcPts val="640"/>
              </a:spcBef>
              <a:buClr>
                <a:schemeClr val="dk1"/>
              </a:buClr>
              <a:buSzPct val="100000"/>
              <a:buFont typeface="Gloria Hallelujah"/>
            </a:pPr>
            <a:r>
              <a:rPr lang="en-US" sz="3000">
                <a:solidFill>
                  <a:schemeClr val="dk1"/>
                </a:solidFill>
              </a:rPr>
              <a:t>Add data to the table, e.g.,</a:t>
            </a:r>
          </a:p>
          <a:p>
            <a:pPr marL="342900" lvl="0" indent="-342900" rtl="0">
              <a:lnSpc>
                <a:spcPct val="115000"/>
              </a:lnSpc>
              <a:spcBef>
                <a:spcPts val="400"/>
              </a:spcBef>
              <a:buClr>
                <a:srgbClr val="00FFFF"/>
              </a:buClr>
              <a:buSzPct val="25000"/>
              <a:buFont typeface="Arial"/>
              <a:buNone/>
            </a:pPr>
            <a:r>
              <a:rPr lang="en-US" sz="3000">
                <a:solidFill>
                  <a:schemeClr val="dk1"/>
                </a:solidFill>
              </a:rPr>
              <a:t>	</a:t>
            </a:r>
            <a:r>
              <a:rPr lang="en-US" sz="3000" b="1">
                <a:solidFill>
                  <a:srgbClr val="6699FF"/>
                </a:solidFill>
              </a:rPr>
              <a:t>INSERT INTO Key (Username, Key) VALUES (‘Lee’, lfoutw2)</a:t>
            </a:r>
          </a:p>
          <a:p>
            <a:pPr marL="342900" lvl="0" indent="-190500" rtl="0">
              <a:lnSpc>
                <a:spcPct val="115000"/>
              </a:lnSpc>
              <a:spcBef>
                <a:spcPts val="640"/>
              </a:spcBef>
              <a:buClr>
                <a:schemeClr val="dk1"/>
              </a:buClr>
              <a:buSzPct val="100000"/>
              <a:buFont typeface="Gloria Hallelujah"/>
            </a:pPr>
            <a:r>
              <a:rPr lang="en-US" sz="3000">
                <a:solidFill>
                  <a:schemeClr val="dk1"/>
                </a:solidFill>
              </a:rPr>
              <a:t>Modify data, e.g., </a:t>
            </a:r>
          </a:p>
          <a:p>
            <a:pPr marL="342900" lvl="0" indent="-342900" rtl="0">
              <a:lnSpc>
                <a:spcPct val="115000"/>
              </a:lnSpc>
              <a:spcBef>
                <a:spcPts val="400"/>
              </a:spcBef>
              <a:buClr>
                <a:srgbClr val="00FFFF"/>
              </a:buClr>
              <a:buSzPct val="25000"/>
              <a:buFont typeface="Arial"/>
              <a:buNone/>
            </a:pPr>
            <a:r>
              <a:rPr lang="en-US" sz="3000">
                <a:solidFill>
                  <a:schemeClr val="dk1"/>
                </a:solidFill>
              </a:rPr>
              <a:t>	</a:t>
            </a:r>
            <a:r>
              <a:rPr lang="en-US" sz="3000" b="1">
                <a:solidFill>
                  <a:srgbClr val="6699FF"/>
                </a:solidFill>
              </a:rPr>
              <a:t>UPDATE Keys SET Key=ifoutw2 WHERE PersonID=8</a:t>
            </a:r>
          </a:p>
          <a:p>
            <a:pPr lvl="0" rtl="0">
              <a:lnSpc>
                <a:spcPct val="115000"/>
              </a:lnSpc>
              <a:spcBef>
                <a:spcPts val="0"/>
              </a:spcBef>
              <a:buNone/>
            </a:pPr>
            <a:endParaRPr sz="3000"/>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Sample PHP Code</a:t>
            </a:r>
          </a:p>
        </p:txBody>
      </p:sp>
      <p:sp>
        <p:nvSpPr>
          <p:cNvPr id="178" name="Shape 178"/>
          <p:cNvSpPr txBox="1">
            <a:spLocks noGrp="1"/>
          </p:cNvSpPr>
          <p:nvPr>
            <p:ph type="body" idx="1"/>
          </p:nvPr>
        </p:nvSpPr>
        <p:spPr>
          <a:xfrm>
            <a:off x="812241" y="1371600"/>
            <a:ext cx="10363200" cy="4904699"/>
          </a:xfrm>
          <a:prstGeom prst="rect">
            <a:avLst/>
          </a:prstGeom>
        </p:spPr>
        <p:txBody>
          <a:bodyPr lIns="117825" tIns="117825" rIns="117825" bIns="117825" anchor="t" anchorCtr="0">
            <a:noAutofit/>
          </a:bodyPr>
          <a:lstStyle/>
          <a:p>
            <a:pPr marL="342900" lvl="0" indent="-200025" rtl="0">
              <a:lnSpc>
                <a:spcPct val="90000"/>
              </a:lnSpc>
              <a:spcBef>
                <a:spcPts val="0"/>
              </a:spcBef>
              <a:buClr>
                <a:srgbClr val="6B9462"/>
              </a:buClr>
              <a:buSzPct val="100000"/>
              <a:buFont typeface="Gloria Hallelujah"/>
            </a:pPr>
            <a:r>
              <a:rPr lang="en-US" sz="3000" b="1">
                <a:solidFill>
                  <a:srgbClr val="6B9462"/>
                </a:solidFill>
              </a:rPr>
              <a:t>Sample PHP</a:t>
            </a:r>
          </a:p>
          <a:p>
            <a:pPr marL="342900" lvl="0" indent="-342900" rtl="0">
              <a:lnSpc>
                <a:spcPct val="90000"/>
              </a:lnSpc>
              <a:spcBef>
                <a:spcPts val="600"/>
              </a:spcBef>
              <a:buClr>
                <a:srgbClr val="00FFFF"/>
              </a:buClr>
              <a:buSzPct val="25000"/>
              <a:buFont typeface="Arial"/>
              <a:buNone/>
            </a:pPr>
            <a:r>
              <a:rPr lang="en-US" sz="3000">
                <a:solidFill>
                  <a:schemeClr val="dk1"/>
                </a:solidFill>
              </a:rPr>
              <a:t> </a:t>
            </a:r>
            <a:r>
              <a:rPr lang="en-US" sz="3000" b="1">
                <a:solidFill>
                  <a:srgbClr val="6699FF"/>
                </a:solidFill>
              </a:rPr>
              <a:t> $selecteduser = $_GET['user']; </a:t>
            </a:r>
          </a:p>
          <a:p>
            <a:pPr marL="342900" lvl="0" indent="-342900" rtl="0">
              <a:lnSpc>
                <a:spcPct val="90000"/>
              </a:lnSpc>
              <a:spcBef>
                <a:spcPts val="600"/>
              </a:spcBef>
              <a:buClr>
                <a:srgbClr val="00FFFF"/>
              </a:buClr>
              <a:buSzPct val="25000"/>
              <a:buFont typeface="Arial"/>
              <a:buNone/>
            </a:pPr>
            <a:r>
              <a:rPr lang="en-US" sz="3000" b="1">
                <a:solidFill>
                  <a:srgbClr val="6699FF"/>
                </a:solidFill>
              </a:rPr>
              <a:t>  $sql = "SELECT Username, Key FROM Key”. </a:t>
            </a:r>
          </a:p>
          <a:p>
            <a:pPr marL="342900" lvl="0" indent="-342900" rtl="0">
              <a:lnSpc>
                <a:spcPct val="90000"/>
              </a:lnSpc>
              <a:spcBef>
                <a:spcPts val="600"/>
              </a:spcBef>
              <a:buClr>
                <a:srgbClr val="00FFFF"/>
              </a:buClr>
              <a:buSzPct val="25000"/>
              <a:buFont typeface="Arial"/>
              <a:buNone/>
            </a:pPr>
            <a:r>
              <a:rPr lang="en-US" sz="3000" b="1">
                <a:solidFill>
                  <a:srgbClr val="6699FF"/>
                </a:solidFill>
              </a:rPr>
              <a:t>            "WHERE Username='$selecteduser'";</a:t>
            </a:r>
          </a:p>
          <a:p>
            <a:pPr marL="342900" lvl="0" indent="-342900" rtl="0">
              <a:lnSpc>
                <a:spcPct val="90000"/>
              </a:lnSpc>
              <a:spcBef>
                <a:spcPts val="600"/>
              </a:spcBef>
              <a:buClr>
                <a:srgbClr val="00FFFF"/>
              </a:buClr>
              <a:buSzPct val="25000"/>
              <a:buFont typeface="Arial"/>
              <a:buNone/>
            </a:pPr>
            <a:r>
              <a:rPr lang="en-US" sz="3000" b="1">
                <a:solidFill>
                  <a:srgbClr val="6699FF"/>
                </a:solidFill>
              </a:rPr>
              <a:t>  $rs = $db-&gt;executeQuery($sql); </a:t>
            </a:r>
          </a:p>
          <a:p>
            <a:pPr marL="342900" lvl="0" indent="-200025" rtl="0">
              <a:lnSpc>
                <a:spcPct val="90000"/>
              </a:lnSpc>
              <a:spcBef>
                <a:spcPts val="600"/>
              </a:spcBef>
              <a:buClr>
                <a:srgbClr val="00FFFF"/>
              </a:buClr>
              <a:buFont typeface="Arial"/>
              <a:buNone/>
            </a:pPr>
            <a:endParaRPr sz="3000">
              <a:solidFill>
                <a:schemeClr val="dk1"/>
              </a:solidFill>
            </a:endParaRPr>
          </a:p>
          <a:p>
            <a:pPr marL="342900" lvl="0" indent="-200025" rtl="0">
              <a:lnSpc>
                <a:spcPct val="90000"/>
              </a:lnSpc>
              <a:spcBef>
                <a:spcPts val="600"/>
              </a:spcBef>
              <a:buClr>
                <a:schemeClr val="dk1"/>
              </a:buClr>
              <a:buSzPct val="100000"/>
              <a:buFont typeface="Gloria Hallelujah"/>
            </a:pPr>
            <a:r>
              <a:rPr lang="en-US" sz="3000">
                <a:solidFill>
                  <a:schemeClr val="dk1"/>
                </a:solidFill>
              </a:rPr>
              <a:t>What if </a:t>
            </a:r>
            <a:r>
              <a:rPr lang="en-US" sz="3000" b="1">
                <a:solidFill>
                  <a:srgbClr val="6B9462"/>
                </a:solidFill>
              </a:rPr>
              <a:t>‘user’ is a malicious string </a:t>
            </a:r>
            <a:r>
              <a:rPr lang="en-US" sz="3000">
                <a:solidFill>
                  <a:schemeClr val="dk1"/>
                </a:solidFill>
              </a:rPr>
              <a:t>that changes the meaning of the query?</a:t>
            </a:r>
          </a:p>
          <a:p>
            <a:pPr marL="0" lvl="0" indent="0" rtl="0">
              <a:lnSpc>
                <a:spcPct val="100000"/>
              </a:lnSpc>
              <a:spcBef>
                <a:spcPts val="0"/>
              </a:spcBef>
              <a:buClr>
                <a:schemeClr val="dk1"/>
              </a:buClr>
              <a:buFont typeface="Arial"/>
              <a:buNone/>
            </a:pPr>
            <a:endParaRPr sz="3000">
              <a:solidFill>
                <a:schemeClr val="dk1"/>
              </a:solidFill>
            </a:endParaRPr>
          </a:p>
          <a:p>
            <a:pPr lvl="0" rtl="0">
              <a:spcBef>
                <a:spcPts val="0"/>
              </a:spcBef>
              <a:buNone/>
            </a:pPr>
            <a:endParaRPr sz="3000">
              <a:solidFill>
                <a:schemeClr val="dk1"/>
              </a:solidFill>
            </a:endParaRPr>
          </a:p>
        </p:txBody>
      </p:sp>
      <p:pic>
        <p:nvPicPr>
          <p:cNvPr id="179" name="Shape 179"/>
          <p:cNvPicPr preferRelativeResize="0"/>
          <p:nvPr/>
        </p:nvPicPr>
        <p:blipFill>
          <a:blip r:embed="rId3">
            <a:alphaModFix/>
          </a:blip>
          <a:stretch>
            <a:fillRect/>
          </a:stretch>
        </p:blipFill>
        <p:spPr>
          <a:xfrm>
            <a:off x="8426211" y="152400"/>
            <a:ext cx="3513338" cy="2294425"/>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a:spcBef>
                <a:spcPts val="0"/>
              </a:spcBef>
              <a:buNone/>
            </a:pPr>
            <a:r>
              <a:rPr lang="en-US">
                <a:solidFill>
                  <a:srgbClr val="9B37AA"/>
                </a:solidFill>
              </a:rPr>
              <a:t>How the Web Works</a:t>
            </a:r>
          </a:p>
        </p:txBody>
      </p:sp>
      <p:pic>
        <p:nvPicPr>
          <p:cNvPr id="26" name="Shape 26"/>
          <p:cNvPicPr preferRelativeResize="0"/>
          <p:nvPr/>
        </p:nvPicPr>
        <p:blipFill>
          <a:blip r:embed="rId3">
            <a:alphaModFix/>
          </a:blip>
          <a:stretch>
            <a:fillRect/>
          </a:stretch>
        </p:blipFill>
        <p:spPr>
          <a:xfrm>
            <a:off x="917025" y="1086400"/>
            <a:ext cx="10153650" cy="5257800"/>
          </a:xfrm>
          <a:prstGeom prst="rect">
            <a:avLst/>
          </a:prstGeom>
          <a:noFill/>
          <a:ln>
            <a:noFill/>
          </a:ln>
        </p:spPr>
      </p:pic>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Example Login Prompt</a:t>
            </a:r>
          </a:p>
        </p:txBody>
      </p:sp>
      <p:pic>
        <p:nvPicPr>
          <p:cNvPr id="186" name="Shape 186"/>
          <p:cNvPicPr preferRelativeResize="0"/>
          <p:nvPr/>
        </p:nvPicPr>
        <p:blipFill>
          <a:blip r:embed="rId3">
            <a:alphaModFix/>
          </a:blip>
          <a:stretch>
            <a:fillRect/>
          </a:stretch>
        </p:blipFill>
        <p:spPr>
          <a:xfrm>
            <a:off x="2967025" y="1371600"/>
            <a:ext cx="6257925" cy="4591050"/>
          </a:xfrm>
          <a:prstGeom prst="rect">
            <a:avLst/>
          </a:prstGeom>
          <a:noFill/>
          <a:ln>
            <a:noFill/>
          </a:ln>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Normal Login</a:t>
            </a:r>
          </a:p>
        </p:txBody>
      </p:sp>
      <p:pic>
        <p:nvPicPr>
          <p:cNvPr id="193" name="Shape 193"/>
          <p:cNvPicPr preferRelativeResize="0"/>
          <p:nvPr/>
        </p:nvPicPr>
        <p:blipFill>
          <a:blip r:embed="rId3">
            <a:alphaModFix/>
          </a:blip>
          <a:stretch>
            <a:fillRect/>
          </a:stretch>
        </p:blipFill>
        <p:spPr>
          <a:xfrm>
            <a:off x="594239" y="1907575"/>
            <a:ext cx="11003524" cy="3042849"/>
          </a:xfrm>
          <a:prstGeom prst="rect">
            <a:avLst/>
          </a:prstGeom>
          <a:noFill/>
          <a:ln>
            <a:noFill/>
          </a:ln>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Malicious User Input</a:t>
            </a:r>
          </a:p>
        </p:txBody>
      </p:sp>
      <p:pic>
        <p:nvPicPr>
          <p:cNvPr id="200" name="Shape 200"/>
          <p:cNvPicPr preferRelativeResize="0"/>
          <p:nvPr/>
        </p:nvPicPr>
        <p:blipFill>
          <a:blip r:embed="rId3">
            <a:alphaModFix/>
          </a:blip>
          <a:stretch>
            <a:fillRect/>
          </a:stretch>
        </p:blipFill>
        <p:spPr>
          <a:xfrm>
            <a:off x="2714437" y="1371600"/>
            <a:ext cx="6257925" cy="4591050"/>
          </a:xfrm>
          <a:prstGeom prst="rect">
            <a:avLst/>
          </a:prstGeom>
          <a:noFill/>
          <a:ln>
            <a:noFill/>
          </a:ln>
        </p:spPr>
      </p:pic>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Example SQL Injection Attack</a:t>
            </a:r>
          </a:p>
        </p:txBody>
      </p:sp>
      <p:pic>
        <p:nvPicPr>
          <p:cNvPr id="207" name="Shape 207"/>
          <p:cNvPicPr preferRelativeResize="0"/>
          <p:nvPr/>
        </p:nvPicPr>
        <p:blipFill>
          <a:blip r:embed="rId3">
            <a:alphaModFix/>
          </a:blip>
          <a:stretch>
            <a:fillRect/>
          </a:stretch>
        </p:blipFill>
        <p:spPr>
          <a:xfrm>
            <a:off x="578551" y="1453900"/>
            <a:ext cx="11034899" cy="4759949"/>
          </a:xfrm>
          <a:prstGeom prst="rect">
            <a:avLst/>
          </a:prstGeom>
          <a:noFill/>
          <a:ln>
            <a:noFill/>
          </a:ln>
        </p:spPr>
      </p:pic>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455275" y="697950"/>
            <a:ext cx="8460900" cy="8757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SQL Injection Quiz</a:t>
            </a:r>
          </a:p>
        </p:txBody>
      </p:sp>
      <p:sp>
        <p:nvSpPr>
          <p:cNvPr id="214" name="Shape 214"/>
          <p:cNvSpPr txBox="1">
            <a:spLocks noGrp="1"/>
          </p:cNvSpPr>
          <p:nvPr>
            <p:ph type="body" idx="1"/>
          </p:nvPr>
        </p:nvSpPr>
        <p:spPr>
          <a:xfrm>
            <a:off x="2414485" y="2953825"/>
            <a:ext cx="8501699" cy="3502500"/>
          </a:xfrm>
          <a:prstGeom prst="rect">
            <a:avLst/>
          </a:prstGeom>
        </p:spPr>
        <p:txBody>
          <a:bodyPr lIns="117825" tIns="117825" rIns="117825" bIns="117825" anchor="t" anchorCtr="0">
            <a:noAutofit/>
          </a:bodyPr>
          <a:lstStyle/>
          <a:p>
            <a:pPr marL="0" indent="0" rtl="0">
              <a:lnSpc>
                <a:spcPct val="100000"/>
              </a:lnSpc>
              <a:spcBef>
                <a:spcPts val="640"/>
              </a:spcBef>
              <a:buNone/>
            </a:pPr>
            <a:r>
              <a:rPr lang="en-US" sz="3000">
                <a:solidFill>
                  <a:schemeClr val="dk1"/>
                </a:solidFill>
              </a:rPr>
              <a:t>Use blacklisting to filter out “bad” input</a:t>
            </a:r>
          </a:p>
          <a:p>
            <a:pPr marL="0" indent="0" rtl="0">
              <a:lnSpc>
                <a:spcPct val="100000"/>
              </a:lnSpc>
              <a:spcBef>
                <a:spcPts val="640"/>
              </a:spcBef>
              <a:buNone/>
            </a:pPr>
            <a:endParaRPr sz="3000">
              <a:solidFill>
                <a:schemeClr val="dk1"/>
              </a:solidFill>
            </a:endParaRPr>
          </a:p>
          <a:p>
            <a:pPr marL="0" lvl="0" indent="0" rtl="0">
              <a:lnSpc>
                <a:spcPct val="100000"/>
              </a:lnSpc>
              <a:spcBef>
                <a:spcPts val="640"/>
              </a:spcBef>
              <a:buNone/>
            </a:pPr>
            <a:endParaRPr sz="3000">
              <a:solidFill>
                <a:schemeClr val="dk1"/>
              </a:solidFill>
            </a:endParaRPr>
          </a:p>
          <a:p>
            <a:pPr marL="0" lvl="0" indent="0" rtl="0">
              <a:lnSpc>
                <a:spcPct val="100000"/>
              </a:lnSpc>
              <a:spcBef>
                <a:spcPts val="640"/>
              </a:spcBef>
              <a:buNone/>
            </a:pPr>
            <a:r>
              <a:rPr lang="en-US" sz="3000">
                <a:solidFill>
                  <a:schemeClr val="dk1"/>
                </a:solidFill>
              </a:rPr>
              <a:t>Use whitelisting to allow only well-defined set of safe values</a:t>
            </a:r>
          </a:p>
          <a:p>
            <a:pPr marL="0" lvl="0" indent="0" rtl="0">
              <a:lnSpc>
                <a:spcPct val="100000"/>
              </a:lnSpc>
              <a:spcBef>
                <a:spcPts val="0"/>
              </a:spcBef>
              <a:buNone/>
            </a:pPr>
            <a:endParaRPr sz="3000">
              <a:solidFill>
                <a:schemeClr val="dk1"/>
              </a:solidFill>
            </a:endParaRPr>
          </a:p>
        </p:txBody>
      </p:sp>
      <p:pic>
        <p:nvPicPr>
          <p:cNvPr id="215" name="Shape 215"/>
          <p:cNvPicPr preferRelativeResize="0"/>
          <p:nvPr/>
        </p:nvPicPr>
        <p:blipFill>
          <a:blip r:embed="rId3">
            <a:alphaModFix/>
          </a:blip>
          <a:stretch>
            <a:fillRect/>
          </a:stretch>
        </p:blipFill>
        <p:spPr>
          <a:xfrm>
            <a:off x="907824" y="858074"/>
            <a:ext cx="1322599" cy="1459999"/>
          </a:xfrm>
          <a:prstGeom prst="rect">
            <a:avLst/>
          </a:prstGeom>
          <a:noFill/>
          <a:ln>
            <a:noFill/>
          </a:ln>
        </p:spPr>
      </p:pic>
      <p:sp>
        <p:nvSpPr>
          <p:cNvPr id="216" name="Shape 216"/>
          <p:cNvSpPr/>
          <p:nvPr/>
        </p:nvSpPr>
        <p:spPr>
          <a:xfrm>
            <a:off x="1540425" y="3207568"/>
            <a:ext cx="6900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7" name="Shape 217"/>
          <p:cNvSpPr txBox="1"/>
          <p:nvPr/>
        </p:nvSpPr>
        <p:spPr>
          <a:xfrm>
            <a:off x="2532950" y="1726050"/>
            <a:ext cx="8216699" cy="768000"/>
          </a:xfrm>
          <a:prstGeom prst="rect">
            <a:avLst/>
          </a:prstGeom>
          <a:noFill/>
          <a:ln>
            <a:noFill/>
          </a:ln>
        </p:spPr>
        <p:txBody>
          <a:bodyPr lIns="91425" tIns="91425" rIns="91425" bIns="91425" anchor="ctr" anchorCtr="0">
            <a:noAutofit/>
          </a:bodyPr>
          <a:lstStyle/>
          <a:p>
            <a:pPr lvl="0" rtl="0">
              <a:spcBef>
                <a:spcPts val="0"/>
              </a:spcBef>
              <a:buNone/>
            </a:pPr>
            <a:r>
              <a:rPr lang="en-US" sz="3000" b="1">
                <a:solidFill>
                  <a:srgbClr val="6699FF"/>
                </a:solidFill>
                <a:latin typeface="Gloria Hallelujah"/>
                <a:ea typeface="Gloria Hallelujah"/>
                <a:cs typeface="Gloria Hallelujah"/>
                <a:sym typeface="Gloria Hallelujah"/>
              </a:rPr>
              <a:t>Which is the better way to prevent SQL injection?</a:t>
            </a:r>
          </a:p>
        </p:txBody>
      </p:sp>
      <p:sp>
        <p:nvSpPr>
          <p:cNvPr id="218" name="Shape 218"/>
          <p:cNvSpPr/>
          <p:nvPr/>
        </p:nvSpPr>
        <p:spPr>
          <a:xfrm>
            <a:off x="1540425" y="4747768"/>
            <a:ext cx="6900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944883" y="278186"/>
            <a:ext cx="10363200" cy="1143000"/>
          </a:xfrm>
          <a:prstGeom prst="rect">
            <a:avLst/>
          </a:prstGeom>
        </p:spPr>
        <p:txBody>
          <a:bodyPr lIns="117825" tIns="117825" rIns="117825" bIns="117825" anchor="ctr" anchorCtr="0">
            <a:noAutofit/>
          </a:bodyPr>
          <a:lstStyle/>
          <a:p>
            <a:pPr lvl="0" algn="l" rtl="0">
              <a:spcBef>
                <a:spcPts val="0"/>
              </a:spcBef>
              <a:buNone/>
            </a:pPr>
            <a:r>
              <a:rPr lang="en-US" sz="4800">
                <a:latin typeface="Questrial"/>
                <a:ea typeface="Questrial"/>
                <a:cs typeface="Questrial"/>
                <a:sym typeface="Questrial"/>
              </a:rPr>
              <a:t>Web Security</a:t>
            </a:r>
          </a:p>
        </p:txBody>
      </p:sp>
      <p:sp>
        <p:nvSpPr>
          <p:cNvPr id="225" name="Shape 225"/>
          <p:cNvSpPr txBox="1"/>
          <p:nvPr/>
        </p:nvSpPr>
        <p:spPr>
          <a:xfrm>
            <a:off x="883908" y="569166"/>
            <a:ext cx="6616499" cy="2000100"/>
          </a:xfrm>
          <a:prstGeom prst="rect">
            <a:avLst/>
          </a:prstGeom>
          <a:noFill/>
          <a:ln>
            <a:noFill/>
          </a:ln>
        </p:spPr>
        <p:txBody>
          <a:bodyPr lIns="60950" tIns="60950" rIns="60950" bIns="60950" anchor="ctr" anchorCtr="0">
            <a:noAutofit/>
          </a:bodyPr>
          <a:lstStyle/>
          <a:p>
            <a:pPr lvl="0" rtl="0">
              <a:lnSpc>
                <a:spcPct val="150000"/>
              </a:lnSpc>
              <a:spcBef>
                <a:spcPts val="0"/>
              </a:spcBef>
              <a:buNone/>
            </a:pPr>
            <a:r>
              <a:rPr lang="en-US" sz="4000" b="1" dirty="0">
                <a:solidFill>
                  <a:schemeClr val="dk1"/>
                </a:solidFill>
                <a:latin typeface="Questrial"/>
                <a:ea typeface="Questrial"/>
                <a:cs typeface="Questrial"/>
                <a:sym typeface="Questrial"/>
              </a:rPr>
              <a:t> Lesson Summary</a:t>
            </a:r>
          </a:p>
        </p:txBody>
      </p:sp>
      <p:sp>
        <p:nvSpPr>
          <p:cNvPr id="226" name="Shape 226"/>
          <p:cNvSpPr txBox="1">
            <a:spLocks noGrp="1"/>
          </p:cNvSpPr>
          <p:nvPr>
            <p:ph type="body" idx="1"/>
          </p:nvPr>
        </p:nvSpPr>
        <p:spPr>
          <a:xfrm>
            <a:off x="798725" y="2113700"/>
            <a:ext cx="10214399" cy="1896299"/>
          </a:xfrm>
          <a:prstGeom prst="rect">
            <a:avLst/>
          </a:prstGeom>
        </p:spPr>
        <p:txBody>
          <a:bodyPr lIns="117825" tIns="117825" rIns="117825" bIns="117825" anchor="t" anchorCtr="0">
            <a:noAutofit/>
          </a:bodyPr>
          <a:lstStyle/>
          <a:p>
            <a:pPr marL="457200" lvl="0" indent="-228600" rtl="0">
              <a:lnSpc>
                <a:spcPct val="100000"/>
              </a:lnSpc>
              <a:spcBef>
                <a:spcPts val="0"/>
              </a:spcBef>
              <a:buClr>
                <a:srgbClr val="6B9462"/>
              </a:buClr>
              <a:buSzPct val="100000"/>
              <a:buFont typeface="Questrial"/>
            </a:pPr>
            <a:r>
              <a:rPr lang="en-US" sz="2400" b="1" dirty="0">
                <a:solidFill>
                  <a:srgbClr val="6B9462"/>
                </a:solidFill>
                <a:latin typeface="Questrial"/>
                <a:ea typeface="Questrial"/>
                <a:cs typeface="Questrial"/>
                <a:sym typeface="Questrial"/>
              </a:rPr>
              <a:t>Both browser and servers are vulnerable: dynamic contents based on user input</a:t>
            </a:r>
          </a:p>
          <a:p>
            <a:pPr marL="0" lvl="0" indent="0" rtl="0">
              <a:lnSpc>
                <a:spcPct val="100000"/>
              </a:lnSpc>
              <a:spcBef>
                <a:spcPts val="0"/>
              </a:spcBef>
              <a:buNone/>
            </a:pPr>
            <a:endParaRPr sz="2400" b="1" dirty="0">
              <a:solidFill>
                <a:srgbClr val="6B9462"/>
              </a:solidFill>
              <a:latin typeface="Questrial"/>
              <a:ea typeface="Questrial"/>
              <a:cs typeface="Questrial"/>
              <a:sym typeface="Questrial"/>
            </a:endParaRPr>
          </a:p>
          <a:p>
            <a:pPr marL="457200" lvl="0" indent="-228600" rtl="0">
              <a:lnSpc>
                <a:spcPct val="100000"/>
              </a:lnSpc>
              <a:spcBef>
                <a:spcPts val="0"/>
              </a:spcBef>
              <a:buClr>
                <a:srgbClr val="6B9462"/>
              </a:buClr>
              <a:buSzPct val="100000"/>
              <a:buFont typeface="Questrial"/>
            </a:pPr>
            <a:r>
              <a:rPr lang="en-US" sz="2400" b="1" dirty="0">
                <a:solidFill>
                  <a:srgbClr val="6B9462"/>
                </a:solidFill>
                <a:latin typeface="Questrial"/>
                <a:ea typeface="Questrial"/>
                <a:cs typeface="Questrial"/>
                <a:sym typeface="Questrial"/>
              </a:rPr>
              <a:t>XSS: attacker injects a script into a website and the user’s browser executes it</a:t>
            </a:r>
          </a:p>
          <a:p>
            <a:pPr marL="0" lvl="0" indent="0" rtl="0">
              <a:lnSpc>
                <a:spcPct val="100000"/>
              </a:lnSpc>
              <a:spcBef>
                <a:spcPts val="0"/>
              </a:spcBef>
              <a:buNone/>
            </a:pPr>
            <a:endParaRPr sz="2400" b="1" dirty="0">
              <a:solidFill>
                <a:srgbClr val="6B9462"/>
              </a:solidFill>
              <a:latin typeface="Questrial"/>
              <a:ea typeface="Questrial"/>
              <a:cs typeface="Questrial"/>
              <a:sym typeface="Questrial"/>
            </a:endParaRPr>
          </a:p>
          <a:p>
            <a:pPr marL="457200" lvl="0" indent="-228600" rtl="0">
              <a:lnSpc>
                <a:spcPct val="100000"/>
              </a:lnSpc>
              <a:spcBef>
                <a:spcPts val="0"/>
              </a:spcBef>
              <a:buClr>
                <a:srgbClr val="6B9462"/>
              </a:buClr>
              <a:buSzPct val="100000"/>
              <a:buFont typeface="Questrial"/>
            </a:pPr>
            <a:r>
              <a:rPr lang="en-US" sz="2400" b="1" dirty="0">
                <a:solidFill>
                  <a:srgbClr val="6B9462"/>
                </a:solidFill>
                <a:latin typeface="Questrial"/>
                <a:ea typeface="Questrial"/>
                <a:cs typeface="Questrial"/>
                <a:sym typeface="Questrial"/>
              </a:rPr>
              <a:t>XSRF: attacker tricks user’s browser into issuing request, and the website executes it</a:t>
            </a:r>
          </a:p>
          <a:p>
            <a:pPr marL="0" lvl="0" indent="0" rtl="0">
              <a:lnSpc>
                <a:spcPct val="100000"/>
              </a:lnSpc>
              <a:spcBef>
                <a:spcPts val="0"/>
              </a:spcBef>
              <a:buNone/>
            </a:pPr>
            <a:endParaRPr sz="2400" b="1" dirty="0">
              <a:solidFill>
                <a:srgbClr val="6B9462"/>
              </a:solidFill>
              <a:latin typeface="Questrial"/>
              <a:ea typeface="Questrial"/>
              <a:cs typeface="Questrial"/>
              <a:sym typeface="Questrial"/>
            </a:endParaRPr>
          </a:p>
          <a:p>
            <a:pPr marL="457200" lvl="0" indent="-228600" rtl="0">
              <a:lnSpc>
                <a:spcPct val="100000"/>
              </a:lnSpc>
              <a:spcBef>
                <a:spcPts val="0"/>
              </a:spcBef>
              <a:buClr>
                <a:srgbClr val="6B9462"/>
              </a:buClr>
              <a:buSzPct val="100000"/>
              <a:buFont typeface="Questrial"/>
            </a:pPr>
            <a:r>
              <a:rPr lang="en-US" sz="2400" b="1" dirty="0">
                <a:solidFill>
                  <a:srgbClr val="6B9462"/>
                </a:solidFill>
                <a:latin typeface="Questrial"/>
                <a:ea typeface="Questrial"/>
                <a:cs typeface="Questrial"/>
                <a:sym typeface="Questrial"/>
              </a:rPr>
              <a:t>SQL injection: attacker inject malicious query actions, and a website’s back-end </a:t>
            </a:r>
            <a:r>
              <a:rPr lang="en-US" sz="2400" b="1" dirty="0" err="1">
                <a:solidFill>
                  <a:srgbClr val="6B9462"/>
                </a:solidFill>
                <a:latin typeface="Questrial"/>
                <a:ea typeface="Questrial"/>
                <a:cs typeface="Questrial"/>
                <a:sym typeface="Questrial"/>
              </a:rPr>
              <a:t>db</a:t>
            </a:r>
            <a:r>
              <a:rPr lang="en-US" sz="2400" b="1" dirty="0">
                <a:solidFill>
                  <a:srgbClr val="6B9462"/>
                </a:solidFill>
                <a:latin typeface="Questrial"/>
                <a:ea typeface="Questrial"/>
                <a:cs typeface="Questrial"/>
                <a:sym typeface="Questrial"/>
              </a:rPr>
              <a:t> server executes the query</a:t>
            </a:r>
          </a:p>
        </p:txBody>
      </p:sp>
      <p:cxnSp>
        <p:nvCxnSpPr>
          <p:cNvPr id="227" name="Shape 227"/>
          <p:cNvCxnSpPr/>
          <p:nvPr/>
        </p:nvCxnSpPr>
        <p:spPr>
          <a:xfrm>
            <a:off x="864250" y="2061575"/>
            <a:ext cx="10124100" cy="0"/>
          </a:xfrm>
          <a:prstGeom prst="straightConnector1">
            <a:avLst/>
          </a:prstGeom>
          <a:noFill/>
          <a:ln w="38100" cap="flat" cmpd="sng">
            <a:solidFill>
              <a:srgbClr val="000000"/>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Cookies</a:t>
            </a:r>
          </a:p>
        </p:txBody>
      </p:sp>
      <p:pic>
        <p:nvPicPr>
          <p:cNvPr id="33" name="Shape 33"/>
          <p:cNvPicPr preferRelativeResize="0"/>
          <p:nvPr/>
        </p:nvPicPr>
        <p:blipFill>
          <a:blip r:embed="rId3">
            <a:alphaModFix/>
          </a:blip>
          <a:stretch>
            <a:fillRect/>
          </a:stretch>
        </p:blipFill>
        <p:spPr>
          <a:xfrm>
            <a:off x="809625" y="1169525"/>
            <a:ext cx="10572750" cy="5124450"/>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2226675" y="469350"/>
            <a:ext cx="8460900" cy="8757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Cookie Quiz</a:t>
            </a:r>
          </a:p>
        </p:txBody>
      </p:sp>
      <p:sp>
        <p:nvSpPr>
          <p:cNvPr id="40" name="Shape 40"/>
          <p:cNvSpPr txBox="1">
            <a:spLocks noGrp="1"/>
          </p:cNvSpPr>
          <p:nvPr>
            <p:ph type="body" idx="1"/>
          </p:nvPr>
        </p:nvSpPr>
        <p:spPr>
          <a:xfrm>
            <a:off x="1693425" y="1990711"/>
            <a:ext cx="9832200" cy="3502500"/>
          </a:xfrm>
          <a:prstGeom prst="rect">
            <a:avLst/>
          </a:prstGeom>
        </p:spPr>
        <p:txBody>
          <a:bodyPr lIns="117825" tIns="117825" rIns="117825" bIns="117825" anchor="t" anchorCtr="0">
            <a:noAutofit/>
          </a:bodyPr>
          <a:lstStyle/>
          <a:p>
            <a:pPr marL="0" lvl="0" indent="0" rtl="0">
              <a:lnSpc>
                <a:spcPct val="150000"/>
              </a:lnSpc>
              <a:spcBef>
                <a:spcPts val="0"/>
              </a:spcBef>
              <a:buNone/>
            </a:pPr>
            <a:r>
              <a:rPr lang="en-US" sz="3000" dirty="0">
                <a:solidFill>
                  <a:schemeClr val="dk1"/>
                </a:solidFill>
              </a:rPr>
              <a:t>Cookies are created by ads that run on websites</a:t>
            </a:r>
          </a:p>
          <a:p>
            <a:pPr marL="0" lvl="0" indent="0" rtl="0">
              <a:lnSpc>
                <a:spcPct val="150000"/>
              </a:lnSpc>
              <a:spcBef>
                <a:spcPts val="0"/>
              </a:spcBef>
              <a:buNone/>
            </a:pPr>
            <a:r>
              <a:rPr lang="en-US" sz="3000" dirty="0">
                <a:solidFill>
                  <a:schemeClr val="dk1"/>
                </a:solidFill>
              </a:rPr>
              <a:t>Cookies are created by websites a user is visiting</a:t>
            </a:r>
          </a:p>
          <a:p>
            <a:pPr marL="0" lvl="0" indent="0" rtl="0">
              <a:lnSpc>
                <a:spcPct val="150000"/>
              </a:lnSpc>
              <a:spcBef>
                <a:spcPts val="0"/>
              </a:spcBef>
              <a:buNone/>
            </a:pPr>
            <a:r>
              <a:rPr lang="en-US" sz="3000" dirty="0">
                <a:solidFill>
                  <a:schemeClr val="dk1"/>
                </a:solidFill>
              </a:rPr>
              <a:t>Cookies are compiled pieces of code</a:t>
            </a:r>
          </a:p>
          <a:p>
            <a:pPr marL="0" lvl="0" indent="0" rtl="0">
              <a:lnSpc>
                <a:spcPct val="150000"/>
              </a:lnSpc>
              <a:spcBef>
                <a:spcPts val="0"/>
              </a:spcBef>
              <a:buNone/>
            </a:pPr>
            <a:r>
              <a:rPr lang="en-US" sz="3000" dirty="0">
                <a:solidFill>
                  <a:schemeClr val="dk1"/>
                </a:solidFill>
              </a:rPr>
              <a:t>Cookies can be used as a form of virus</a:t>
            </a:r>
          </a:p>
          <a:p>
            <a:pPr marL="0" lvl="0" indent="0" rtl="0">
              <a:lnSpc>
                <a:spcPct val="150000"/>
              </a:lnSpc>
              <a:spcBef>
                <a:spcPts val="0"/>
              </a:spcBef>
              <a:buNone/>
            </a:pPr>
            <a:r>
              <a:rPr lang="en-US" sz="3000" dirty="0">
                <a:solidFill>
                  <a:schemeClr val="dk1"/>
                </a:solidFill>
              </a:rPr>
              <a:t>Cookies can be used as  a form of spyware</a:t>
            </a:r>
          </a:p>
          <a:p>
            <a:pPr marL="0" lvl="0" indent="0" rtl="0">
              <a:lnSpc>
                <a:spcPct val="150000"/>
              </a:lnSpc>
              <a:spcBef>
                <a:spcPts val="0"/>
              </a:spcBef>
              <a:buNone/>
            </a:pPr>
            <a:r>
              <a:rPr lang="en-US" sz="3000" dirty="0">
                <a:solidFill>
                  <a:schemeClr val="dk1"/>
                </a:solidFill>
              </a:rPr>
              <a:t>All of the above</a:t>
            </a:r>
          </a:p>
          <a:p>
            <a:pPr marL="0" lvl="0" indent="0" rtl="0">
              <a:lnSpc>
                <a:spcPct val="150000"/>
              </a:lnSpc>
              <a:spcBef>
                <a:spcPts val="0"/>
              </a:spcBef>
              <a:buNone/>
            </a:pPr>
            <a:endParaRPr sz="3000" dirty="0">
              <a:solidFill>
                <a:schemeClr val="dk1"/>
              </a:solidFill>
            </a:endParaRPr>
          </a:p>
        </p:txBody>
      </p:sp>
      <p:pic>
        <p:nvPicPr>
          <p:cNvPr id="41" name="Shape 41"/>
          <p:cNvPicPr preferRelativeResize="0"/>
          <p:nvPr/>
        </p:nvPicPr>
        <p:blipFill>
          <a:blip r:embed="rId3">
            <a:alphaModFix/>
          </a:blip>
          <a:stretch>
            <a:fillRect/>
          </a:stretch>
        </p:blipFill>
        <p:spPr>
          <a:xfrm>
            <a:off x="725774" y="469349"/>
            <a:ext cx="1322599" cy="1459999"/>
          </a:xfrm>
          <a:prstGeom prst="rect">
            <a:avLst/>
          </a:prstGeom>
          <a:noFill/>
          <a:ln>
            <a:noFill/>
          </a:ln>
        </p:spPr>
      </p:pic>
      <p:sp>
        <p:nvSpPr>
          <p:cNvPr id="42" name="Shape 42"/>
          <p:cNvSpPr/>
          <p:nvPr/>
        </p:nvSpPr>
        <p:spPr>
          <a:xfrm>
            <a:off x="915100" y="2306389"/>
            <a:ext cx="549300" cy="5493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3" name="Shape 43"/>
          <p:cNvSpPr txBox="1"/>
          <p:nvPr/>
        </p:nvSpPr>
        <p:spPr>
          <a:xfrm>
            <a:off x="2304350" y="1192650"/>
            <a:ext cx="8737499" cy="768000"/>
          </a:xfrm>
          <a:prstGeom prst="rect">
            <a:avLst/>
          </a:prstGeom>
          <a:noFill/>
          <a:ln>
            <a:noFill/>
          </a:ln>
        </p:spPr>
        <p:txBody>
          <a:bodyPr lIns="91425" tIns="91425" rIns="91425" bIns="91425" anchor="ctr" anchorCtr="0">
            <a:noAutofit/>
          </a:bodyPr>
          <a:lstStyle/>
          <a:p>
            <a:pPr lvl="0" rtl="0">
              <a:spcBef>
                <a:spcPts val="0"/>
              </a:spcBef>
              <a:buNone/>
            </a:pPr>
            <a:r>
              <a:rPr lang="en-US" sz="3000" b="1">
                <a:solidFill>
                  <a:srgbClr val="6699FF"/>
                </a:solidFill>
                <a:latin typeface="Gloria Hallelujah"/>
                <a:ea typeface="Gloria Hallelujah"/>
                <a:cs typeface="Gloria Hallelujah"/>
                <a:sym typeface="Gloria Hallelujah"/>
              </a:rPr>
              <a:t>Which of the following are true statements?</a:t>
            </a:r>
          </a:p>
        </p:txBody>
      </p:sp>
      <p:sp>
        <p:nvSpPr>
          <p:cNvPr id="44" name="Shape 44"/>
          <p:cNvSpPr/>
          <p:nvPr/>
        </p:nvSpPr>
        <p:spPr>
          <a:xfrm>
            <a:off x="915100" y="2991689"/>
            <a:ext cx="549300" cy="5493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5" name="Shape 45"/>
          <p:cNvSpPr/>
          <p:nvPr/>
        </p:nvSpPr>
        <p:spPr>
          <a:xfrm>
            <a:off x="915100" y="3654788"/>
            <a:ext cx="549300" cy="5493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6" name="Shape 46"/>
          <p:cNvSpPr/>
          <p:nvPr/>
        </p:nvSpPr>
        <p:spPr>
          <a:xfrm>
            <a:off x="915100" y="4333388"/>
            <a:ext cx="549300" cy="5493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 name="Shape 47"/>
          <p:cNvSpPr/>
          <p:nvPr/>
        </p:nvSpPr>
        <p:spPr>
          <a:xfrm>
            <a:off x="915100" y="5012393"/>
            <a:ext cx="549300" cy="5493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 name="Shape 48"/>
          <p:cNvSpPr/>
          <p:nvPr/>
        </p:nvSpPr>
        <p:spPr>
          <a:xfrm>
            <a:off x="915100" y="5691023"/>
            <a:ext cx="549300" cy="5493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404624" y="1652849"/>
            <a:ext cx="4582824" cy="4342200"/>
          </a:xfrm>
          <a:prstGeom prst="rect">
            <a:avLst/>
          </a:prstGeom>
          <a:noFill/>
          <a:ln>
            <a:noFill/>
          </a:ln>
        </p:spPr>
      </p:pic>
      <p:sp>
        <p:nvSpPr>
          <p:cNvPr id="55" name="Shape 55"/>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a:spcBef>
                <a:spcPts val="0"/>
              </a:spcBef>
              <a:buNone/>
            </a:pPr>
            <a:r>
              <a:rPr lang="en-US">
                <a:solidFill>
                  <a:srgbClr val="9B37AA"/>
                </a:solidFill>
              </a:rPr>
              <a:t>The Web and Security</a:t>
            </a:r>
          </a:p>
        </p:txBody>
      </p:sp>
      <p:sp>
        <p:nvSpPr>
          <p:cNvPr id="56" name="Shape 56"/>
          <p:cNvSpPr txBox="1">
            <a:spLocks noGrp="1"/>
          </p:cNvSpPr>
          <p:nvPr>
            <p:ph type="body" idx="1"/>
          </p:nvPr>
        </p:nvSpPr>
        <p:spPr>
          <a:xfrm>
            <a:off x="4414350" y="1371600"/>
            <a:ext cx="6761399" cy="4904699"/>
          </a:xfrm>
          <a:prstGeom prst="rect">
            <a:avLst/>
          </a:prstGeom>
        </p:spPr>
        <p:txBody>
          <a:bodyPr lIns="117825" tIns="117825" rIns="117825" bIns="117825" anchor="t" anchorCtr="0">
            <a:noAutofit/>
          </a:bodyPr>
          <a:lstStyle/>
          <a:p>
            <a:pPr marL="623887" lvl="0" indent="-192087" rtl="0">
              <a:lnSpc>
                <a:spcPct val="115000"/>
              </a:lnSpc>
              <a:spcBef>
                <a:spcPts val="0"/>
              </a:spcBef>
              <a:buClr>
                <a:srgbClr val="6699FF"/>
              </a:buClr>
              <a:buSzPct val="100000"/>
              <a:buFont typeface="Gloria Hallelujah"/>
            </a:pPr>
            <a:r>
              <a:rPr lang="en-US" sz="3000" b="1">
                <a:solidFill>
                  <a:srgbClr val="6699FF"/>
                </a:solidFill>
              </a:rPr>
              <a:t>Web page contains both static and dynamic contents, e.g., JavaScript</a:t>
            </a:r>
          </a:p>
          <a:p>
            <a:pPr marL="0" lvl="0" indent="0" rtl="0">
              <a:lnSpc>
                <a:spcPct val="115000"/>
              </a:lnSpc>
              <a:spcBef>
                <a:spcPts val="0"/>
              </a:spcBef>
              <a:buNone/>
            </a:pPr>
            <a:endParaRPr sz="3000" b="1">
              <a:solidFill>
                <a:srgbClr val="6699FF"/>
              </a:solidFill>
            </a:endParaRPr>
          </a:p>
          <a:p>
            <a:pPr marL="1023937" lvl="1" indent="-153987" rtl="0">
              <a:lnSpc>
                <a:spcPct val="115000"/>
              </a:lnSpc>
              <a:spcBef>
                <a:spcPts val="560"/>
              </a:spcBef>
              <a:buClr>
                <a:schemeClr val="dk1"/>
              </a:buClr>
              <a:buSzPct val="100000"/>
              <a:buFont typeface="Gloria Hallelujah"/>
            </a:pPr>
            <a:r>
              <a:rPr lang="en-US" sz="3000">
                <a:solidFill>
                  <a:schemeClr val="dk1"/>
                </a:solidFill>
              </a:rPr>
              <a:t>Sent from a </a:t>
            </a:r>
            <a:r>
              <a:rPr lang="en-US" sz="3000" b="1">
                <a:solidFill>
                  <a:srgbClr val="6B9462"/>
                </a:solidFill>
              </a:rPr>
              <a:t>web site(s)</a:t>
            </a:r>
          </a:p>
          <a:p>
            <a:pPr marL="457200" lvl="0" indent="0" rtl="0">
              <a:lnSpc>
                <a:spcPct val="115000"/>
              </a:lnSpc>
              <a:spcBef>
                <a:spcPts val="560"/>
              </a:spcBef>
              <a:buNone/>
            </a:pPr>
            <a:endParaRPr sz="3000" b="1">
              <a:solidFill>
                <a:srgbClr val="6B9462"/>
              </a:solidFill>
            </a:endParaRPr>
          </a:p>
          <a:p>
            <a:pPr marL="1023937" lvl="1" indent="-153987" rtl="0">
              <a:lnSpc>
                <a:spcPct val="115000"/>
              </a:lnSpc>
              <a:spcBef>
                <a:spcPts val="560"/>
              </a:spcBef>
              <a:buClr>
                <a:schemeClr val="dk1"/>
              </a:buClr>
              <a:buSzPct val="100000"/>
              <a:buFont typeface="Gloria Hallelujah"/>
            </a:pPr>
            <a:r>
              <a:rPr lang="en-US" sz="3000">
                <a:solidFill>
                  <a:schemeClr val="dk1"/>
                </a:solidFill>
              </a:rPr>
              <a:t>Run on the </a:t>
            </a:r>
            <a:r>
              <a:rPr lang="en-US" sz="3000" b="1">
                <a:solidFill>
                  <a:srgbClr val="6B9462"/>
                </a:solidFill>
              </a:rPr>
              <a:t>user’s browser/machine</a:t>
            </a:r>
          </a:p>
          <a:p>
            <a:pPr marL="0" lvl="0" indent="0" rtl="0">
              <a:lnSpc>
                <a:spcPct val="115000"/>
              </a:lnSpc>
              <a:spcBef>
                <a:spcPts val="640"/>
              </a:spcBef>
              <a:buClr>
                <a:schemeClr val="dk1"/>
              </a:buClr>
              <a:buFont typeface="Arial"/>
              <a:buNone/>
            </a:pPr>
            <a:endParaRPr sz="3000">
              <a:solidFill>
                <a:schemeClr val="dk1"/>
              </a:solidFill>
            </a:endParaRPr>
          </a:p>
          <a:p>
            <a:pPr>
              <a:lnSpc>
                <a:spcPct val="115000"/>
              </a:lnSpc>
              <a:spcBef>
                <a:spcPts val="0"/>
              </a:spcBef>
              <a:buNone/>
            </a:pPr>
            <a:endParaRPr sz="3000"/>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404624" y="1652849"/>
            <a:ext cx="4582824" cy="4342200"/>
          </a:xfrm>
          <a:prstGeom prst="rect">
            <a:avLst/>
          </a:prstGeom>
          <a:noFill/>
          <a:ln>
            <a:noFill/>
          </a:ln>
        </p:spPr>
      </p:pic>
      <p:sp>
        <p:nvSpPr>
          <p:cNvPr id="63" name="Shape 63"/>
          <p:cNvSpPr txBox="1">
            <a:spLocks noGrp="1"/>
          </p:cNvSpPr>
          <p:nvPr>
            <p:ph type="body" idx="1"/>
          </p:nvPr>
        </p:nvSpPr>
        <p:spPr>
          <a:xfrm>
            <a:off x="4563575" y="1403550"/>
            <a:ext cx="6785699" cy="5028900"/>
          </a:xfrm>
          <a:prstGeom prst="rect">
            <a:avLst/>
          </a:prstGeom>
        </p:spPr>
        <p:txBody>
          <a:bodyPr lIns="117825" tIns="117825" rIns="117825" bIns="117825" anchor="t" anchorCtr="0">
            <a:noAutofit/>
          </a:bodyPr>
          <a:lstStyle/>
          <a:p>
            <a:pPr marL="623887" lvl="0" indent="-192087" rtl="0">
              <a:lnSpc>
                <a:spcPct val="100000"/>
              </a:lnSpc>
              <a:spcBef>
                <a:spcPts val="640"/>
              </a:spcBef>
              <a:buClr>
                <a:srgbClr val="6699FF"/>
              </a:buClr>
              <a:buSzPct val="100000"/>
              <a:buFont typeface="Gloria Hallelujah"/>
            </a:pPr>
            <a:r>
              <a:rPr lang="en-US" sz="3000" b="1">
                <a:solidFill>
                  <a:srgbClr val="6699FF"/>
                </a:solidFill>
              </a:rPr>
              <a:t>Web sites run applications (e.g., PHP) to generate response/page</a:t>
            </a:r>
          </a:p>
          <a:p>
            <a:pPr marL="0" lvl="0" indent="0" rtl="0">
              <a:lnSpc>
                <a:spcPct val="100000"/>
              </a:lnSpc>
              <a:spcBef>
                <a:spcPts val="640"/>
              </a:spcBef>
              <a:buNone/>
            </a:pPr>
            <a:endParaRPr sz="3000" b="1">
              <a:solidFill>
                <a:srgbClr val="6699FF"/>
              </a:solidFill>
            </a:endParaRPr>
          </a:p>
          <a:p>
            <a:pPr marL="1023937" lvl="1" indent="-153987" rtl="0">
              <a:lnSpc>
                <a:spcPct val="100000"/>
              </a:lnSpc>
              <a:spcBef>
                <a:spcPts val="560"/>
              </a:spcBef>
              <a:buClr>
                <a:schemeClr val="dk1"/>
              </a:buClr>
              <a:buSzPct val="100000"/>
              <a:buFont typeface="Gloria Hallelujah"/>
            </a:pPr>
            <a:r>
              <a:rPr lang="en-US" sz="3000">
                <a:solidFill>
                  <a:schemeClr val="dk1"/>
                </a:solidFill>
              </a:rPr>
              <a:t>According to </a:t>
            </a:r>
            <a:r>
              <a:rPr lang="en-US" sz="3000" b="1">
                <a:solidFill>
                  <a:srgbClr val="6B9462"/>
                </a:solidFill>
              </a:rPr>
              <a:t>requests from a user/browser </a:t>
            </a:r>
          </a:p>
          <a:p>
            <a:pPr marL="457200" lvl="0" indent="0" rtl="0">
              <a:lnSpc>
                <a:spcPct val="100000"/>
              </a:lnSpc>
              <a:spcBef>
                <a:spcPts val="560"/>
              </a:spcBef>
              <a:buNone/>
            </a:pPr>
            <a:endParaRPr sz="3000" b="1">
              <a:solidFill>
                <a:srgbClr val="6B9462"/>
              </a:solidFill>
            </a:endParaRPr>
          </a:p>
          <a:p>
            <a:pPr marL="1023937" lvl="1" indent="-153987" rtl="0">
              <a:lnSpc>
                <a:spcPct val="100000"/>
              </a:lnSpc>
              <a:spcBef>
                <a:spcPts val="560"/>
              </a:spcBef>
              <a:buClr>
                <a:schemeClr val="dk1"/>
              </a:buClr>
              <a:buSzPct val="100000"/>
              <a:buFont typeface="Gloria Hallelujah"/>
            </a:pPr>
            <a:r>
              <a:rPr lang="en-US" sz="3000">
                <a:solidFill>
                  <a:schemeClr val="dk1"/>
                </a:solidFill>
              </a:rPr>
              <a:t>Often communicate with </a:t>
            </a:r>
            <a:r>
              <a:rPr lang="en-US" sz="3000" b="1">
                <a:solidFill>
                  <a:srgbClr val="6B9462"/>
                </a:solidFill>
              </a:rPr>
              <a:t>back-end servers</a:t>
            </a:r>
          </a:p>
          <a:p>
            <a:pPr lvl="0" rtl="0">
              <a:lnSpc>
                <a:spcPct val="100000"/>
              </a:lnSpc>
              <a:spcBef>
                <a:spcPts val="0"/>
              </a:spcBef>
              <a:buNone/>
            </a:pPr>
            <a:endParaRPr sz="3000">
              <a:solidFill>
                <a:schemeClr val="dk1"/>
              </a:solidFill>
            </a:endParaRPr>
          </a:p>
        </p:txBody>
      </p:sp>
      <p:sp>
        <p:nvSpPr>
          <p:cNvPr id="64" name="Shape 64"/>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The Web and Security</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455275" y="545550"/>
            <a:ext cx="8460900" cy="8757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Web Browser Quiz</a:t>
            </a:r>
          </a:p>
        </p:txBody>
      </p:sp>
      <p:sp>
        <p:nvSpPr>
          <p:cNvPr id="71" name="Shape 71"/>
          <p:cNvSpPr txBox="1">
            <a:spLocks noGrp="1"/>
          </p:cNvSpPr>
          <p:nvPr>
            <p:ph type="body" idx="1"/>
          </p:nvPr>
        </p:nvSpPr>
        <p:spPr>
          <a:xfrm>
            <a:off x="1939900" y="2281725"/>
            <a:ext cx="9472799" cy="3502500"/>
          </a:xfrm>
          <a:prstGeom prst="rect">
            <a:avLst/>
          </a:prstGeom>
        </p:spPr>
        <p:txBody>
          <a:bodyPr lIns="117825" tIns="117825" rIns="117825" bIns="117825" anchor="t" anchorCtr="0">
            <a:noAutofit/>
          </a:bodyPr>
          <a:lstStyle/>
          <a:p>
            <a:pPr marL="0" lvl="0" indent="0" rtl="0">
              <a:lnSpc>
                <a:spcPct val="100000"/>
              </a:lnSpc>
              <a:spcBef>
                <a:spcPts val="640"/>
              </a:spcBef>
              <a:buNone/>
            </a:pPr>
            <a:r>
              <a:rPr lang="en-US" sz="3000">
                <a:solidFill>
                  <a:schemeClr val="dk1"/>
                </a:solidFill>
              </a:rPr>
              <a:t>Web browser can be attacked by any web site that it visits</a:t>
            </a:r>
          </a:p>
          <a:p>
            <a:pPr marL="0" lvl="0" indent="0" rtl="0">
              <a:lnSpc>
                <a:spcPct val="100000"/>
              </a:lnSpc>
              <a:spcBef>
                <a:spcPts val="640"/>
              </a:spcBef>
              <a:buNone/>
            </a:pPr>
            <a:endParaRPr sz="3000">
              <a:solidFill>
                <a:schemeClr val="dk1"/>
              </a:solidFill>
            </a:endParaRPr>
          </a:p>
          <a:p>
            <a:pPr marL="0" lvl="0" indent="0" rtl="0">
              <a:lnSpc>
                <a:spcPct val="100000"/>
              </a:lnSpc>
              <a:spcBef>
                <a:spcPts val="0"/>
              </a:spcBef>
              <a:buNone/>
            </a:pPr>
            <a:endParaRPr sz="3000">
              <a:solidFill>
                <a:schemeClr val="dk1"/>
              </a:solidFill>
            </a:endParaRPr>
          </a:p>
          <a:p>
            <a:pPr marL="0" lvl="0" indent="0" rtl="0">
              <a:lnSpc>
                <a:spcPct val="100000"/>
              </a:lnSpc>
              <a:spcBef>
                <a:spcPts val="0"/>
              </a:spcBef>
              <a:buNone/>
            </a:pPr>
            <a:endParaRPr sz="3000">
              <a:solidFill>
                <a:schemeClr val="dk1"/>
              </a:solidFill>
            </a:endParaRPr>
          </a:p>
        </p:txBody>
      </p:sp>
      <p:pic>
        <p:nvPicPr>
          <p:cNvPr id="72" name="Shape 72"/>
          <p:cNvPicPr preferRelativeResize="0"/>
          <p:nvPr/>
        </p:nvPicPr>
        <p:blipFill>
          <a:blip r:embed="rId3">
            <a:alphaModFix/>
          </a:blip>
          <a:stretch>
            <a:fillRect/>
          </a:stretch>
        </p:blipFill>
        <p:spPr>
          <a:xfrm>
            <a:off x="909449" y="532949"/>
            <a:ext cx="1322599" cy="1459999"/>
          </a:xfrm>
          <a:prstGeom prst="rect">
            <a:avLst/>
          </a:prstGeom>
          <a:noFill/>
          <a:ln>
            <a:noFill/>
          </a:ln>
        </p:spPr>
      </p:pic>
      <p:sp>
        <p:nvSpPr>
          <p:cNvPr id="73" name="Shape 73"/>
          <p:cNvSpPr/>
          <p:nvPr/>
        </p:nvSpPr>
        <p:spPr>
          <a:xfrm>
            <a:off x="1102200" y="249964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 name="Shape 74"/>
          <p:cNvSpPr txBox="1"/>
          <p:nvPr/>
        </p:nvSpPr>
        <p:spPr>
          <a:xfrm>
            <a:off x="2532950" y="1268850"/>
            <a:ext cx="8216699" cy="768000"/>
          </a:xfrm>
          <a:prstGeom prst="rect">
            <a:avLst/>
          </a:prstGeom>
          <a:noFill/>
          <a:ln>
            <a:noFill/>
          </a:ln>
        </p:spPr>
        <p:txBody>
          <a:bodyPr lIns="91425" tIns="91425" rIns="91425" bIns="91425" anchor="ctr" anchorCtr="0">
            <a:noAutofit/>
          </a:bodyPr>
          <a:lstStyle/>
          <a:p>
            <a:pPr lvl="0" rtl="0">
              <a:spcBef>
                <a:spcPts val="0"/>
              </a:spcBef>
              <a:buNone/>
            </a:pPr>
            <a:r>
              <a:rPr lang="en-US" sz="3000" b="1">
                <a:solidFill>
                  <a:srgbClr val="6699FF"/>
                </a:solidFill>
                <a:latin typeface="Gloria Hallelujah"/>
                <a:ea typeface="Gloria Hallelujah"/>
                <a:cs typeface="Gloria Hallelujah"/>
                <a:sym typeface="Gloria Hallelujah"/>
              </a:rPr>
              <a:t>Mark each statement as true or false.</a:t>
            </a:r>
          </a:p>
        </p:txBody>
      </p:sp>
      <p:sp>
        <p:nvSpPr>
          <p:cNvPr id="75" name="Shape 75"/>
          <p:cNvSpPr/>
          <p:nvPr/>
        </p:nvSpPr>
        <p:spPr>
          <a:xfrm>
            <a:off x="1102200" y="3815118"/>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 name="Shape 76"/>
          <p:cNvSpPr txBox="1"/>
          <p:nvPr/>
        </p:nvSpPr>
        <p:spPr>
          <a:xfrm>
            <a:off x="1939900" y="3023775"/>
            <a:ext cx="9117299" cy="3000000"/>
          </a:xfrm>
          <a:prstGeom prst="rect">
            <a:avLst/>
          </a:prstGeom>
          <a:noFill/>
          <a:ln>
            <a:noFill/>
          </a:ln>
        </p:spPr>
        <p:txBody>
          <a:bodyPr lIns="91425" tIns="91425" rIns="91425" bIns="91425" anchor="ctr" anchorCtr="0">
            <a:noAutofit/>
          </a:bodyPr>
          <a:lstStyle/>
          <a:p>
            <a:pPr lvl="0" rtl="0">
              <a:spcBef>
                <a:spcPts val="640"/>
              </a:spcBef>
              <a:buNone/>
            </a:pPr>
            <a:r>
              <a:rPr lang="en-US" sz="3000">
                <a:solidFill>
                  <a:schemeClr val="dk1"/>
                </a:solidFill>
                <a:latin typeface="Gloria Hallelujah"/>
                <a:ea typeface="Gloria Hallelujah"/>
                <a:cs typeface="Gloria Hallelujah"/>
                <a:sym typeface="Gloria Hallelujah"/>
              </a:rPr>
              <a:t>Even if a browser is compromised, the rest of the computer is still secure</a:t>
            </a:r>
          </a:p>
          <a:p>
            <a:pPr lvl="0" rtl="0">
              <a:spcBef>
                <a:spcPts val="640"/>
              </a:spcBef>
              <a:buNone/>
            </a:pPr>
            <a:endParaRPr sz="3000">
              <a:solidFill>
                <a:schemeClr val="dk1"/>
              </a:solidFill>
              <a:latin typeface="Gloria Hallelujah"/>
              <a:ea typeface="Gloria Hallelujah"/>
              <a:cs typeface="Gloria Hallelujah"/>
              <a:sym typeface="Gloria Hallelujah"/>
            </a:endParaRPr>
          </a:p>
        </p:txBody>
      </p:sp>
      <p:sp>
        <p:nvSpPr>
          <p:cNvPr id="77" name="Shape 77"/>
          <p:cNvSpPr txBox="1"/>
          <p:nvPr/>
        </p:nvSpPr>
        <p:spPr>
          <a:xfrm>
            <a:off x="1993625" y="4041050"/>
            <a:ext cx="9117299" cy="30000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Web servers can be compromised because of exploits on web applications </a:t>
            </a:r>
          </a:p>
        </p:txBody>
      </p:sp>
      <p:sp>
        <p:nvSpPr>
          <p:cNvPr id="78" name="Shape 78"/>
          <p:cNvSpPr/>
          <p:nvPr/>
        </p:nvSpPr>
        <p:spPr>
          <a:xfrm>
            <a:off x="1102200" y="513059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428925" y="3036075"/>
            <a:ext cx="2745775" cy="3151274"/>
          </a:xfrm>
          <a:prstGeom prst="rect">
            <a:avLst/>
          </a:prstGeom>
          <a:noFill/>
          <a:ln>
            <a:noFill/>
          </a:ln>
        </p:spPr>
      </p:pic>
      <p:sp>
        <p:nvSpPr>
          <p:cNvPr id="85" name="Shape 85"/>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Cross-Site Scripting (XSS)</a:t>
            </a:r>
          </a:p>
        </p:txBody>
      </p:sp>
      <p:sp>
        <p:nvSpPr>
          <p:cNvPr id="86" name="Shape 86"/>
          <p:cNvSpPr txBox="1">
            <a:spLocks noGrp="1"/>
          </p:cNvSpPr>
          <p:nvPr>
            <p:ph type="body" idx="1"/>
          </p:nvPr>
        </p:nvSpPr>
        <p:spPr>
          <a:xfrm>
            <a:off x="764100" y="1219200"/>
            <a:ext cx="10411200" cy="4904699"/>
          </a:xfrm>
          <a:prstGeom prst="rect">
            <a:avLst/>
          </a:prstGeom>
        </p:spPr>
        <p:txBody>
          <a:bodyPr lIns="117825" tIns="117825" rIns="117825" bIns="117825" anchor="t" anchorCtr="0">
            <a:noAutofit/>
          </a:bodyPr>
          <a:lstStyle/>
          <a:p>
            <a:pPr marL="0" lvl="0" indent="0" rtl="0">
              <a:lnSpc>
                <a:spcPct val="115000"/>
              </a:lnSpc>
              <a:spcBef>
                <a:spcPts val="0"/>
              </a:spcBef>
              <a:buClr>
                <a:schemeClr val="dk1"/>
              </a:buClr>
              <a:buSzPct val="36666"/>
              <a:buFont typeface="Arial"/>
              <a:buNone/>
            </a:pPr>
            <a:r>
              <a:rPr lang="en-US" sz="3000">
                <a:solidFill>
                  <a:schemeClr val="dk1"/>
                </a:solidFill>
              </a:rPr>
              <a:t>If a website allows users to input content without controls, </a:t>
            </a:r>
            <a:r>
              <a:rPr lang="en-US" sz="3000" b="1">
                <a:solidFill>
                  <a:srgbClr val="6699FF"/>
                </a:solidFill>
              </a:rPr>
              <a:t>then attackers can insert malicious code as well</a:t>
            </a:r>
            <a:r>
              <a:rPr lang="en-US" sz="3000">
                <a:solidFill>
                  <a:schemeClr val="dk1"/>
                </a:solidFill>
              </a:rPr>
              <a:t>.</a:t>
            </a:r>
          </a:p>
          <a:p>
            <a:pPr lvl="0" rtl="0">
              <a:lnSpc>
                <a:spcPct val="115000"/>
              </a:lnSpc>
              <a:spcBef>
                <a:spcPts val="0"/>
              </a:spcBef>
              <a:buNone/>
            </a:pPr>
            <a:endParaRPr sz="3000">
              <a:solidFill>
                <a:schemeClr val="dk1"/>
              </a:solidFill>
            </a:endParaRPr>
          </a:p>
        </p:txBody>
      </p:sp>
      <p:sp>
        <p:nvSpPr>
          <p:cNvPr id="87" name="Shape 87"/>
          <p:cNvSpPr txBox="1"/>
          <p:nvPr/>
        </p:nvSpPr>
        <p:spPr>
          <a:xfrm>
            <a:off x="2770600" y="3013950"/>
            <a:ext cx="8483699" cy="3325800"/>
          </a:xfrm>
          <a:prstGeom prst="rect">
            <a:avLst/>
          </a:prstGeom>
          <a:noFill/>
          <a:ln>
            <a:noFill/>
          </a:ln>
        </p:spPr>
        <p:txBody>
          <a:bodyPr lIns="91425" tIns="91425" rIns="91425" bIns="91425" anchor="ctr" anchorCtr="0">
            <a:noAutofit/>
          </a:bodyPr>
          <a:lstStyle/>
          <a:p>
            <a:pPr marL="742950" lvl="1" indent="-342900" rtl="0">
              <a:lnSpc>
                <a:spcPct val="115000"/>
              </a:lnSpc>
              <a:spcBef>
                <a:spcPts val="560"/>
              </a:spcBef>
              <a:buClr>
                <a:schemeClr val="dk1"/>
              </a:buClr>
              <a:buSzPct val="100000"/>
              <a:buFont typeface="Gloria Hallelujah"/>
              <a:buChar char="●"/>
            </a:pPr>
            <a:r>
              <a:rPr lang="en-US" sz="3000" b="1">
                <a:solidFill>
                  <a:srgbClr val="6B9462"/>
                </a:solidFill>
                <a:latin typeface="Gloria Hallelujah"/>
                <a:ea typeface="Gloria Hallelujah"/>
                <a:cs typeface="Gloria Hallelujah"/>
                <a:sym typeface="Gloria Hallelujah"/>
              </a:rPr>
              <a:t>Social networking sites</a:t>
            </a:r>
            <a:r>
              <a:rPr lang="en-US" sz="3000">
                <a:solidFill>
                  <a:schemeClr val="dk1"/>
                </a:solidFill>
                <a:latin typeface="Gloria Hallelujah"/>
                <a:ea typeface="Gloria Hallelujah"/>
                <a:cs typeface="Gloria Hallelujah"/>
                <a:sym typeface="Gloria Hallelujah"/>
              </a:rPr>
              <a:t>, blogs, forums, wikis</a:t>
            </a:r>
          </a:p>
          <a:p>
            <a:pPr marL="742950" lvl="1" indent="-342900" rtl="0">
              <a:lnSpc>
                <a:spcPct val="115000"/>
              </a:lnSpc>
              <a:spcBef>
                <a:spcPts val="560"/>
              </a:spcBef>
              <a:buClr>
                <a:schemeClr val="dk1"/>
              </a:buClr>
              <a:buSzPct val="100000"/>
              <a:buFont typeface="Gloria Hallelujah"/>
              <a:buChar char="●"/>
            </a:pPr>
            <a:r>
              <a:rPr lang="en-US" sz="3000">
                <a:solidFill>
                  <a:schemeClr val="dk1"/>
                </a:solidFill>
                <a:latin typeface="Gloria Hallelujah"/>
                <a:ea typeface="Gloria Hallelujah"/>
                <a:cs typeface="Gloria Hallelujah"/>
                <a:sym typeface="Gloria Hallelujah"/>
              </a:rPr>
              <a:t>Suppose </a:t>
            </a:r>
            <a:r>
              <a:rPr lang="en-US" sz="3000" b="1">
                <a:solidFill>
                  <a:srgbClr val="6B9462"/>
                </a:solidFill>
                <a:latin typeface="Gloria Hallelujah"/>
                <a:ea typeface="Gloria Hallelujah"/>
                <a:cs typeface="Gloria Hallelujah"/>
                <a:sym typeface="Gloria Hallelujah"/>
              </a:rPr>
              <a:t>a website echoes user-supplied data</a:t>
            </a:r>
            <a:r>
              <a:rPr lang="en-US" sz="3000">
                <a:solidFill>
                  <a:schemeClr val="dk1"/>
                </a:solidFill>
                <a:latin typeface="Gloria Hallelujah"/>
                <a:ea typeface="Gloria Hallelujah"/>
                <a:cs typeface="Gloria Hallelujah"/>
                <a:sym typeface="Gloria Hallelujah"/>
              </a:rPr>
              <a:t>, e.g., his name, back to user on the html page </a:t>
            </a:r>
          </a:p>
          <a:p>
            <a:pPr marL="444500" lvl="0" indent="-254000" rtl="0">
              <a:lnSpc>
                <a:spcPct val="115000"/>
              </a:lnSpc>
              <a:spcBef>
                <a:spcPts val="800"/>
              </a:spcBef>
              <a:buNone/>
            </a:pPr>
            <a:endParaRPr sz="3000">
              <a:solidFill>
                <a:schemeClr val="dk1"/>
              </a:solidFill>
              <a:latin typeface="Gloria Hallelujah"/>
              <a:ea typeface="Gloria Hallelujah"/>
              <a:cs typeface="Gloria Hallelujah"/>
              <a:sym typeface="Gloria Hallelujah"/>
            </a:endParaRP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Shape 93"/>
          <p:cNvPicPr preferRelativeResize="0"/>
          <p:nvPr/>
        </p:nvPicPr>
        <p:blipFill>
          <a:blip r:embed="rId3">
            <a:alphaModFix/>
          </a:blip>
          <a:stretch>
            <a:fillRect/>
          </a:stretch>
        </p:blipFill>
        <p:spPr>
          <a:xfrm>
            <a:off x="9168775" y="122800"/>
            <a:ext cx="2745775" cy="3151274"/>
          </a:xfrm>
          <a:prstGeom prst="rect">
            <a:avLst/>
          </a:prstGeom>
          <a:noFill/>
          <a:ln>
            <a:noFill/>
          </a:ln>
        </p:spPr>
      </p:pic>
      <p:sp>
        <p:nvSpPr>
          <p:cNvPr id="94" name="Shape 94"/>
          <p:cNvSpPr txBox="1">
            <a:spLocks noGrp="1"/>
          </p:cNvSpPr>
          <p:nvPr>
            <p:ph type="body" idx="1"/>
          </p:nvPr>
        </p:nvSpPr>
        <p:spPr>
          <a:xfrm>
            <a:off x="736050" y="1157400"/>
            <a:ext cx="10727999" cy="5118900"/>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b="1">
                <a:solidFill>
                  <a:srgbClr val="6699FF"/>
                </a:solidFill>
              </a:rPr>
              <a:t>Suppose the browser sends to the site &lt;script type=”text/javascript”&gt;alert(“Hello World”);</a:t>
            </a:r>
            <a:br>
              <a:rPr lang="en-US" sz="3000" b="1">
                <a:solidFill>
                  <a:srgbClr val="6699FF"/>
                </a:solidFill>
              </a:rPr>
            </a:br>
            <a:r>
              <a:rPr lang="en-US" sz="3000" b="1">
                <a:solidFill>
                  <a:srgbClr val="6699FF"/>
                </a:solidFill>
              </a:rPr>
              <a:t>&lt;/script&gt; as his “name”</a:t>
            </a:r>
          </a:p>
          <a:p>
            <a:pPr marL="0" lvl="0" indent="0" rtl="0">
              <a:lnSpc>
                <a:spcPct val="100000"/>
              </a:lnSpc>
              <a:spcBef>
                <a:spcPts val="0"/>
              </a:spcBef>
              <a:buClr>
                <a:schemeClr val="dk1"/>
              </a:buClr>
              <a:buFont typeface="Arial"/>
              <a:buNone/>
            </a:pPr>
            <a:endParaRPr sz="3000">
              <a:solidFill>
                <a:schemeClr val="dk1"/>
              </a:solidFill>
            </a:endParaRPr>
          </a:p>
          <a:p>
            <a:pPr marL="742950" lvl="1" indent="-152400" rtl="0">
              <a:lnSpc>
                <a:spcPct val="100000"/>
              </a:lnSpc>
              <a:spcBef>
                <a:spcPts val="480"/>
              </a:spcBef>
              <a:buClr>
                <a:schemeClr val="dk1"/>
              </a:buClr>
              <a:buSzPct val="100000"/>
              <a:buFont typeface="Gloria Hallelujah"/>
            </a:pPr>
            <a:r>
              <a:rPr lang="en-US" sz="3000">
                <a:solidFill>
                  <a:schemeClr val="dk1"/>
                </a:solidFill>
              </a:rPr>
              <a:t>The script will be </a:t>
            </a:r>
            <a:r>
              <a:rPr lang="en-US" sz="3000" b="1">
                <a:solidFill>
                  <a:srgbClr val="6B9462"/>
                </a:solidFill>
              </a:rPr>
              <a:t>included in the html page sent to the user’s browser</a:t>
            </a:r>
            <a:r>
              <a:rPr lang="en-US" sz="3000">
                <a:solidFill>
                  <a:schemeClr val="dk1"/>
                </a:solidFill>
              </a:rPr>
              <a:t>; and when the script runs, the alert “Hello World” will be displayed</a:t>
            </a:r>
          </a:p>
          <a:p>
            <a:pPr marL="742950" lvl="1" indent="-152400" rtl="0">
              <a:lnSpc>
                <a:spcPct val="100000"/>
              </a:lnSpc>
              <a:spcBef>
                <a:spcPts val="480"/>
              </a:spcBef>
              <a:buClr>
                <a:schemeClr val="dk1"/>
              </a:buClr>
              <a:buSzPct val="100000"/>
              <a:buFont typeface="Gloria Hallelujah"/>
            </a:pPr>
            <a:r>
              <a:rPr lang="en-US" sz="3000">
                <a:solidFill>
                  <a:schemeClr val="dk1"/>
                </a:solidFill>
              </a:rPr>
              <a:t>What </a:t>
            </a:r>
            <a:r>
              <a:rPr lang="en-US" sz="3000" b="1">
                <a:solidFill>
                  <a:srgbClr val="6B9462"/>
                </a:solidFill>
              </a:rPr>
              <a:t>if the script is malicious</a:t>
            </a:r>
            <a:r>
              <a:rPr lang="en-US" sz="3000">
                <a:solidFill>
                  <a:schemeClr val="dk1"/>
                </a:solidFill>
              </a:rPr>
              <a:t>, and the browser had sent it without the user knowing about it? </a:t>
            </a:r>
          </a:p>
          <a:p>
            <a:pPr marL="1600200" lvl="3" indent="-101600" rtl="0">
              <a:lnSpc>
                <a:spcPct val="100000"/>
              </a:lnSpc>
              <a:spcBef>
                <a:spcPts val="400"/>
              </a:spcBef>
              <a:buClr>
                <a:srgbClr val="6B9462"/>
              </a:buClr>
              <a:buSzPct val="100000"/>
              <a:buFont typeface="Gloria Hallelujah"/>
            </a:pPr>
            <a:r>
              <a:rPr lang="en-US" sz="3000" b="1">
                <a:solidFill>
                  <a:srgbClr val="6B9462"/>
                </a:solidFill>
              </a:rPr>
              <a:t>But can this happen?</a:t>
            </a:r>
          </a:p>
          <a:p>
            <a:pPr lvl="0" rtl="0">
              <a:spcBef>
                <a:spcPts val="0"/>
              </a:spcBef>
              <a:buNone/>
            </a:pPr>
            <a:endParaRPr sz="3000">
              <a:solidFill>
                <a:schemeClr val="dk1"/>
              </a:solidFill>
            </a:endParaRPr>
          </a:p>
        </p:txBody>
      </p:sp>
      <p:sp>
        <p:nvSpPr>
          <p:cNvPr id="95" name="Shape 95"/>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Cross-Site Scripting (XSS)</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1_591wF97">
  <a:themeElements>
    <a:clrScheme name="591wF97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2546</Words>
  <Application>Microsoft Macintosh PowerPoint</Application>
  <PresentationFormat>Custom</PresentationFormat>
  <Paragraphs>269</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Gloria Hallelujah</vt:lpstr>
      <vt:lpstr>Questrial</vt:lpstr>
      <vt:lpstr>1_591wF97</vt:lpstr>
      <vt:lpstr>Web Security</vt:lpstr>
      <vt:lpstr>How the Web Works</vt:lpstr>
      <vt:lpstr>Cookies</vt:lpstr>
      <vt:lpstr>Cookie Quiz</vt:lpstr>
      <vt:lpstr>The Web and Security</vt:lpstr>
      <vt:lpstr>The Web and Security</vt:lpstr>
      <vt:lpstr>Web Browser Quiz</vt:lpstr>
      <vt:lpstr>Cross-Site Scripting (XSS)</vt:lpstr>
      <vt:lpstr>Cross-Site Scripting (XSS)</vt:lpstr>
      <vt:lpstr>PowerPoint Presentation</vt:lpstr>
      <vt:lpstr>XSS Query Quiz</vt:lpstr>
      <vt:lpstr>XSRF: Cross-Site Request Forgery</vt:lpstr>
      <vt:lpstr>XSRF: Basic Idea</vt:lpstr>
      <vt:lpstr>XSRF: Example</vt:lpstr>
      <vt:lpstr>XSRF: Example</vt:lpstr>
      <vt:lpstr>XSRF vs XSS</vt:lpstr>
      <vt:lpstr>XSRF Quiz</vt:lpstr>
      <vt:lpstr>Structured Query Language (SQL)</vt:lpstr>
      <vt:lpstr>Sample PHP Code</vt:lpstr>
      <vt:lpstr>Example Login Prompt</vt:lpstr>
      <vt:lpstr>Normal Login</vt:lpstr>
      <vt:lpstr>Malicious User Input</vt:lpstr>
      <vt:lpstr>Example SQL Injection Attack</vt:lpstr>
      <vt:lpstr>SQL Injection Quiz</vt:lpstr>
      <vt:lpstr>Web 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Security</dc:title>
  <cp:lastModifiedBy>Wenke Lee</cp:lastModifiedBy>
  <cp:revision>2</cp:revision>
  <dcterms:modified xsi:type="dcterms:W3CDTF">2015-11-12T18:06:00Z</dcterms:modified>
</cp:coreProperties>
</file>