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985000" cy="9282113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328" y="-11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-1586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957637" y="0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275" cy="41767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-1586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6pPr>
            <a:lvl7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7pPr>
            <a:lvl8pPr marL="4572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8pPr>
            <a:lvl9pPr marL="6400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949" cy="463550"/>
          </a:xfrm>
          <a:prstGeom prst="rect">
            <a:avLst/>
          </a:prstGeom>
          <a:noFill/>
          <a:ln>
            <a:noFill/>
          </a:ln>
        </p:spPr>
        <p:txBody>
          <a:bodyPr lIns="19350" tIns="0" rIns="193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 baseline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000" b="0" i="1" u="none" strike="noStrike" cap="none" baseline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29483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Headshot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226" name="Shape 22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6" name="Shape 24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4" name="Shape 25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1" name="Shape 271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Headshot</a:t>
            </a:r>
          </a:p>
        </p:txBody>
      </p:sp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703263"/>
            <a:ext cx="6162675" cy="3467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b="1"/>
              <a:t>QUIZ: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---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 b="1"/>
              <a:t>SOLUTION: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/>
              <a:t>Discuss</a:t>
            </a:r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410636" y="703262"/>
            <a:ext cx="6163800" cy="3467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931862" y="4408487"/>
            <a:ext cx="5121300" cy="41765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957637" y="8818561"/>
            <a:ext cx="3028800" cy="463499"/>
          </a:xfrm>
          <a:prstGeom prst="rect">
            <a:avLst/>
          </a:prstGeom>
        </p:spPr>
        <p:txBody>
          <a:bodyPr lIns="19350" tIns="0" rIns="19350" bIns="0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ctr" anchorCtr="0"/>
          <a:lstStyle>
            <a:lvl1pPr marL="0" marR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B37AA"/>
              </a:buClr>
              <a:buSzPct val="100000"/>
              <a:buFont typeface="Gloria Hallelujah"/>
              <a:buChar char="●"/>
              <a:defRPr sz="4000" b="1">
                <a:solidFill>
                  <a:srgbClr val="9B37AA"/>
                </a:solidFill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2pPr>
            <a:lvl3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3pPr>
            <a:lvl4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4pPr>
            <a:lvl5pPr marL="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5pPr>
            <a:lvl6pPr marL="5969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6pPr>
            <a:lvl7pPr marL="11811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  <a:defRPr sz="4000"/>
            </a:lvl7pPr>
            <a:lvl8pPr marL="17653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  <a:defRPr sz="4000"/>
            </a:lvl8pPr>
            <a:lvl9pPr marL="2349500" marR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■"/>
              <a:defRPr sz="40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  <a:noFill/>
          <a:ln>
            <a:noFill/>
          </a:ln>
        </p:spPr>
        <p:txBody>
          <a:bodyPr lIns="117825" tIns="117825" rIns="117825" bIns="117825" anchor="t" anchorCtr="0"/>
          <a:lstStyle>
            <a:lvl1pPr marL="444500" marR="0" indent="-254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1pPr>
            <a:lvl2pPr marL="952500" marR="0" indent="-1905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2pPr>
            <a:lvl3pPr marL="1473200" marR="0" indent="-1651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Gloria Hallelujah"/>
              <a:buChar char="●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3pPr>
            <a:lvl4pPr marL="20701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•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4pPr>
            <a:lvl5pPr marL="26543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5pPr>
            <a:lvl6pPr marL="32385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6pPr>
            <a:lvl7pPr marL="38227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7pPr>
            <a:lvl8pPr marL="4419600" marR="0" indent="-127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8pPr>
            <a:lvl9pPr marL="5016500" marR="0" indent="-1397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Gloria Hallelujah"/>
              <a:buChar char="–"/>
              <a:defRPr sz="2700">
                <a:latin typeface="Gloria Hallelujah"/>
                <a:ea typeface="Gloria Hallelujah"/>
                <a:cs typeface="Gloria Hallelujah"/>
                <a:sym typeface="Gloria Halleluja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Cyber Security Management</a:t>
            </a:r>
          </a:p>
        </p:txBody>
      </p:sp>
      <p:sp>
        <p:nvSpPr>
          <p:cNvPr id="16" name="Shape 16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Introduction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798725" y="2799500"/>
            <a:ext cx="10363200" cy="18962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organizational context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 cyber security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Understand the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people, process and technology dimensions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of cyber security management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Assessing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cyber risk and its relationship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to security management</a:t>
            </a:r>
          </a:p>
        </p:txBody>
      </p:sp>
      <p:cxnSp>
        <p:nvCxnSpPr>
          <p:cNvPr id="18" name="Shape 18"/>
          <p:cNvCxnSpPr/>
          <p:nvPr/>
        </p:nvCxnSpPr>
        <p:spPr>
          <a:xfrm>
            <a:off x="864250" y="23663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9" name="Shape 19"/>
          <p:cNvCxnSpPr/>
          <p:nvPr/>
        </p:nvCxnSpPr>
        <p:spPr>
          <a:xfrm>
            <a:off x="883900" y="5790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/>
        </p:nvSpPr>
        <p:spPr>
          <a:xfrm>
            <a:off x="1277375" y="4312625"/>
            <a:ext cx="102581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need to manage cyber security for over a million devices each running many services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Lack of sense of urgency in fixing cyber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vulnerabilities.</a:t>
            </a:r>
          </a:p>
          <a:p>
            <a:pPr marL="45720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Choosing to support key functions even when this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could introduce vulnerabilities.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2254825" y="153583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Security Audit Quiz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810800" y="902475"/>
            <a:ext cx="109041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  A news story in 2014 reported that an inspector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  general’s report gave Veteran Affairs (VA) a failing grade for 16</a:t>
            </a:r>
            <a:r>
              <a:rPr lang="en-US" sz="2800" baseline="30000" dirty="0">
                <a:solidFill>
                  <a:schemeClr val="dk1"/>
                </a:solidFill>
              </a:rPr>
              <a:t>th</a:t>
            </a:r>
            <a:r>
              <a:rPr lang="en-US" sz="2800" dirty="0">
                <a:solidFill>
                  <a:schemeClr val="dk1"/>
                </a:solidFill>
              </a:rPr>
              <a:t> straight year. The CIO of VA discussed a number of challenges that could explain this grade. </a:t>
            </a:r>
            <a:r>
              <a:rPr lang="en-US" sz="2800" b="1" dirty="0">
                <a:solidFill>
                  <a:srgbClr val="4E75A8"/>
                </a:solidFill>
              </a:rPr>
              <a:t>Mark the ones that you think could be possible reasons:</a:t>
            </a:r>
            <a:r>
              <a:rPr lang="en-US" sz="2800" dirty="0">
                <a:solidFill>
                  <a:schemeClr val="dk1"/>
                </a:solidFill>
              </a:rPr>
              <a:t> (See the</a:t>
            </a:r>
            <a:r>
              <a:rPr lang="en-US" sz="2800" b="1" dirty="0">
                <a:solidFill>
                  <a:srgbClr val="6B9462"/>
                </a:solidFill>
              </a:rPr>
              <a:t> instructor notes</a:t>
            </a:r>
            <a:r>
              <a:rPr lang="en-US" sz="2800" dirty="0">
                <a:solidFill>
                  <a:schemeClr val="dk1"/>
                </a:solidFill>
              </a:rPr>
              <a:t> for a link to the article)</a:t>
            </a:r>
            <a:br>
              <a:rPr lang="en-US" sz="2800" dirty="0">
                <a:solidFill>
                  <a:schemeClr val="dk1"/>
                </a:solidFill>
              </a:rPr>
            </a:br>
            <a:endParaRPr lang="en-US" sz="28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99" name="Shape 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800" y="416275"/>
            <a:ext cx="818876" cy="125488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/>
          <p:nvPr/>
        </p:nvSpPr>
        <p:spPr>
          <a:xfrm>
            <a:off x="978975" y="38321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978975" y="471766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978975" y="560319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2747300" y="6533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CISO Quiz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852850" y="1944125"/>
            <a:ext cx="10611599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Chief Information Security Officer (CISO) is the executive who is responsible for information security in a company. Did Target, the major retailer, have a CISO when it suffered the serious breach?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99" y="42827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/>
          <p:nvPr/>
        </p:nvSpPr>
        <p:spPr>
          <a:xfrm>
            <a:off x="3565375" y="42525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 txBox="1"/>
          <p:nvPr/>
        </p:nvSpPr>
        <p:spPr>
          <a:xfrm>
            <a:off x="2747300" y="1326520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dirty="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113" name="Shape 113"/>
          <p:cNvSpPr/>
          <p:nvPr/>
        </p:nvSpPr>
        <p:spPr>
          <a:xfrm>
            <a:off x="3565375" y="53302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4" name="Shape 114"/>
          <p:cNvSpPr txBox="1"/>
          <p:nvPr/>
        </p:nvSpPr>
        <p:spPr>
          <a:xfrm>
            <a:off x="4082275" y="43700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812241" y="78192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rgbClr val="9B37AA"/>
                </a:solidFill>
              </a:rPr>
              <a:t>Security Planning: Controls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812241" y="10668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Identity and access management (IAM)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Credentialing, account creation and deletion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Password policies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Network and host defenses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Firewalls, IDS, IPS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Anti-virus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VPN and BYOD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Vulnerability patching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User awareness and education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Phishing attack awareness (Phishme)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Security Planning: Security Policy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High level articulation of security objectives and goals</a:t>
            </a:r>
          </a:p>
          <a:p>
            <a:pPr marL="13716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Legal, business or regulatory rationale</a:t>
            </a:r>
          </a:p>
          <a:p>
            <a:pPr marL="1371600" lvl="1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Do’s and don’ts for users</a:t>
            </a:r>
          </a:p>
          <a:p>
            <a:pPr marL="2286000" lvl="4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Password length</a:t>
            </a:r>
          </a:p>
          <a:p>
            <a:pPr marL="2286000" lvl="4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Web and email policies</a:t>
            </a:r>
          </a:p>
          <a:p>
            <a:pPr marL="2286000" lvl="4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Response to security events</a:t>
            </a:r>
          </a:p>
          <a:p>
            <a:pPr marL="13716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Address prevention, detection, response and remediation as it concerns/impacts users</a:t>
            </a:r>
          </a:p>
          <a:p>
            <a:pPr marL="901700" lvl="0" indent="-25400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12241" y="3810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Georgia Tech Computer and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Network Use Policy</a:t>
            </a:r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512375" y="1524000"/>
            <a:ext cx="113034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States guiding principles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Protect GT IT resources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Ensure no state or federal laws are violated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Some interesting highlights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Copyright and IP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Export control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Who is responsible?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Network</a:t>
            </a:r>
            <a:r>
              <a:rPr lang="en-US" sz="3000">
                <a:solidFill>
                  <a:schemeClr val="dk1"/>
                </a:solidFill>
              </a:rPr>
              <a:t> – Office of Information Technology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Devices</a:t>
            </a:r>
            <a:r>
              <a:rPr lang="en-US" sz="3000">
                <a:solidFill>
                  <a:schemeClr val="dk1"/>
                </a:solidFill>
              </a:rPr>
              <a:t> – Units or individual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500" y="228724"/>
            <a:ext cx="2273374" cy="19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2594900" y="7295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Computer Use Policy Quiz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968650" y="2388550"/>
            <a:ext cx="10154399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Does Georgia Tech’s computer and network use policy prohibit personal use of university resources?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44" name="Shape 1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649" y="65332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Shape 145"/>
          <p:cNvSpPr/>
          <p:nvPr/>
        </p:nvSpPr>
        <p:spPr>
          <a:xfrm>
            <a:off x="3834900" y="41084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 txBox="1"/>
          <p:nvPr/>
        </p:nvSpPr>
        <p:spPr>
          <a:xfrm>
            <a:off x="2594900" y="14215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147" name="Shape 147"/>
          <p:cNvSpPr/>
          <p:nvPr/>
        </p:nvSpPr>
        <p:spPr>
          <a:xfrm>
            <a:off x="3834900" y="51099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48" name="Shape 148"/>
          <p:cNvSpPr txBox="1"/>
          <p:nvPr/>
        </p:nvSpPr>
        <p:spPr>
          <a:xfrm>
            <a:off x="4757225" y="43944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2747300" y="5771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Student Privacy Quiz</a:t>
            </a:r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1131000" y="2180600"/>
            <a:ext cx="9608699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Georgia Tech systems store student data such as grades. The Institute must protect such data due to...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249" y="491999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/>
          <p:nvPr/>
        </p:nvSpPr>
        <p:spPr>
          <a:xfrm>
            <a:off x="1921275" y="40926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 txBox="1"/>
          <p:nvPr/>
        </p:nvSpPr>
        <p:spPr>
          <a:xfrm>
            <a:off x="2747300" y="13285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159" name="Shape 159"/>
          <p:cNvSpPr/>
          <p:nvPr/>
        </p:nvSpPr>
        <p:spPr>
          <a:xfrm>
            <a:off x="1921275" y="50100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2823500" y="4148504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indent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Regulatory reasons</a:t>
            </a:r>
          </a:p>
          <a:p>
            <a:pPr marL="0" indent="0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 dirty="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Because the data is sensitive it can only be disclosed to student and his/her family</a:t>
            </a:r>
          </a:p>
          <a:p>
            <a:pPr marL="45720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2747300" y="4247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Anthem Breach Quiz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768775" y="1992175"/>
            <a:ext cx="10527299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Anthem suffered from a major breach in 2015. Based on an analysis of its response to the breach, did Anthem respond well to the breach? (see the </a:t>
            </a:r>
            <a:r>
              <a:rPr lang="en-US" sz="3000" b="1">
                <a:solidFill>
                  <a:srgbClr val="6B9462"/>
                </a:solidFill>
              </a:rPr>
              <a:t>instructor notes</a:t>
            </a:r>
            <a:r>
              <a:rPr lang="en-US" sz="3000">
                <a:solidFill>
                  <a:schemeClr val="dk1"/>
                </a:solidFill>
              </a:rPr>
              <a:t> for a link to the analysis)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68" name="Shape 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199" y="42827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Shape 169"/>
          <p:cNvSpPr/>
          <p:nvPr/>
        </p:nvSpPr>
        <p:spPr>
          <a:xfrm>
            <a:off x="4023375" y="43702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 txBox="1"/>
          <p:nvPr/>
        </p:nvSpPr>
        <p:spPr>
          <a:xfrm>
            <a:off x="2747300" y="11761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171" name="Shape 171"/>
          <p:cNvSpPr/>
          <p:nvPr/>
        </p:nvSpPr>
        <p:spPr>
          <a:xfrm>
            <a:off x="4023375" y="54479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2" name="Shape 172"/>
          <p:cNvSpPr txBox="1"/>
          <p:nvPr/>
        </p:nvSpPr>
        <p:spPr>
          <a:xfrm>
            <a:off x="4384100" y="42300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Shape 1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825" y="1822674"/>
            <a:ext cx="4263875" cy="369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Cyber Risk Assessment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4637700" y="1822675"/>
            <a:ext cx="66723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Investments in cyber security are driven by risk and how certain controls may reduce it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Some risk will always remain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How can risk be assessed?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Quantifying </a:t>
            </a:r>
            <a:r>
              <a:rPr lang="en-US">
                <a:solidFill>
                  <a:srgbClr val="9B37AA"/>
                </a:solidFill>
              </a:rPr>
              <a:t>Cyber Risk</a:t>
            </a:r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Risk exposure = Prob. [Adverse security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event] * Impact [ adverse event]</a:t>
            </a: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Risk leverage &gt; 1 for the control to make sense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3057175"/>
            <a:ext cx="116586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92750" y="228599"/>
            <a:ext cx="2632549" cy="228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28050" y="228600"/>
            <a:ext cx="113315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/>
              <a:t>Managing Security</a:t>
            </a:r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597225" y="1423400"/>
            <a:ext cx="75780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Technical controls</a:t>
            </a:r>
            <a:r>
              <a:rPr lang="en-US" sz="3000">
                <a:solidFill>
                  <a:schemeClr val="dk1"/>
                </a:solidFill>
              </a:rPr>
              <a:t> (authentication, access control etc.) are used to reduce the risk of attacks on valuable assets.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What assets need to be secured and from whom?</a:t>
            </a:r>
          </a:p>
          <a:p>
            <a:pPr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27" name="Shape 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25" y="1092919"/>
            <a:ext cx="3162350" cy="5413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Managing Cyber Risk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72275" y="1193300"/>
            <a:ext cx="10274700" cy="51590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buSzPct val="36666"/>
              <a:buNone/>
            </a:pPr>
            <a:r>
              <a:rPr lang="en-US" sz="3000" b="1">
                <a:solidFill>
                  <a:srgbClr val="4E75A8"/>
                </a:solidFill>
              </a:rPr>
              <a:t>How do we assess and reduce cyber risk?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Impact</a:t>
            </a:r>
          </a:p>
          <a:p>
            <a:pPr marL="18288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Expected loss (reputational,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recovery and response, legal, loss of business etc.)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Risk management</a:t>
            </a:r>
          </a:p>
          <a:p>
            <a:pPr marL="18288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Accept, transfer (insurance) and reduce</a:t>
            </a:r>
          </a:p>
          <a:p>
            <a:pPr marL="18288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Reduction via technology solutions, education and awareness training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30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197" name="Shape 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2750" y="228599"/>
            <a:ext cx="2632549" cy="2283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title"/>
          </p:nvPr>
        </p:nvSpPr>
        <p:spPr>
          <a:xfrm>
            <a:off x="2821525" y="28497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Security Breach Quiz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1017450" y="1791725"/>
            <a:ext cx="101784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A company stores sensitive customer data. The impact of a breach of such data must include... 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9849" y="25552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Shape 206"/>
          <p:cNvSpPr/>
          <p:nvPr/>
        </p:nvSpPr>
        <p:spPr>
          <a:xfrm>
            <a:off x="1431262" y="31455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7" name="Shape 207"/>
          <p:cNvSpPr txBox="1"/>
          <p:nvPr/>
        </p:nvSpPr>
        <p:spPr>
          <a:xfrm>
            <a:off x="2897725" y="976975"/>
            <a:ext cx="6219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Mark all applicable choices.</a:t>
            </a:r>
          </a:p>
        </p:txBody>
      </p:sp>
      <p:sp>
        <p:nvSpPr>
          <p:cNvPr id="208" name="Shape 208"/>
          <p:cNvSpPr/>
          <p:nvPr/>
        </p:nvSpPr>
        <p:spPr>
          <a:xfrm>
            <a:off x="1431275" y="40968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9" name="Shape 209"/>
          <p:cNvSpPr txBox="1"/>
          <p:nvPr/>
        </p:nvSpPr>
        <p:spPr>
          <a:xfrm>
            <a:off x="2265525" y="3685350"/>
            <a:ext cx="8997000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Cost of purchasing identify theft protection for customers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Loss of business due to reduced customer confidence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Compensation for new cyber security personnel the company hires to better manage cyber security in the future</a:t>
            </a:r>
          </a:p>
        </p:txBody>
      </p:sp>
      <p:sp>
        <p:nvSpPr>
          <p:cNvPr id="210" name="Shape 210"/>
          <p:cNvSpPr/>
          <p:nvPr/>
        </p:nvSpPr>
        <p:spPr>
          <a:xfrm>
            <a:off x="1431275" y="504809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2659825" y="36117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Reducing Exposure Quiz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567750" y="1791725"/>
            <a:ext cx="109041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A company is considering two possible IDS solutions to reduce its exposure to attacks on its network. The first one costs $100K and reduces risk exposure by $150K. The second one costs $250K but reduces risk exposure by $500K. Which solution would you recommend?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2999" y="36117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/>
          <p:nvPr/>
        </p:nvSpPr>
        <p:spPr>
          <a:xfrm>
            <a:off x="1612725" y="454496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 txBox="1"/>
          <p:nvPr/>
        </p:nvSpPr>
        <p:spPr>
          <a:xfrm>
            <a:off x="2659825" y="105316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221" name="Shape 221"/>
          <p:cNvSpPr/>
          <p:nvPr/>
        </p:nvSpPr>
        <p:spPr>
          <a:xfrm>
            <a:off x="1612725" y="554646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2529800" y="45624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Cheaper solution that costs $100K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More expensive solution that costs $250K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2747300" y="4247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Cyber Insurance Quiz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32575" y="1944125"/>
            <a:ext cx="10479299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Cyber insurance is still not very popular. Based on a 2014 survey, what percentage of customers of major insurance brokers were interested in buying cyber insurance? (see the </a:t>
            </a:r>
            <a:r>
              <a:rPr lang="en-US" sz="3000" b="1">
                <a:solidFill>
                  <a:srgbClr val="6B9462"/>
                </a:solidFill>
              </a:rPr>
              <a:t>instructor notes</a:t>
            </a:r>
            <a:r>
              <a:rPr lang="en-US" sz="3000">
                <a:solidFill>
                  <a:schemeClr val="dk1"/>
                </a:solidFill>
              </a:rPr>
              <a:t> for a link to the survey)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230" name="Shape 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124" y="42472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3766200" y="44248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2" name="Shape 232"/>
          <p:cNvSpPr txBox="1"/>
          <p:nvPr/>
        </p:nvSpPr>
        <p:spPr>
          <a:xfrm>
            <a:off x="2747300" y="12523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233" name="Shape 233"/>
          <p:cNvSpPr/>
          <p:nvPr/>
        </p:nvSpPr>
        <p:spPr>
          <a:xfrm>
            <a:off x="3766200" y="53501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4" name="Shape 234"/>
          <p:cNvSpPr txBox="1"/>
          <p:nvPr/>
        </p:nvSpPr>
        <p:spPr>
          <a:xfrm>
            <a:off x="4206900" y="43899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Less than 25%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Over 50%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Enterprise Cyber Security Posture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5105025" y="1587800"/>
            <a:ext cx="59261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Reactive: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Regulation/compliance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Customer demands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In response to a breach (Target or Home Depot)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In response to events</a:t>
            </a:r>
          </a:p>
          <a:p>
            <a:pPr marL="1905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601" y="1371600"/>
            <a:ext cx="3803900" cy="46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Enterprise Cyber Security Posture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4286875" y="1371600"/>
            <a:ext cx="68886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Proactive: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Champion of an organization who has influence</a:t>
            </a: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Board level conversation about cyber security and risk</a:t>
            </a:r>
          </a:p>
          <a:p>
            <a:pPr lvl="0" rtl="0"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250" name="Shape 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73" y="1455799"/>
            <a:ext cx="3574349" cy="4574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Enterprise Cyber Security Posture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4444050" y="1859950"/>
            <a:ext cx="67313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Economic value argument: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Return on investment (RoI)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Estimating costs and benefits is tricky</a:t>
            </a:r>
          </a:p>
          <a:p>
            <a:pPr marL="9144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Perception vs. 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data-driven risk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001" y="1621099"/>
            <a:ext cx="3451474" cy="4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812241" y="1524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Security Planning and Management</a:t>
            </a: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812241" y="12192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2800" b="1">
                <a:solidFill>
                  <a:srgbClr val="6B9462"/>
                </a:solidFill>
              </a:rPr>
              <a:t>Values at risk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2800">
                <a:solidFill>
                  <a:schemeClr val="dk1"/>
                </a:solidFill>
              </a:rPr>
              <a:t>Assets, reputation etc.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2800" b="1">
                <a:solidFill>
                  <a:srgbClr val="6B9462"/>
                </a:solidFill>
              </a:rPr>
              <a:t>Threats and attack vectors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2800" b="1">
                <a:solidFill>
                  <a:srgbClr val="6B9462"/>
                </a:solidFill>
              </a:rPr>
              <a:t>Plan, implement and manage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2800">
                <a:solidFill>
                  <a:schemeClr val="dk1"/>
                </a:solidFill>
              </a:rPr>
              <a:t>Deploy appropriate controls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2800">
                <a:solidFill>
                  <a:schemeClr val="dk1"/>
                </a:solidFill>
              </a:rPr>
              <a:t>Empower people and hold them responsible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2800">
                <a:solidFill>
                  <a:schemeClr val="dk1"/>
                </a:solidFill>
              </a:rPr>
              <a:t>Plan for response and remediation (do not be surprised)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2800">
                <a:solidFill>
                  <a:schemeClr val="dk1"/>
                </a:solidFill>
              </a:rPr>
              <a:t>User awareness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2800" b="1">
                <a:solidFill>
                  <a:srgbClr val="6B9462"/>
                </a:solidFill>
              </a:rPr>
              <a:t>Understand and proactively address risk</a:t>
            </a:r>
          </a:p>
          <a:p>
            <a:pPr marL="1905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7843700" y="768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 b="1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Bringing It All Together!</a:t>
            </a:r>
          </a:p>
        </p:txBody>
      </p:sp>
      <p:sp>
        <p:nvSpPr>
          <p:cNvPr id="267" name="Shape 267"/>
          <p:cNvSpPr/>
          <p:nvPr/>
        </p:nvSpPr>
        <p:spPr>
          <a:xfrm rot="541461">
            <a:off x="7291811" y="1272124"/>
            <a:ext cx="3781447" cy="2127477"/>
          </a:xfrm>
          <a:prstGeom prst="cloud">
            <a:avLst/>
          </a:prstGeom>
          <a:noFill/>
          <a:ln w="38100" cap="flat" cmpd="sng">
            <a:solidFill>
              <a:srgbClr val="4E75A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2823500" y="44087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Cyber Security Budgets Quiz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1350475" y="2116400"/>
            <a:ext cx="91161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Are cyber security budgets increasing as the number of reported incidents increases (see the </a:t>
            </a:r>
            <a:r>
              <a:rPr lang="en-US" sz="3000" b="1">
                <a:solidFill>
                  <a:srgbClr val="6B9462"/>
                </a:solidFill>
              </a:rPr>
              <a:t>instructor notes</a:t>
            </a:r>
            <a:r>
              <a:rPr lang="en-US" sz="3000">
                <a:solidFill>
                  <a:schemeClr val="dk1"/>
                </a:solidFill>
              </a:rPr>
              <a:t> for a link to the PwC report)?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275" name="Shape 2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1724" y="41627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/>
          <p:nvPr/>
        </p:nvSpPr>
        <p:spPr>
          <a:xfrm>
            <a:off x="4255350" y="414966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7" name="Shape 277"/>
          <p:cNvSpPr txBox="1"/>
          <p:nvPr/>
        </p:nvSpPr>
        <p:spPr>
          <a:xfrm>
            <a:off x="2823500" y="12523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278" name="Shape 278"/>
          <p:cNvSpPr/>
          <p:nvPr/>
        </p:nvSpPr>
        <p:spPr>
          <a:xfrm>
            <a:off x="4255350" y="516206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 txBox="1"/>
          <p:nvPr/>
        </p:nvSpPr>
        <p:spPr>
          <a:xfrm>
            <a:off x="4556050" y="399727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Yes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No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747300" y="5009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Proactive Security Quiz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08825" y="2272375"/>
            <a:ext cx="109041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</a:rPr>
              <a:t>An example of proactive security measure is...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474" y="564524"/>
            <a:ext cx="1322599" cy="145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1408550" y="318349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 txBox="1"/>
          <p:nvPr/>
        </p:nvSpPr>
        <p:spPr>
          <a:xfrm>
            <a:off x="2747300" y="1376612"/>
            <a:ext cx="5016899" cy="76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000">
                <a:solidFill>
                  <a:srgbClr val="4E75A8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Choose the best answer.</a:t>
            </a:r>
          </a:p>
        </p:txBody>
      </p:sp>
      <p:sp>
        <p:nvSpPr>
          <p:cNvPr id="290" name="Shape 290"/>
          <p:cNvSpPr/>
          <p:nvPr/>
        </p:nvSpPr>
        <p:spPr>
          <a:xfrm>
            <a:off x="1408550" y="4597518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1889975" y="3766075"/>
            <a:ext cx="95270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45720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Making sure the company complies with all regulatory requirements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457200" lvl="0" indent="0" rtl="0">
              <a:spcBef>
                <a:spcPts val="0"/>
              </a:spcBef>
              <a:buNone/>
            </a:pPr>
            <a:r>
              <a:rPr lang="en-US" sz="30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Chief risk officer (CRO) of the company addressing cyber risk regularly at highest level (e.g., board) when other risks are discussed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125" y="1092919"/>
            <a:ext cx="3162350" cy="541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28050" y="228600"/>
            <a:ext cx="113315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Organizational Context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752500" y="1347200"/>
            <a:ext cx="74228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Legal and compliance drivers for cyber security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Financial and health data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What technical controls should be deployed?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Must understand risks posed by threats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Costs and benefits of security measures</a:t>
            </a: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title"/>
          </p:nvPr>
        </p:nvSpPr>
        <p:spPr>
          <a:xfrm>
            <a:off x="944883" y="663066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 sz="4800">
                <a:latin typeface="Questrial"/>
                <a:ea typeface="Questrial"/>
                <a:cs typeface="Questrial"/>
                <a:sym typeface="Questrial"/>
              </a:rPr>
              <a:t>Cyber Security Management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883908" y="780850"/>
            <a:ext cx="6616499" cy="2000100"/>
          </a:xfrm>
          <a:prstGeom prst="rect">
            <a:avLst/>
          </a:prstGeom>
          <a:noFill/>
          <a:ln>
            <a:noFill/>
          </a:ln>
        </p:spPr>
        <p:txBody>
          <a:bodyPr lIns="60950" tIns="60950" rIns="60950" bIns="60950" anchor="ctr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0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Lesson Summary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798725" y="2723300"/>
            <a:ext cx="10509299" cy="18962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Managing cyber security is a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complex process that involves technology, people and processes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 b="1">
              <a:solidFill>
                <a:srgbClr val="6B9462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Organizational context and </a:t>
            </a: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cost/benefit analysis is necessary 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for security controls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-22860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Questrial"/>
            </a:pPr>
            <a:r>
              <a:rPr lang="en-US" sz="2400" b="1">
                <a:solidFill>
                  <a:srgbClr val="6B9462"/>
                </a:solidFill>
                <a:latin typeface="Questrial"/>
                <a:ea typeface="Questrial"/>
                <a:cs typeface="Questrial"/>
                <a:sym typeface="Questrial"/>
              </a:rPr>
              <a:t>Risk based argument</a:t>
            </a:r>
            <a:r>
              <a:rPr lang="en-US" sz="24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for cyber security</a:t>
            </a:r>
          </a:p>
        </p:txBody>
      </p:sp>
      <p:cxnSp>
        <p:nvCxnSpPr>
          <p:cNvPr id="300" name="Shape 300"/>
          <p:cNvCxnSpPr/>
          <p:nvPr/>
        </p:nvCxnSpPr>
        <p:spPr>
          <a:xfrm>
            <a:off x="864250" y="2366375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1" name="Shape 301"/>
          <p:cNvCxnSpPr/>
          <p:nvPr/>
        </p:nvCxnSpPr>
        <p:spPr>
          <a:xfrm>
            <a:off x="883900" y="5790550"/>
            <a:ext cx="10124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  <p:transition xmlns:p14="http://schemas.microsoft.com/office/powerpoint/2010/main"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4" y="1371612"/>
            <a:ext cx="4258099" cy="45404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80399" y="228600"/>
            <a:ext cx="116633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Key Challenges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4751875" y="1515175"/>
            <a:ext cx="6827699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>
                <a:solidFill>
                  <a:schemeClr val="dk1"/>
                </a:solidFill>
              </a:rPr>
              <a:t>What assets are under risk?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2800" b="1">
                <a:solidFill>
                  <a:srgbClr val="6B9462"/>
                </a:solidFill>
              </a:rPr>
              <a:t>What are the threats and how serious is the risk posed by them?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>
                <a:solidFill>
                  <a:schemeClr val="dk1"/>
                </a:solidFill>
              </a:rPr>
              <a:t>Likelihood of successful attack and its impact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80399" y="228600"/>
            <a:ext cx="11663399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Key Challenges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4601125" y="1244875"/>
            <a:ext cx="69951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2800" b="1">
                <a:solidFill>
                  <a:srgbClr val="6B9462"/>
                </a:solidFill>
              </a:rPr>
              <a:t>What technological solutions/controls exist to counter threats?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2800" b="1">
                <a:solidFill>
                  <a:srgbClr val="6B9462"/>
                </a:solidFill>
              </a:rPr>
              <a:t>How can we address risk in a cost-effective manner?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>
                <a:solidFill>
                  <a:schemeClr val="dk1"/>
                </a:solidFill>
              </a:rPr>
              <a:t>Cost is less than reduction in risk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2800">
                <a:solidFill>
                  <a:srgbClr val="6B9462"/>
                </a:solidFill>
              </a:rPr>
              <a:t>How do we understand people and process aspects of cyber security management?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</a:endParaRPr>
          </a:p>
        </p:txBody>
      </p:sp>
      <p:pic>
        <p:nvPicPr>
          <p:cNvPr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24" y="1371612"/>
            <a:ext cx="4258099" cy="454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2181025" y="40507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Network Use Policy Quiz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448950" y="1095295"/>
            <a:ext cx="114465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Cyber security planning and management in an   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enterprise must define allowed computer and network use by employees. Georgia Tech’s computer and network use policy strives to do this for students, faculty and staff. </a:t>
            </a:r>
            <a:r>
              <a:rPr lang="en-US" sz="2800" b="1" dirty="0">
                <a:solidFill>
                  <a:srgbClr val="4E75A8"/>
                </a:solidFill>
              </a:rPr>
              <a:t>Check all that you think are required by this policy: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75" y="1094416"/>
            <a:ext cx="739402" cy="87155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/>
          <p:nvPr/>
        </p:nvSpPr>
        <p:spPr>
          <a:xfrm>
            <a:off x="944600" y="3684924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1" name="Shape 61"/>
          <p:cNvSpPr/>
          <p:nvPr/>
        </p:nvSpPr>
        <p:spPr>
          <a:xfrm>
            <a:off x="944600" y="4560937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 txBox="1"/>
          <p:nvPr/>
        </p:nvSpPr>
        <p:spPr>
          <a:xfrm>
            <a:off x="1754825" y="4109650"/>
            <a:ext cx="99809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Georgia Tech account passwords should be changed periodically.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A compromise of a computer should be reported to someone responsible for cyber security at Georgia Tech.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Georgia Tech computers cannot be used to download illegal content (e.g., child pornography).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  <p:sp>
        <p:nvSpPr>
          <p:cNvPr id="63" name="Shape 63"/>
          <p:cNvSpPr/>
          <p:nvPr/>
        </p:nvSpPr>
        <p:spPr>
          <a:xfrm>
            <a:off x="944600" y="5410036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250675" y="484125"/>
            <a:ext cx="8460900" cy="8757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Botnet Quiz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584275" y="1199447"/>
            <a:ext cx="10904100" cy="35025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A botnet operator compromises a number of  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chemeClr val="dk1"/>
                </a:solidFill>
              </a:rPr>
              <a:t>       computers in a company. The malware executed by the bots only sends large amounts of spam email but does not </a:t>
            </a:r>
            <a:r>
              <a:rPr lang="en-US" sz="2800" dirty="0" err="1">
                <a:solidFill>
                  <a:schemeClr val="dk1"/>
                </a:solidFill>
              </a:rPr>
              <a:t>exfiltrate</a:t>
            </a:r>
            <a:r>
              <a:rPr lang="en-US" sz="2800" dirty="0">
                <a:solidFill>
                  <a:schemeClr val="dk1"/>
                </a:solidFill>
              </a:rPr>
              <a:t> sensitive data or interfere with legitimate activities.</a:t>
            </a:r>
            <a:r>
              <a:rPr lang="en-US" sz="2800" b="1" dirty="0">
                <a:solidFill>
                  <a:srgbClr val="4E75A8"/>
                </a:solidFill>
              </a:rPr>
              <a:t> Choose the appropriate action by the company in this situation: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575" y="725453"/>
            <a:ext cx="765376" cy="112953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Shape 72"/>
          <p:cNvSpPr/>
          <p:nvPr/>
        </p:nvSpPr>
        <p:spPr>
          <a:xfrm>
            <a:off x="1499950" y="409229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3" name="Shape 73"/>
          <p:cNvSpPr/>
          <p:nvPr/>
        </p:nvSpPr>
        <p:spPr>
          <a:xfrm>
            <a:off x="1499950" y="5326143"/>
            <a:ext cx="650700" cy="6507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2282775" y="4320525"/>
            <a:ext cx="8289899" cy="2008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The company should detect and prevent abuse of its resources by unauthorized parties.</a:t>
            </a:r>
          </a:p>
          <a:p>
            <a:pPr marL="457200" lvl="0" indent="0" rtl="0"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  <a:p>
            <a:pPr marL="0" lvl="0" indent="0" rtl="0">
              <a:spcBef>
                <a:spcPts val="0"/>
              </a:spcBef>
              <a:buNone/>
            </a:pPr>
            <a:r>
              <a:rPr lang="en-US" sz="2800">
                <a:solidFill>
                  <a:schemeClr val="dk1"/>
                </a:solidFill>
                <a:latin typeface="Gloria Hallelujah"/>
                <a:ea typeface="Gloria Hallelujah"/>
                <a:cs typeface="Gloria Hallelujah"/>
                <a:sym typeface="Gloria Hallelujah"/>
              </a:rPr>
              <a:t>Since it poses no risk to company’s sensitive data or normal operations, it can be ignored.</a:t>
            </a:r>
          </a:p>
          <a:p>
            <a:pPr marL="4572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2800">
              <a:solidFill>
                <a:schemeClr val="dk1"/>
              </a:solidFill>
              <a:latin typeface="Gloria Hallelujah"/>
              <a:ea typeface="Gloria Hallelujah"/>
              <a:cs typeface="Gloria Hallelujah"/>
              <a:sym typeface="Gloria Hallelujah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>
                <a:solidFill>
                  <a:srgbClr val="9B37AA"/>
                </a:solidFill>
              </a:rPr>
              <a:t>Security Planning</a:t>
            </a:r>
          </a:p>
        </p:txBody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812241" y="1371600"/>
            <a:ext cx="10363200" cy="4904699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</a:pPr>
            <a:r>
              <a:rPr lang="en-US" sz="3000" b="1">
                <a:solidFill>
                  <a:srgbClr val="4E75A8"/>
                </a:solidFill>
              </a:rPr>
              <a:t>What needs to be secured?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Who is responsible for it?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What technical/non-technical controls should be deployed?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How are people supported to do what they need to do?</a:t>
            </a:r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</a:pPr>
            <a:r>
              <a:rPr lang="en-US" sz="3000" b="1">
                <a:solidFill>
                  <a:srgbClr val="6B9462"/>
                </a:solidFill>
              </a:rPr>
              <a:t>What if something goes wrong?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Response and recovery</a:t>
            </a:r>
          </a:p>
          <a:p>
            <a:pPr marL="1371600" lvl="2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3000">
                <a:solidFill>
                  <a:schemeClr val="dk1"/>
                </a:solidFill>
              </a:rPr>
              <a:t>Accountability and consequences</a:t>
            </a: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/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974" y="110725"/>
            <a:ext cx="3010100" cy="20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812250" y="1417400"/>
            <a:ext cx="10363200" cy="5239800"/>
          </a:xfrm>
          <a:prstGeom prst="rect">
            <a:avLst/>
          </a:prstGeom>
        </p:spPr>
        <p:txBody>
          <a:bodyPr lIns="117825" tIns="117825" rIns="117825" bIns="117825" anchor="t" anchorCtr="0">
            <a:noAutofit/>
          </a:bodyPr>
          <a:lstStyle/>
          <a:p>
            <a:pPr marL="457200" lvl="0" indent="-228600" rtl="0">
              <a:lnSpc>
                <a:spcPct val="115000"/>
              </a:lnSpc>
              <a:spcBef>
                <a:spcPts val="0"/>
              </a:spcBef>
              <a:buClr>
                <a:srgbClr val="4E75A8"/>
              </a:buClr>
              <a:buSzPct val="100000"/>
              <a:buFont typeface="Gloria Hallelujah"/>
            </a:pPr>
            <a:r>
              <a:rPr lang="en-US" sz="3000" b="1">
                <a:solidFill>
                  <a:srgbClr val="4E75A8"/>
                </a:solidFill>
              </a:rPr>
              <a:t>What Needs to be Secured?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Hardware, software and services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Servers, routers, switches, laptops and mobile devices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OS, databases, services and applications</a:t>
            </a:r>
          </a:p>
          <a:p>
            <a:pPr marL="1828800" lvl="3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Data stored in databases or files</a:t>
            </a:r>
          </a:p>
          <a:p>
            <a:pPr marL="914400" lvl="0" indent="-228600" rtl="0">
              <a:lnSpc>
                <a:spcPct val="115000"/>
              </a:lnSpc>
              <a:spcBef>
                <a:spcPts val="0"/>
              </a:spcBef>
              <a:buClr>
                <a:srgbClr val="6B9462"/>
              </a:buClr>
              <a:buSzPct val="100000"/>
              <a:buFont typeface="Gloria Hallelujah"/>
            </a:pPr>
            <a:r>
              <a:rPr lang="en-US" sz="3000" b="1">
                <a:solidFill>
                  <a:srgbClr val="6B9462"/>
                </a:solidFill>
              </a:rPr>
              <a:t>From whom?</a:t>
            </a:r>
          </a:p>
          <a:p>
            <a:pPr marL="18288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Remote hackers?</a:t>
            </a:r>
          </a:p>
          <a:p>
            <a:pPr marL="1828800" lvl="1" indent="-2286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Gloria Hallelujah"/>
            </a:pPr>
            <a:r>
              <a:rPr lang="en-US" sz="3000">
                <a:solidFill>
                  <a:schemeClr val="dk1"/>
                </a:solidFill>
              </a:rPr>
              <a:t>Insiders?</a:t>
            </a:r>
          </a:p>
          <a:p>
            <a:pPr marL="914400" lvl="0" indent="0" rtl="0">
              <a:lnSpc>
                <a:spcPct val="115000"/>
              </a:lnSpc>
              <a:spcBef>
                <a:spcPts val="0"/>
              </a:spcBef>
              <a:buNone/>
            </a:pPr>
            <a:endParaRPr sz="3000">
              <a:solidFill>
                <a:schemeClr val="dk1"/>
              </a:solidFill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12241" y="228600"/>
            <a:ext cx="10363200" cy="1143000"/>
          </a:xfrm>
          <a:prstGeom prst="rect">
            <a:avLst/>
          </a:prstGeom>
        </p:spPr>
        <p:txBody>
          <a:bodyPr lIns="117825" tIns="117825" rIns="117825" bIns="1178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Assets and Threats</a:t>
            </a:r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5974" y="110725"/>
            <a:ext cx="3010100" cy="204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1_591wF97">
  <a:themeElements>
    <a:clrScheme name="591wF97 1">
      <a:dk1>
        <a:srgbClr val="000000"/>
      </a:dk1>
      <a:lt1>
        <a:srgbClr val="FFFFFF"/>
      </a:lt1>
      <a:dk2>
        <a:srgbClr val="3333FF"/>
      </a:dk2>
      <a:lt2>
        <a:srgbClr val="00FFFF"/>
      </a:lt2>
      <a:accent1>
        <a:srgbClr val="00CCCC"/>
      </a:accent1>
      <a:accent2>
        <a:srgbClr val="CC99FF"/>
      </a:accent2>
      <a:accent3>
        <a:srgbClr val="ADADFF"/>
      </a:accent3>
      <a:accent4>
        <a:srgbClr val="DADADA"/>
      </a:accent4>
      <a:accent5>
        <a:srgbClr val="AAE2E2"/>
      </a:accent5>
      <a:accent6>
        <a:srgbClr val="B98AE7"/>
      </a:accent6>
      <a:hlink>
        <a:srgbClr val="6600CC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1502</Words>
  <Application>Microsoft Macintosh PowerPoint</Application>
  <PresentationFormat>Custom</PresentationFormat>
  <Paragraphs>325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Gloria Hallelujah</vt:lpstr>
      <vt:lpstr>Questrial</vt:lpstr>
      <vt:lpstr>1_591wF97</vt:lpstr>
      <vt:lpstr>Cyber Security Management</vt:lpstr>
      <vt:lpstr>Managing Security</vt:lpstr>
      <vt:lpstr>Organizational Context</vt:lpstr>
      <vt:lpstr>Key Challenges</vt:lpstr>
      <vt:lpstr>Key Challenges</vt:lpstr>
      <vt:lpstr>Network Use Policy Quiz</vt:lpstr>
      <vt:lpstr>Botnet Quiz</vt:lpstr>
      <vt:lpstr>Security Planning</vt:lpstr>
      <vt:lpstr>Assets and Threats</vt:lpstr>
      <vt:lpstr>Security Audit Quiz</vt:lpstr>
      <vt:lpstr>CISO Quiz</vt:lpstr>
      <vt:lpstr>Security Planning: Controls</vt:lpstr>
      <vt:lpstr>Security Planning: Security Policy</vt:lpstr>
      <vt:lpstr>Georgia Tech Computer and Network Use Policy</vt:lpstr>
      <vt:lpstr>Computer Use Policy Quiz</vt:lpstr>
      <vt:lpstr>Student Privacy Quiz</vt:lpstr>
      <vt:lpstr>Anthem Breach Quiz</vt:lpstr>
      <vt:lpstr>Cyber Risk Assessment</vt:lpstr>
      <vt:lpstr>Quantifying Cyber Risk</vt:lpstr>
      <vt:lpstr>Managing Cyber Risk</vt:lpstr>
      <vt:lpstr>Security Breach Quiz</vt:lpstr>
      <vt:lpstr>Reducing Exposure Quiz</vt:lpstr>
      <vt:lpstr>Cyber Insurance Quiz</vt:lpstr>
      <vt:lpstr>Enterprise Cyber Security Posture</vt:lpstr>
      <vt:lpstr>Enterprise Cyber Security Posture</vt:lpstr>
      <vt:lpstr>Enterprise Cyber Security Posture</vt:lpstr>
      <vt:lpstr>Security Planning and Management</vt:lpstr>
      <vt:lpstr>Cyber Security Budgets Quiz</vt:lpstr>
      <vt:lpstr>Proactive Security Quiz</vt:lpstr>
      <vt:lpstr>Cyber Security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Management</dc:title>
  <cp:lastModifiedBy>Wenke Lee</cp:lastModifiedBy>
  <cp:revision>2</cp:revision>
  <dcterms:modified xsi:type="dcterms:W3CDTF">2015-11-19T17:46:35Z</dcterms:modified>
</cp:coreProperties>
</file>