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A15F8AA-019E-4587-BF95-B04A10E54C03}">
  <a:tblStyle styleId="{9A15F8AA-019E-4587-BF95-B04A10E54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5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883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Shape 1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Shape 8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Shape 9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 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23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8597654" y="3259174"/>
            <a:ext cx="6629400" cy="6629400"/>
          </a:xfrm>
          <a:prstGeom prst="ellipse">
            <a:avLst/>
          </a:prstGeom>
          <a:solidFill>
            <a:schemeClr val="lt2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-2896436" y="2552997"/>
            <a:ext cx="6629400" cy="6629400"/>
          </a:xfrm>
          <a:prstGeom prst="ellipse">
            <a:avLst/>
          </a:prstGeom>
          <a:solidFill>
            <a:schemeClr val="lt2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-499722" y="-2003682"/>
            <a:ext cx="13137962" cy="9360774"/>
            <a:chOff x="3606011" y="527533"/>
            <a:chExt cx="8811816" cy="6278403"/>
          </a:xfrm>
        </p:grpSpPr>
        <p:sp>
          <p:nvSpPr>
            <p:cNvPr id="91" name="Shape 91"/>
            <p:cNvSpPr/>
            <p:nvPr/>
          </p:nvSpPr>
          <p:spPr>
            <a:xfrm rot="-707211">
              <a:off x="3641817" y="3161106"/>
              <a:ext cx="390923" cy="390923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251116">
              <a:off x="4820607" y="2152511"/>
              <a:ext cx="938003" cy="938003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1195343">
              <a:off x="6015781" y="3158369"/>
              <a:ext cx="938003" cy="93800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251116">
              <a:off x="4512340" y="3948966"/>
              <a:ext cx="469001" cy="469001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rot="-5342404">
              <a:off x="6083062" y="2104631"/>
              <a:ext cx="469001" cy="469001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Shape 96"/>
            <p:cNvCxnSpPr>
              <a:stCxn id="91" idx="5"/>
              <a:endCxn id="94" idx="1"/>
            </p:cNvCxnSpPr>
            <p:nvPr/>
          </p:nvCxnSpPr>
          <p:spPr>
            <a:xfrm>
              <a:off x="4000809" y="3463633"/>
              <a:ext cx="592800" cy="5424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Shape 97"/>
            <p:cNvCxnSpPr>
              <a:stCxn id="94" idx="0"/>
              <a:endCxn id="92" idx="4"/>
            </p:cNvCxnSpPr>
            <p:nvPr/>
          </p:nvCxnSpPr>
          <p:spPr>
            <a:xfrm rot="10800000" flipH="1">
              <a:off x="4763955" y="3089191"/>
              <a:ext cx="491400" cy="8604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Shape 98"/>
            <p:cNvCxnSpPr>
              <a:stCxn id="93" idx="0"/>
              <a:endCxn id="95" idx="2"/>
            </p:cNvCxnSpPr>
            <p:nvPr/>
          </p:nvCxnSpPr>
          <p:spPr>
            <a:xfrm rot="10800000">
              <a:off x="6313572" y="2573536"/>
              <a:ext cx="11400" cy="6129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Shape 99"/>
            <p:cNvCxnSpPr>
              <a:stCxn id="92" idx="5"/>
              <a:endCxn id="93" idx="1"/>
            </p:cNvCxnSpPr>
            <p:nvPr/>
          </p:nvCxnSpPr>
          <p:spPr>
            <a:xfrm>
              <a:off x="5596155" y="2976466"/>
              <a:ext cx="463800" cy="4521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Shape 100"/>
            <p:cNvCxnSpPr>
              <a:stCxn id="93" idx="6"/>
            </p:cNvCxnSpPr>
            <p:nvPr/>
          </p:nvCxnSpPr>
          <p:spPr>
            <a:xfrm>
              <a:off x="6925717" y="3467560"/>
              <a:ext cx="667800" cy="51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" name="Shape 101"/>
            <p:cNvSpPr/>
            <p:nvPr/>
          </p:nvSpPr>
          <p:spPr>
            <a:xfrm rot="7246056">
              <a:off x="10839229" y="895742"/>
              <a:ext cx="938003" cy="938003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5799597">
              <a:off x="9404878" y="1514471"/>
              <a:ext cx="938003" cy="938003"/>
            </a:xfrm>
            <a:prstGeom prst="ellipse">
              <a:avLst/>
            </a:prstGeom>
            <a:solidFill>
              <a:srgbClr val="1434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7246056">
              <a:off x="10109365" y="614487"/>
              <a:ext cx="469001" cy="469001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1652536">
              <a:off x="10851192" y="2182594"/>
              <a:ext cx="469001" cy="469001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Shape 105"/>
            <p:cNvCxnSpPr>
              <a:stCxn id="103" idx="0"/>
              <a:endCxn id="101" idx="4"/>
            </p:cNvCxnSpPr>
            <p:nvPr/>
          </p:nvCxnSpPr>
          <p:spPr>
            <a:xfrm>
              <a:off x="10545360" y="968948"/>
              <a:ext cx="360000" cy="1560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Shape 106"/>
            <p:cNvCxnSpPr>
              <a:stCxn id="102" idx="0"/>
              <a:endCxn id="104" idx="2"/>
            </p:cNvCxnSpPr>
            <p:nvPr/>
          </p:nvCxnSpPr>
          <p:spPr>
            <a:xfrm>
              <a:off x="10339716" y="2037866"/>
              <a:ext cx="537900" cy="2709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Shape 107"/>
            <p:cNvCxnSpPr>
              <a:stCxn id="103" idx="6"/>
              <a:endCxn id="102" idx="2"/>
            </p:cNvCxnSpPr>
            <p:nvPr/>
          </p:nvCxnSpPr>
          <p:spPr>
            <a:xfrm flipH="1">
              <a:off x="9928405" y="1050482"/>
              <a:ext cx="295500" cy="4671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Shape 108"/>
            <p:cNvCxnSpPr>
              <a:stCxn id="102" idx="4"/>
            </p:cNvCxnSpPr>
            <p:nvPr/>
          </p:nvCxnSpPr>
          <p:spPr>
            <a:xfrm flipH="1">
              <a:off x="8523043" y="1929079"/>
              <a:ext cx="885000" cy="9981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Shape 109"/>
            <p:cNvSpPr/>
            <p:nvPr/>
          </p:nvSpPr>
          <p:spPr>
            <a:xfrm rot="-1648384">
              <a:off x="4556611" y="5386973"/>
              <a:ext cx="938003" cy="938003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-3094843">
              <a:off x="6101862" y="5615862"/>
              <a:ext cx="938003" cy="938003"/>
            </a:xfrm>
            <a:prstGeom prst="ellipse">
              <a:avLst/>
            </a:prstGeom>
            <a:solidFill>
              <a:srgbClr val="0D2232"/>
            </a:solidFill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7241904">
              <a:off x="5534237" y="4843828"/>
              <a:ext cx="469001" cy="469001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Shape 112"/>
            <p:cNvCxnSpPr>
              <a:stCxn id="110" idx="0"/>
              <a:endCxn id="111" idx="2"/>
            </p:cNvCxnSpPr>
            <p:nvPr/>
          </p:nvCxnSpPr>
          <p:spPr>
            <a:xfrm rot="10800000">
              <a:off x="5888408" y="5279820"/>
              <a:ext cx="315000" cy="5136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Shape 113"/>
            <p:cNvCxnSpPr>
              <a:stCxn id="109" idx="5"/>
              <a:endCxn id="110" idx="1"/>
            </p:cNvCxnSpPr>
            <p:nvPr/>
          </p:nvCxnSpPr>
          <p:spPr>
            <a:xfrm>
              <a:off x="5472841" y="5997216"/>
              <a:ext cx="632100" cy="1416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Shape 114"/>
            <p:cNvCxnSpPr>
              <a:stCxn id="110" idx="6"/>
            </p:cNvCxnSpPr>
            <p:nvPr/>
          </p:nvCxnSpPr>
          <p:spPr>
            <a:xfrm rot="10800000" flipH="1">
              <a:off x="6862306" y="5371208"/>
              <a:ext cx="571200" cy="3462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Shape 115"/>
            <p:cNvSpPr/>
            <p:nvPr/>
          </p:nvSpPr>
          <p:spPr>
            <a:xfrm>
              <a:off x="10858637" y="5246745"/>
              <a:ext cx="1559191" cy="1559191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rot="1383832">
              <a:off x="10971649" y="4189329"/>
              <a:ext cx="724846" cy="724846"/>
            </a:xfrm>
            <a:prstGeom prst="ellipse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Shape 117"/>
            <p:cNvCxnSpPr>
              <a:stCxn id="116" idx="2"/>
            </p:cNvCxnSpPr>
            <p:nvPr/>
          </p:nvCxnSpPr>
          <p:spPr>
            <a:xfrm rot="10800000">
              <a:off x="10298318" y="4175470"/>
              <a:ext cx="702300" cy="2343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Shape 118"/>
            <p:cNvCxnSpPr>
              <a:stCxn id="116" idx="5"/>
              <a:endCxn id="115" idx="0"/>
            </p:cNvCxnSpPr>
            <p:nvPr/>
          </p:nvCxnSpPr>
          <p:spPr>
            <a:xfrm>
              <a:off x="11469464" y="4887936"/>
              <a:ext cx="168900" cy="358800"/>
            </a:xfrm>
            <a:prstGeom prst="straightConnector1">
              <a:avLst/>
            </a:prstGeom>
            <a:noFill/>
            <a:ln w="57150" cap="flat" cmpd="sng">
              <a:solidFill>
                <a:srgbClr val="0917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19" name="Shape 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14062" y="2794413"/>
              <a:ext cx="3583152" cy="34300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Shape 120"/>
          <p:cNvGrpSpPr/>
          <p:nvPr/>
        </p:nvGrpSpPr>
        <p:grpSpPr>
          <a:xfrm>
            <a:off x="3931207" y="1109240"/>
            <a:ext cx="4329586" cy="4639520"/>
            <a:chOff x="3762809" y="786684"/>
            <a:chExt cx="4329586" cy="4639520"/>
          </a:xfrm>
        </p:grpSpPr>
        <p:sp>
          <p:nvSpPr>
            <p:cNvPr id="121" name="Shape 121"/>
            <p:cNvSpPr/>
            <p:nvPr/>
          </p:nvSpPr>
          <p:spPr>
            <a:xfrm>
              <a:off x="3762809" y="1096618"/>
              <a:ext cx="4329586" cy="4329586"/>
            </a:xfrm>
            <a:prstGeom prst="rect">
              <a:avLst/>
            </a:prstGeom>
            <a:solidFill>
              <a:srgbClr val="0D2232"/>
            </a:solidFill>
            <a:ln w="2698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3910118" y="4357072"/>
              <a:ext cx="40414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Tweets on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crypto-currency</a:t>
              </a:r>
              <a:endParaRPr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931407" y="1940255"/>
              <a:ext cx="404147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Profitable Are Crypto-gurus on Twitter?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256134" y="786684"/>
              <a:ext cx="3342839" cy="646331"/>
            </a:xfrm>
            <a:prstGeom prst="rect">
              <a:avLst/>
            </a:prstGeom>
            <a:solidFill>
              <a:srgbClr val="0D2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BT4222  Group 3</a:t>
              </a:r>
              <a:endParaRPr/>
            </a:p>
          </p:txBody>
        </p:sp>
        <p:cxnSp>
          <p:nvCxnSpPr>
            <p:cNvPr id="125" name="Shape 125"/>
            <p:cNvCxnSpPr/>
            <p:nvPr/>
          </p:nvCxnSpPr>
          <p:spPr>
            <a:xfrm>
              <a:off x="4136571" y="4052279"/>
              <a:ext cx="3550107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26" name="Shape 126" descr="âbitcoin pngâçå¾çæç´¢ç»æ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64275">
            <a:off x="5856150" y="4080387"/>
            <a:ext cx="528778" cy="528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/>
        </p:nvSpPr>
        <p:spPr>
          <a:xfrm>
            <a:off x="2207473" y="432440"/>
            <a:ext cx="8465443" cy="124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What terms </a:t>
            </a:r>
            <a:r>
              <a:rPr lang="en-US" sz="3600" smtClean="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determine </a:t>
            </a:r>
            <a:r>
              <a:rPr lang="en-US" sz="360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a top trader’s buy signals?</a:t>
            </a:r>
            <a:endParaRPr sz="360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Shape 1025"/>
          <p:cNvGrpSpPr/>
          <p:nvPr/>
        </p:nvGrpSpPr>
        <p:grpSpPr>
          <a:xfrm>
            <a:off x="317562" y="177474"/>
            <a:ext cx="1422400" cy="1422400"/>
            <a:chOff x="7515477" y="634233"/>
            <a:chExt cx="2871689" cy="2871689"/>
          </a:xfrm>
        </p:grpSpPr>
        <p:sp>
          <p:nvSpPr>
            <p:cNvPr id="1026" name="Shape 1026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7" name="Shape 1027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1028" name="Shape 1028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1029" name="Shape 1029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0" name="Shape 1030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1" name="Shape 1031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2" name="Shape 1032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3" name="Shape 1033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4" name="Shape 1034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5" name="Shape 1035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6" name="Shape 1036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7" name="Shape 1037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8" name="Shape 1038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9" name="Shape 1039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0" name="Shape 1040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1" name="Shape 1041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2" name="Shape 1042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43" name="Shape 1043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Shape 1051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Shape 1052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9" name="Shape 1059"/>
              <p:cNvCxnSpPr>
                <a:endCxn id="1043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0" name="Shape 1060"/>
              <p:cNvCxnSpPr>
                <a:endCxn id="1051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1" name="Shape 1061"/>
              <p:cNvCxnSpPr>
                <a:endCxn id="1043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2" name="Shape 1062"/>
              <p:cNvCxnSpPr>
                <a:stCxn id="1043" idx="3"/>
                <a:endCxn id="1044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3" name="Shape 1063"/>
              <p:cNvCxnSpPr>
                <a:stCxn id="1044" idx="6"/>
                <a:endCxn id="1045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4" name="Shape 1064"/>
              <p:cNvCxnSpPr>
                <a:stCxn id="1057" idx="6"/>
                <a:endCxn id="1053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5" name="Shape 1065"/>
              <p:cNvCxnSpPr>
                <a:stCxn id="1057" idx="5"/>
                <a:endCxn id="1048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6" name="Shape 1066"/>
              <p:cNvCxnSpPr>
                <a:stCxn id="1046" idx="5"/>
                <a:endCxn id="1057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7" name="Shape 1067"/>
              <p:cNvCxnSpPr>
                <a:stCxn id="1058" idx="7"/>
                <a:endCxn id="1046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8" name="Shape 1068"/>
              <p:cNvCxnSpPr>
                <a:stCxn id="1058" idx="5"/>
                <a:endCxn id="1050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9" name="Shape 1069"/>
              <p:cNvCxnSpPr>
                <a:stCxn id="1050" idx="5"/>
                <a:endCxn id="1054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0" name="Shape 1070"/>
              <p:cNvCxnSpPr>
                <a:stCxn id="1054" idx="0"/>
                <a:endCxn id="1048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1" name="Shape 1071"/>
              <p:cNvCxnSpPr>
                <a:stCxn id="1048" idx="6"/>
                <a:endCxn id="1052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2" name="Shape 1072"/>
              <p:cNvCxnSpPr>
                <a:stCxn id="1056" idx="5"/>
                <a:endCxn id="1049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3" name="Shape 1073"/>
              <p:cNvCxnSpPr>
                <a:stCxn id="1053" idx="0"/>
                <a:endCxn id="1045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4" name="Shape 1074"/>
              <p:cNvCxnSpPr>
                <a:stCxn id="1046" idx="7"/>
                <a:endCxn id="1045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5" name="Shape 1075"/>
              <p:cNvCxnSpPr>
                <a:stCxn id="1044" idx="4"/>
                <a:endCxn id="1046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6" name="Shape 1076"/>
              <p:cNvCxnSpPr>
                <a:stCxn id="1051" idx="7"/>
                <a:endCxn id="1044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7" name="Shape 1077"/>
              <p:cNvCxnSpPr>
                <a:stCxn id="1051" idx="5"/>
                <a:endCxn id="1046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8" name="Shape 1078"/>
              <p:cNvCxnSpPr>
                <a:stCxn id="1051" idx="4"/>
                <a:endCxn id="1058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9" name="Shape 1079"/>
              <p:cNvCxnSpPr>
                <a:stCxn id="1045" idx="7"/>
                <a:endCxn id="1049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0" name="Shape 1080"/>
              <p:cNvCxnSpPr>
                <a:stCxn id="1056" idx="4"/>
                <a:endCxn id="1045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1" name="Shape 1081"/>
              <p:cNvCxnSpPr>
                <a:stCxn id="1049" idx="5"/>
                <a:endCxn id="1055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2" name="Shape 1082"/>
              <p:cNvCxnSpPr>
                <a:stCxn id="1053" idx="7"/>
                <a:endCxn id="1055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3" name="Shape 1083"/>
              <p:cNvCxnSpPr>
                <a:stCxn id="1055" idx="4"/>
                <a:endCxn id="1047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4" name="Shape 1084"/>
              <p:cNvCxnSpPr>
                <a:stCxn id="1053" idx="6"/>
                <a:endCxn id="1047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5" name="Shape 1085"/>
              <p:cNvCxnSpPr>
                <a:stCxn id="1047" idx="4"/>
                <a:endCxn id="1052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6" name="Shape 1086"/>
              <p:cNvCxnSpPr>
                <a:stCxn id="1048" idx="7"/>
                <a:endCxn id="1053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7" name="Shape 1087"/>
              <p:cNvCxnSpPr>
                <a:stCxn id="1054" idx="6"/>
                <a:endCxn id="1052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8" name="Shape 1088"/>
              <p:cNvCxnSpPr>
                <a:stCxn id="1050" idx="7"/>
                <a:endCxn id="1057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9" name="Shape 1089"/>
              <p:cNvCxnSpPr>
                <a:stCxn id="1043" idx="6"/>
                <a:endCxn id="1056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0" name="Shape 1090"/>
              <p:cNvCxnSpPr>
                <a:stCxn id="1045" idx="6"/>
                <a:endCxn id="1055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1" name="Shape 1091"/>
              <p:cNvCxnSpPr>
                <a:stCxn id="1057" idx="0"/>
                <a:endCxn id="1045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2" name="Shape 1092"/>
              <p:cNvCxnSpPr>
                <a:endCxn id="1058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3" name="Shape 1093"/>
              <p:cNvCxnSpPr>
                <a:endCxn id="1051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4" name="Shape 1094"/>
              <p:cNvCxnSpPr>
                <a:endCxn id="1044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5" name="Shape 1095"/>
              <p:cNvCxnSpPr>
                <a:endCxn id="1043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6" name="Shape 1096"/>
              <p:cNvCxnSpPr>
                <a:endCxn id="1056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7" name="Shape 1097"/>
              <p:cNvCxnSpPr>
                <a:endCxn id="1049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8" name="Shape 1098"/>
              <p:cNvCxnSpPr>
                <a:endCxn id="1047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9" name="Shape 1099"/>
              <p:cNvCxnSpPr>
                <a:endCxn id="1047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0" name="Shape 1100"/>
              <p:cNvCxnSpPr>
                <a:endCxn id="1054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1" name="Shape 1101"/>
              <p:cNvCxnSpPr>
                <a:endCxn id="1054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2" name="Shape 1102"/>
              <p:cNvCxnSpPr>
                <a:endCxn id="1058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3" name="Shape 1103"/>
              <p:cNvCxnSpPr>
                <a:endCxn id="1049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4" name="Shape 1104"/>
              <p:cNvCxnSpPr>
                <a:endCxn id="1055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5" name="Shape 1105"/>
              <p:cNvCxnSpPr>
                <a:stCxn id="1050" idx="6"/>
                <a:endCxn id="1048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106" name="Shape 1106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3" name="Shape 1113"/>
              <p:cNvCxnSpPr>
                <a:endCxn id="1050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114" name="Shape 1114"/>
          <p:cNvCxnSpPr/>
          <p:nvPr/>
        </p:nvCxnSpPr>
        <p:spPr>
          <a:xfrm>
            <a:off x="1926402" y="228469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5" name="Shape 1115"/>
          <p:cNvSpPr txBox="1"/>
          <p:nvPr/>
        </p:nvSpPr>
        <p:spPr>
          <a:xfrm>
            <a:off x="622399" y="22254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6" name="Shape 1116" descr="yoda_buy.png"/>
          <p:cNvPicPr preferRelativeResize="0"/>
          <p:nvPr/>
        </p:nvPicPr>
        <p:blipFill rotWithShape="1">
          <a:blip r:embed="rId3">
            <a:alphaModFix/>
          </a:blip>
          <a:srcRect l="27006" t="12043" r="25006" b="17244"/>
          <a:stretch/>
        </p:blipFill>
        <p:spPr>
          <a:xfrm>
            <a:off x="4066427" y="2420653"/>
            <a:ext cx="4800482" cy="4200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Shape 1117"/>
          <p:cNvSpPr/>
          <p:nvPr/>
        </p:nvSpPr>
        <p:spPr>
          <a:xfrm>
            <a:off x="4067580" y="1799219"/>
            <a:ext cx="4776026" cy="400110"/>
          </a:xfrm>
          <a:prstGeom prst="rect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D2232"/>
                </a:solidFill>
                <a:latin typeface="Arial"/>
                <a:ea typeface="Arial"/>
                <a:cs typeface="Arial"/>
                <a:sym typeface="Arial"/>
              </a:rPr>
              <a:t>CryptoYoda</a:t>
            </a:r>
            <a:endParaRPr sz="2000">
              <a:solidFill>
                <a:srgbClr val="0D2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Shape 1118"/>
          <p:cNvSpPr/>
          <p:nvPr/>
        </p:nvSpPr>
        <p:spPr>
          <a:xfrm>
            <a:off x="4805680" y="3474720"/>
            <a:ext cx="1412240" cy="57912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Shape 1119"/>
          <p:cNvSpPr/>
          <p:nvPr/>
        </p:nvSpPr>
        <p:spPr>
          <a:xfrm>
            <a:off x="6898640" y="4968240"/>
            <a:ext cx="1412240" cy="57912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4856480" y="5303520"/>
            <a:ext cx="1899920" cy="72136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5834380" y="3246120"/>
            <a:ext cx="1290320" cy="41148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Shape 1122"/>
          <p:cNvSpPr/>
          <p:nvPr/>
        </p:nvSpPr>
        <p:spPr>
          <a:xfrm>
            <a:off x="7072630" y="3068320"/>
            <a:ext cx="1074420" cy="25273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Shape 1123"/>
          <p:cNvSpPr/>
          <p:nvPr/>
        </p:nvSpPr>
        <p:spPr>
          <a:xfrm>
            <a:off x="7326630" y="5646420"/>
            <a:ext cx="1074420" cy="25273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Shape 1124"/>
          <p:cNvSpPr/>
          <p:nvPr/>
        </p:nvSpPr>
        <p:spPr>
          <a:xfrm>
            <a:off x="6590030" y="6033770"/>
            <a:ext cx="1074420" cy="25273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/>
          <p:nvPr/>
        </p:nvSpPr>
        <p:spPr>
          <a:xfrm>
            <a:off x="3917226" y="2814092"/>
            <a:ext cx="4329586" cy="1153143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0" name="Shape 1130"/>
          <p:cNvSpPr txBox="1"/>
          <p:nvPr/>
        </p:nvSpPr>
        <p:spPr>
          <a:xfrm>
            <a:off x="4061283" y="2955030"/>
            <a:ext cx="4041471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grpSp>
        <p:nvGrpSpPr>
          <p:cNvPr id="1131" name="Shape 1131"/>
          <p:cNvGrpSpPr/>
          <p:nvPr/>
        </p:nvGrpSpPr>
        <p:grpSpPr>
          <a:xfrm>
            <a:off x="7419371" y="-221648"/>
            <a:ext cx="5828741" cy="5077125"/>
            <a:chOff x="8211887" y="-221648"/>
            <a:chExt cx="5036227" cy="4386805"/>
          </a:xfrm>
        </p:grpSpPr>
        <p:sp>
          <p:nvSpPr>
            <p:cNvPr id="1132" name="Shape 1132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144" name="Shape 1144"/>
            <p:cNvCxnSpPr>
              <a:stCxn id="1132" idx="5"/>
              <a:endCxn id="1137" idx="1"/>
            </p:cNvCxnSpPr>
            <p:nvPr/>
          </p:nvCxnSpPr>
          <p:spPr>
            <a:xfrm>
              <a:off x="11055507" y="344155"/>
              <a:ext cx="1052700" cy="9057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" name="Shape 1145"/>
            <p:cNvCxnSpPr>
              <a:stCxn id="1134" idx="7"/>
              <a:endCxn id="1137" idx="3"/>
            </p:cNvCxnSpPr>
            <p:nvPr/>
          </p:nvCxnSpPr>
          <p:spPr>
            <a:xfrm rot="10800000" flipH="1">
              <a:off x="10949571" y="1800500"/>
              <a:ext cx="1158600" cy="2850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" name="Shape 1146"/>
            <p:cNvCxnSpPr>
              <a:stCxn id="1139" idx="7"/>
              <a:endCxn id="1137" idx="4"/>
            </p:cNvCxnSpPr>
            <p:nvPr/>
          </p:nvCxnSpPr>
          <p:spPr>
            <a:xfrm rot="10800000" flipH="1">
              <a:off x="11962823" y="1914373"/>
              <a:ext cx="420600" cy="6537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7" name="Shape 1147"/>
            <p:cNvCxnSpPr>
              <a:stCxn id="1133" idx="7"/>
              <a:endCxn id="1134" idx="3"/>
            </p:cNvCxnSpPr>
            <p:nvPr/>
          </p:nvCxnSpPr>
          <p:spPr>
            <a:xfrm rot="10800000" flipH="1">
              <a:off x="10217771" y="2342410"/>
              <a:ext cx="474900" cy="5571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" name="Shape 1148"/>
            <p:cNvCxnSpPr>
              <a:stCxn id="1135" idx="7"/>
              <a:endCxn id="1132" idx="3"/>
            </p:cNvCxnSpPr>
            <p:nvPr/>
          </p:nvCxnSpPr>
          <p:spPr>
            <a:xfrm rot="10800000" flipH="1">
              <a:off x="9485830" y="344094"/>
              <a:ext cx="1101000" cy="10224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" name="Shape 1149"/>
            <p:cNvCxnSpPr>
              <a:stCxn id="1138" idx="0"/>
              <a:endCxn id="1132" idx="4"/>
            </p:cNvCxnSpPr>
            <p:nvPr/>
          </p:nvCxnSpPr>
          <p:spPr>
            <a:xfrm rot="10800000" flipH="1">
              <a:off x="10713540" y="441165"/>
              <a:ext cx="107700" cy="7158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" name="Shape 1150"/>
            <p:cNvCxnSpPr>
              <a:stCxn id="1137" idx="2"/>
              <a:endCxn id="1138" idx="6"/>
            </p:cNvCxnSpPr>
            <p:nvPr/>
          </p:nvCxnSpPr>
          <p:spPr>
            <a:xfrm rot="10800000">
              <a:off x="10843414" y="1286605"/>
              <a:ext cx="1150800" cy="2385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" name="Shape 1151"/>
            <p:cNvCxnSpPr>
              <a:stCxn id="1138" idx="4"/>
              <a:endCxn id="1134" idx="0"/>
            </p:cNvCxnSpPr>
            <p:nvPr/>
          </p:nvCxnSpPr>
          <p:spPr>
            <a:xfrm>
              <a:off x="10713540" y="1416476"/>
              <a:ext cx="107700" cy="6159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" name="Shape 1152"/>
            <p:cNvCxnSpPr>
              <a:stCxn id="1134" idx="5"/>
              <a:endCxn id="1139" idx="1"/>
            </p:cNvCxnSpPr>
            <p:nvPr/>
          </p:nvCxnSpPr>
          <p:spPr>
            <a:xfrm>
              <a:off x="10949571" y="2342352"/>
              <a:ext cx="544500" cy="2259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" name="Shape 1153"/>
            <p:cNvCxnSpPr>
              <a:stCxn id="1135" idx="7"/>
              <a:endCxn id="1138" idx="2"/>
            </p:cNvCxnSpPr>
            <p:nvPr/>
          </p:nvCxnSpPr>
          <p:spPr>
            <a:xfrm rot="10800000" flipH="1">
              <a:off x="9485830" y="1286694"/>
              <a:ext cx="1098000" cy="798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" name="Shape 1154"/>
            <p:cNvCxnSpPr>
              <a:stCxn id="1135" idx="4"/>
              <a:endCxn id="1133" idx="1"/>
            </p:cNvCxnSpPr>
            <p:nvPr/>
          </p:nvCxnSpPr>
          <p:spPr>
            <a:xfrm>
              <a:off x="9327220" y="1749414"/>
              <a:ext cx="421800" cy="11502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5" name="Shape 1155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156" name="Shape 1156"/>
            <p:cNvCxnSpPr>
              <a:stCxn id="1135" idx="5"/>
              <a:endCxn id="1140" idx="1"/>
            </p:cNvCxnSpPr>
            <p:nvPr/>
          </p:nvCxnSpPr>
          <p:spPr>
            <a:xfrm>
              <a:off x="9485830" y="1683715"/>
              <a:ext cx="487200" cy="3153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" name="Shape 1157"/>
            <p:cNvCxnSpPr>
              <a:stCxn id="1140" idx="7"/>
              <a:endCxn id="1138" idx="3"/>
            </p:cNvCxnSpPr>
            <p:nvPr/>
          </p:nvCxnSpPr>
          <p:spPr>
            <a:xfrm rot="10800000" flipH="1">
              <a:off x="10144181" y="1378400"/>
              <a:ext cx="477600" cy="6204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" name="Shape 1158"/>
            <p:cNvCxnSpPr>
              <a:stCxn id="1140" idx="6"/>
              <a:endCxn id="1134" idx="2"/>
            </p:cNvCxnSpPr>
            <p:nvPr/>
          </p:nvCxnSpPr>
          <p:spPr>
            <a:xfrm>
              <a:off x="10179664" y="2084463"/>
              <a:ext cx="459900" cy="1293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Shape 1159"/>
            <p:cNvCxnSpPr>
              <a:stCxn id="1133" idx="0"/>
              <a:endCxn id="1140" idx="4"/>
            </p:cNvCxnSpPr>
            <p:nvPr/>
          </p:nvCxnSpPr>
          <p:spPr>
            <a:xfrm rot="10800000" flipH="1">
              <a:off x="9983407" y="2205734"/>
              <a:ext cx="75300" cy="5967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Shape 1160"/>
            <p:cNvCxnSpPr>
              <a:stCxn id="1133" idx="6"/>
              <a:endCxn id="1139" idx="2"/>
            </p:cNvCxnSpPr>
            <p:nvPr/>
          </p:nvCxnSpPr>
          <p:spPr>
            <a:xfrm rot="10800000" flipH="1">
              <a:off x="10314847" y="2802373"/>
              <a:ext cx="1082100" cy="3315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" name="Shape 1161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1164" name="Shape 116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176" name="Shape 1176"/>
            <p:cNvCxnSpPr>
              <a:stCxn id="1164" idx="5"/>
              <a:endCxn id="1169" idx="1"/>
            </p:cNvCxnSpPr>
            <p:nvPr/>
          </p:nvCxnSpPr>
          <p:spPr>
            <a:xfrm>
              <a:off x="739645" y="4429471"/>
              <a:ext cx="1022400" cy="6960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" name="Shape 1177"/>
            <p:cNvCxnSpPr>
              <a:stCxn id="1166" idx="7"/>
              <a:endCxn id="1169" idx="3"/>
            </p:cNvCxnSpPr>
            <p:nvPr/>
          </p:nvCxnSpPr>
          <p:spPr>
            <a:xfrm rot="10800000" flipH="1">
              <a:off x="897703" y="5569322"/>
              <a:ext cx="864300" cy="5562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" name="Shape 1178"/>
            <p:cNvCxnSpPr>
              <a:stCxn id="1171" idx="7"/>
              <a:endCxn id="1169" idx="4"/>
            </p:cNvCxnSpPr>
            <p:nvPr/>
          </p:nvCxnSpPr>
          <p:spPr>
            <a:xfrm rot="10800000" flipH="1">
              <a:off x="1910955" y="5661296"/>
              <a:ext cx="72900" cy="9468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" name="Shape 1179"/>
            <p:cNvCxnSpPr>
              <a:stCxn id="1165" idx="7"/>
              <a:endCxn id="1166" idx="3"/>
            </p:cNvCxnSpPr>
            <p:nvPr/>
          </p:nvCxnSpPr>
          <p:spPr>
            <a:xfrm rot="10800000" flipH="1">
              <a:off x="165903" y="6382433"/>
              <a:ext cx="474900" cy="5571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" name="Shape 1180"/>
            <p:cNvCxnSpPr>
              <a:stCxn id="1167" idx="7"/>
              <a:endCxn id="1164" idx="3"/>
            </p:cNvCxnSpPr>
            <p:nvPr/>
          </p:nvCxnSpPr>
          <p:spPr>
            <a:xfrm rot="10800000" flipH="1">
              <a:off x="-566038" y="4429416"/>
              <a:ext cx="1055700" cy="9771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" name="Shape 1181"/>
            <p:cNvCxnSpPr>
              <a:stCxn id="1170" idx="0"/>
              <a:endCxn id="1164" idx="4"/>
            </p:cNvCxnSpPr>
            <p:nvPr/>
          </p:nvCxnSpPr>
          <p:spPr>
            <a:xfrm rot="10800000">
              <a:off x="614572" y="4481161"/>
              <a:ext cx="47100" cy="5019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" name="Shape 1182"/>
            <p:cNvCxnSpPr>
              <a:stCxn id="1169" idx="2"/>
              <a:endCxn id="1170" idx="6"/>
            </p:cNvCxnSpPr>
            <p:nvPr/>
          </p:nvCxnSpPr>
          <p:spPr>
            <a:xfrm rot="10800000">
              <a:off x="1005242" y="5326703"/>
              <a:ext cx="664800" cy="207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" name="Shape 1183"/>
            <p:cNvCxnSpPr>
              <a:stCxn id="1170" idx="4"/>
              <a:endCxn id="1166" idx="0"/>
            </p:cNvCxnSpPr>
            <p:nvPr/>
          </p:nvCxnSpPr>
          <p:spPr>
            <a:xfrm>
              <a:off x="661672" y="5670425"/>
              <a:ext cx="107700" cy="4020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4" name="Shape 1184"/>
            <p:cNvCxnSpPr>
              <a:stCxn id="1166" idx="5"/>
              <a:endCxn id="1171" idx="1"/>
            </p:cNvCxnSpPr>
            <p:nvPr/>
          </p:nvCxnSpPr>
          <p:spPr>
            <a:xfrm>
              <a:off x="897703" y="6382374"/>
              <a:ext cx="544500" cy="2256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5" name="Shape 1185"/>
            <p:cNvCxnSpPr>
              <a:stCxn id="1167" idx="7"/>
              <a:endCxn id="1170" idx="2"/>
            </p:cNvCxnSpPr>
            <p:nvPr/>
          </p:nvCxnSpPr>
          <p:spPr>
            <a:xfrm rot="10800000" flipH="1">
              <a:off x="-566038" y="5326716"/>
              <a:ext cx="884100" cy="798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6" name="Shape 1186"/>
            <p:cNvCxnSpPr>
              <a:stCxn id="1167" idx="4"/>
              <a:endCxn id="1165" idx="1"/>
            </p:cNvCxnSpPr>
            <p:nvPr/>
          </p:nvCxnSpPr>
          <p:spPr>
            <a:xfrm>
              <a:off x="-724649" y="5789436"/>
              <a:ext cx="421800" cy="11502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7" name="Shape 1187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188" name="Shape 1188"/>
            <p:cNvCxnSpPr>
              <a:stCxn id="1167" idx="5"/>
              <a:endCxn id="1172" idx="1"/>
            </p:cNvCxnSpPr>
            <p:nvPr/>
          </p:nvCxnSpPr>
          <p:spPr>
            <a:xfrm>
              <a:off x="-566038" y="5723737"/>
              <a:ext cx="486900" cy="3150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9" name="Shape 1189"/>
            <p:cNvCxnSpPr>
              <a:stCxn id="1172" idx="7"/>
              <a:endCxn id="1170" idx="3"/>
            </p:cNvCxnSpPr>
            <p:nvPr/>
          </p:nvCxnSpPr>
          <p:spPr>
            <a:xfrm rot="10800000" flipH="1">
              <a:off x="92313" y="5569622"/>
              <a:ext cx="326400" cy="4692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0" name="Shape 1190"/>
            <p:cNvCxnSpPr>
              <a:stCxn id="1172" idx="6"/>
              <a:endCxn id="1166" idx="2"/>
            </p:cNvCxnSpPr>
            <p:nvPr/>
          </p:nvCxnSpPr>
          <p:spPr>
            <a:xfrm>
              <a:off x="127796" y="6124485"/>
              <a:ext cx="459900" cy="1296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1" name="Shape 1191"/>
            <p:cNvCxnSpPr>
              <a:stCxn id="1165" idx="0"/>
              <a:endCxn id="1172" idx="4"/>
            </p:cNvCxnSpPr>
            <p:nvPr/>
          </p:nvCxnSpPr>
          <p:spPr>
            <a:xfrm rot="10800000" flipH="1">
              <a:off x="-68461" y="6245756"/>
              <a:ext cx="75000" cy="5967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2" name="Shape 1192"/>
            <p:cNvCxnSpPr>
              <a:stCxn id="1165" idx="6"/>
              <a:endCxn id="1171" idx="2"/>
            </p:cNvCxnSpPr>
            <p:nvPr/>
          </p:nvCxnSpPr>
          <p:spPr>
            <a:xfrm rot="10800000" flipH="1">
              <a:off x="262979" y="6842396"/>
              <a:ext cx="1082100" cy="331500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3" name="Shape 1193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98" name="Shape 1198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199" name="Shape 119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03" name="Shape 1203"/>
          <p:cNvGrpSpPr/>
          <p:nvPr/>
        </p:nvGrpSpPr>
        <p:grpSpPr>
          <a:xfrm>
            <a:off x="7306290" y="4556172"/>
            <a:ext cx="1587498" cy="1201908"/>
            <a:chOff x="7306290" y="4556172"/>
            <a:chExt cx="1587498" cy="1201908"/>
          </a:xfrm>
        </p:grpSpPr>
        <p:sp>
          <p:nvSpPr>
            <p:cNvPr id="1204" name="Shape 1204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solidFill>
              <a:srgbClr val="F17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rgbClr val="71CA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951689" y="556396"/>
            <a:ext cx="8252448" cy="69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What are Crypto-gurus?</a:t>
            </a:r>
            <a:endParaRPr sz="360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304801" y="390524"/>
            <a:ext cx="1422400" cy="1422400"/>
            <a:chOff x="7515477" y="634233"/>
            <a:chExt cx="2871689" cy="2871689"/>
          </a:xfrm>
        </p:grpSpPr>
        <p:sp>
          <p:nvSpPr>
            <p:cNvPr id="134" name="Shape 134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136" name="Shape 136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137" name="Shape 137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Shape 138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Shape 139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Shape 140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Shape 141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2" name="Shape 142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3" name="Shape 143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Shape 144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5" name="Shape 145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Shape 146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7" name="Shape 147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8" name="Shape 148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9" name="Shape 149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0" name="Shape 150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1" name="Shape 151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7" name="Shape 167"/>
              <p:cNvCxnSpPr>
                <a:endCxn id="151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Shape 168"/>
              <p:cNvCxnSpPr>
                <a:endCxn id="159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Shape 169"/>
              <p:cNvCxnSpPr>
                <a:endCxn id="151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Shape 170"/>
              <p:cNvCxnSpPr>
                <a:stCxn id="151" idx="3"/>
                <a:endCxn id="152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Shape 171"/>
              <p:cNvCxnSpPr>
                <a:stCxn id="152" idx="6"/>
                <a:endCxn id="153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Shape 172"/>
              <p:cNvCxnSpPr>
                <a:stCxn id="165" idx="6"/>
                <a:endCxn id="161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Shape 173"/>
              <p:cNvCxnSpPr>
                <a:stCxn id="165" idx="5"/>
                <a:endCxn id="156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Shape 174"/>
              <p:cNvCxnSpPr>
                <a:stCxn id="154" idx="5"/>
                <a:endCxn id="165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Shape 175"/>
              <p:cNvCxnSpPr>
                <a:stCxn id="166" idx="7"/>
                <a:endCxn id="154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Shape 176"/>
              <p:cNvCxnSpPr>
                <a:stCxn id="166" idx="5"/>
                <a:endCxn id="158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Shape 177"/>
              <p:cNvCxnSpPr>
                <a:stCxn id="158" idx="5"/>
                <a:endCxn id="162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Shape 178"/>
              <p:cNvCxnSpPr>
                <a:stCxn id="162" idx="0"/>
                <a:endCxn id="156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Shape 179"/>
              <p:cNvCxnSpPr>
                <a:stCxn id="156" idx="6"/>
                <a:endCxn id="160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" name="Shape 180"/>
              <p:cNvCxnSpPr>
                <a:stCxn id="164" idx="5"/>
                <a:endCxn id="157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Shape 181"/>
              <p:cNvCxnSpPr>
                <a:stCxn id="161" idx="0"/>
                <a:endCxn id="153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Shape 182"/>
              <p:cNvCxnSpPr>
                <a:stCxn id="154" idx="7"/>
                <a:endCxn id="153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Shape 183"/>
              <p:cNvCxnSpPr>
                <a:stCxn id="152" idx="4"/>
                <a:endCxn id="154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Shape 184"/>
              <p:cNvCxnSpPr>
                <a:stCxn id="159" idx="7"/>
                <a:endCxn id="152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Shape 185"/>
              <p:cNvCxnSpPr>
                <a:stCxn id="159" idx="5"/>
                <a:endCxn id="154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Shape 186"/>
              <p:cNvCxnSpPr>
                <a:stCxn id="159" idx="4"/>
                <a:endCxn id="166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Shape 187"/>
              <p:cNvCxnSpPr>
                <a:stCxn id="153" idx="7"/>
                <a:endCxn id="157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8" name="Shape 188"/>
              <p:cNvCxnSpPr>
                <a:stCxn id="164" idx="4"/>
                <a:endCxn id="153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9" name="Shape 189"/>
              <p:cNvCxnSpPr>
                <a:stCxn id="157" idx="5"/>
                <a:endCxn id="163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0" name="Shape 190"/>
              <p:cNvCxnSpPr>
                <a:stCxn id="161" idx="7"/>
                <a:endCxn id="163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1" name="Shape 191"/>
              <p:cNvCxnSpPr>
                <a:stCxn id="163" idx="4"/>
                <a:endCxn id="155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Shape 192"/>
              <p:cNvCxnSpPr>
                <a:stCxn id="161" idx="6"/>
                <a:endCxn id="155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3" name="Shape 193"/>
              <p:cNvCxnSpPr>
                <a:stCxn id="155" idx="4"/>
                <a:endCxn id="160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" name="Shape 194"/>
              <p:cNvCxnSpPr>
                <a:stCxn id="156" idx="7"/>
                <a:endCxn id="161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5" name="Shape 195"/>
              <p:cNvCxnSpPr>
                <a:stCxn id="162" idx="6"/>
                <a:endCxn id="160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Shape 196"/>
              <p:cNvCxnSpPr>
                <a:stCxn id="158" idx="7"/>
                <a:endCxn id="165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" name="Shape 197"/>
              <p:cNvCxnSpPr>
                <a:stCxn id="151" idx="6"/>
                <a:endCxn id="164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8" name="Shape 198"/>
              <p:cNvCxnSpPr>
                <a:stCxn id="153" idx="6"/>
                <a:endCxn id="163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9" name="Shape 199"/>
              <p:cNvCxnSpPr>
                <a:stCxn id="165" idx="0"/>
                <a:endCxn id="153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Shape 200"/>
              <p:cNvCxnSpPr>
                <a:endCxn id="166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1" name="Shape 201"/>
              <p:cNvCxnSpPr>
                <a:endCxn id="159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2" name="Shape 202"/>
              <p:cNvCxnSpPr>
                <a:endCxn id="152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3" name="Shape 203"/>
              <p:cNvCxnSpPr>
                <a:endCxn id="151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4" name="Shape 204"/>
              <p:cNvCxnSpPr>
                <a:endCxn id="164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5" name="Shape 205"/>
              <p:cNvCxnSpPr>
                <a:endCxn id="157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" name="Shape 206"/>
              <p:cNvCxnSpPr>
                <a:endCxn id="155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7" name="Shape 207"/>
              <p:cNvCxnSpPr>
                <a:endCxn id="155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Shape 208"/>
              <p:cNvCxnSpPr>
                <a:endCxn id="162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" name="Shape 209"/>
              <p:cNvCxnSpPr>
                <a:endCxn id="162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" name="Shape 210"/>
              <p:cNvCxnSpPr>
                <a:endCxn id="166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1" name="Shape 211"/>
              <p:cNvCxnSpPr>
                <a:endCxn id="157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2" name="Shape 212"/>
              <p:cNvCxnSpPr>
                <a:endCxn id="163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Shape 213"/>
              <p:cNvCxnSpPr>
                <a:stCxn id="158" idx="6"/>
                <a:endCxn id="156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4" name="Shape 214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1" name="Shape 221"/>
              <p:cNvCxnSpPr>
                <a:endCxn id="158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2" name="Shape 222"/>
          <p:cNvCxnSpPr/>
          <p:nvPr/>
        </p:nvCxnSpPr>
        <p:spPr>
          <a:xfrm>
            <a:off x="1861456" y="397776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Shape 223"/>
          <p:cNvSpPr txBox="1"/>
          <p:nvPr/>
        </p:nvSpPr>
        <p:spPr>
          <a:xfrm>
            <a:off x="609638" y="43559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6348287" y="2583728"/>
            <a:ext cx="1327060" cy="1329630"/>
            <a:chOff x="1139705" y="2625122"/>
            <a:chExt cx="2429658" cy="2434361"/>
          </a:xfrm>
        </p:grpSpPr>
        <p:sp>
          <p:nvSpPr>
            <p:cNvPr id="225" name="Shape 225"/>
            <p:cNvSpPr/>
            <p:nvPr/>
          </p:nvSpPr>
          <p:spPr>
            <a:xfrm>
              <a:off x="1145995" y="2625122"/>
              <a:ext cx="2423368" cy="2423368"/>
            </a:xfrm>
            <a:prstGeom prst="ellipse">
              <a:avLst/>
            </a:prstGeom>
            <a:solidFill>
              <a:srgbClr val="09172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139705" y="2630607"/>
              <a:ext cx="2428875" cy="2428876"/>
            </a:xfrm>
            <a:prstGeom prst="pie">
              <a:avLst>
                <a:gd name="adj1" fmla="val 4325114"/>
                <a:gd name="adj2" fmla="val 19911192"/>
              </a:avLst>
            </a:prstGeom>
            <a:solidFill>
              <a:srgbClr val="DC21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7" name="Shape 227"/>
          <p:cNvCxnSpPr/>
          <p:nvPr/>
        </p:nvCxnSpPr>
        <p:spPr>
          <a:xfrm rot="10800000" flipH="1">
            <a:off x="7476592" y="1782502"/>
            <a:ext cx="1312213" cy="943808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Shape 228"/>
          <p:cNvCxnSpPr>
            <a:stCxn id="225" idx="5"/>
          </p:cNvCxnSpPr>
          <p:nvPr/>
        </p:nvCxnSpPr>
        <p:spPr>
          <a:xfrm>
            <a:off x="7481507" y="3713513"/>
            <a:ext cx="698100" cy="424200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9233" y="864105"/>
            <a:ext cx="2941811" cy="294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 descr="Screen Shot 2018-04-06 at 9.32.30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906" y="1811810"/>
            <a:ext cx="5287809" cy="12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 descr="Screen Shot 2018-04-06 at 9.40.44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906" y="3493058"/>
            <a:ext cx="5350119" cy="81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 descr="Screen Shot 2018-04-06 at 9.41.00 P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76592" y="4131690"/>
            <a:ext cx="4252434" cy="244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 descr="Screen Shot 2018-04-06 at 9.45.09 P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1097" y="4830895"/>
            <a:ext cx="5350119" cy="8308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Shape 234"/>
          <p:cNvCxnSpPr>
            <a:stCxn id="230" idx="3"/>
          </p:cNvCxnSpPr>
          <p:nvPr/>
        </p:nvCxnSpPr>
        <p:spPr>
          <a:xfrm>
            <a:off x="5843715" y="2448139"/>
            <a:ext cx="519000" cy="452700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Shape 235"/>
          <p:cNvCxnSpPr>
            <a:stCxn id="231" idx="3"/>
          </p:cNvCxnSpPr>
          <p:nvPr/>
        </p:nvCxnSpPr>
        <p:spPr>
          <a:xfrm rot="10800000" flipH="1">
            <a:off x="5906025" y="3493118"/>
            <a:ext cx="456600" cy="408000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Shape 236"/>
          <p:cNvCxnSpPr>
            <a:stCxn id="233" idx="3"/>
          </p:cNvCxnSpPr>
          <p:nvPr/>
        </p:nvCxnSpPr>
        <p:spPr>
          <a:xfrm rot="10800000" flipH="1">
            <a:off x="5911216" y="3790405"/>
            <a:ext cx="755700" cy="1455900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7" name="Shape 237" descr="教师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4403" y="287008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3358" y="962150"/>
            <a:ext cx="2430165" cy="319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9704" y="2591581"/>
            <a:ext cx="2606856" cy="298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8714" y="4159132"/>
            <a:ext cx="2675862" cy="305957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2207473" y="432440"/>
            <a:ext cx="5119467" cy="69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317562" y="177474"/>
            <a:ext cx="1422400" cy="1422400"/>
            <a:chOff x="7515477" y="634233"/>
            <a:chExt cx="2871689" cy="2871689"/>
          </a:xfrm>
        </p:grpSpPr>
        <p:sp>
          <p:nvSpPr>
            <p:cNvPr id="247" name="Shape 247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Shape 248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249" name="Shape 249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250" name="Shape 250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1" name="Shape 251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2" name="Shape 252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3" name="Shape 253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4" name="Shape 254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5" name="Shape 255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6" name="Shape 256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7" name="Shape 257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8" name="Shape 258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9" name="Shape 259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0" name="Shape 260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1" name="Shape 261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2" name="Shape 262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3" name="Shape 263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4" name="Shape 264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0" name="Shape 280"/>
              <p:cNvCxnSpPr>
                <a:endCxn id="264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Shape 281"/>
              <p:cNvCxnSpPr>
                <a:endCxn id="272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Shape 282"/>
              <p:cNvCxnSpPr>
                <a:endCxn id="264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Shape 283"/>
              <p:cNvCxnSpPr>
                <a:stCxn id="264" idx="3"/>
                <a:endCxn id="265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Shape 284"/>
              <p:cNvCxnSpPr>
                <a:stCxn id="265" idx="6"/>
                <a:endCxn id="266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Shape 285"/>
              <p:cNvCxnSpPr>
                <a:stCxn id="278" idx="6"/>
                <a:endCxn id="274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6" name="Shape 286"/>
              <p:cNvCxnSpPr>
                <a:stCxn id="278" idx="5"/>
                <a:endCxn id="269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7" name="Shape 287"/>
              <p:cNvCxnSpPr>
                <a:stCxn id="267" idx="5"/>
                <a:endCxn id="278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8" name="Shape 288"/>
              <p:cNvCxnSpPr>
                <a:stCxn id="279" idx="7"/>
                <a:endCxn id="267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9" name="Shape 289"/>
              <p:cNvCxnSpPr>
                <a:stCxn id="279" idx="5"/>
                <a:endCxn id="271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Shape 290"/>
              <p:cNvCxnSpPr>
                <a:stCxn id="271" idx="5"/>
                <a:endCxn id="275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Shape 291"/>
              <p:cNvCxnSpPr>
                <a:stCxn id="275" idx="0"/>
                <a:endCxn id="269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" name="Shape 292"/>
              <p:cNvCxnSpPr>
                <a:stCxn id="269" idx="6"/>
                <a:endCxn id="273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Shape 293"/>
              <p:cNvCxnSpPr>
                <a:stCxn id="277" idx="5"/>
                <a:endCxn id="270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4" name="Shape 294"/>
              <p:cNvCxnSpPr>
                <a:stCxn id="274" idx="0"/>
                <a:endCxn id="266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5" name="Shape 295"/>
              <p:cNvCxnSpPr>
                <a:stCxn id="267" idx="7"/>
                <a:endCxn id="266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Shape 296"/>
              <p:cNvCxnSpPr>
                <a:stCxn id="265" idx="4"/>
                <a:endCxn id="267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" name="Shape 297"/>
              <p:cNvCxnSpPr>
                <a:stCxn id="272" idx="7"/>
                <a:endCxn id="265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8" name="Shape 298"/>
              <p:cNvCxnSpPr>
                <a:stCxn id="272" idx="5"/>
                <a:endCxn id="267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9" name="Shape 299"/>
              <p:cNvCxnSpPr>
                <a:stCxn id="272" idx="4"/>
                <a:endCxn id="279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0" name="Shape 300"/>
              <p:cNvCxnSpPr>
                <a:stCxn id="266" idx="7"/>
                <a:endCxn id="270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1" name="Shape 301"/>
              <p:cNvCxnSpPr>
                <a:stCxn id="277" idx="4"/>
                <a:endCxn id="266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2" name="Shape 302"/>
              <p:cNvCxnSpPr>
                <a:stCxn id="270" idx="5"/>
                <a:endCxn id="276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3" name="Shape 303"/>
              <p:cNvCxnSpPr>
                <a:stCxn id="274" idx="7"/>
                <a:endCxn id="276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Shape 304"/>
              <p:cNvCxnSpPr>
                <a:stCxn id="276" idx="4"/>
                <a:endCxn id="268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5" name="Shape 305"/>
              <p:cNvCxnSpPr>
                <a:stCxn id="274" idx="6"/>
                <a:endCxn id="268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6" name="Shape 306"/>
              <p:cNvCxnSpPr>
                <a:stCxn id="268" idx="4"/>
                <a:endCxn id="273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Shape 307"/>
              <p:cNvCxnSpPr>
                <a:stCxn id="269" idx="7"/>
                <a:endCxn id="274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Shape 308"/>
              <p:cNvCxnSpPr>
                <a:stCxn id="275" idx="6"/>
                <a:endCxn id="273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Shape 309"/>
              <p:cNvCxnSpPr>
                <a:stCxn id="271" idx="7"/>
                <a:endCxn id="278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Shape 310"/>
              <p:cNvCxnSpPr>
                <a:stCxn id="264" idx="6"/>
                <a:endCxn id="277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1" name="Shape 311"/>
              <p:cNvCxnSpPr>
                <a:stCxn id="266" idx="6"/>
                <a:endCxn id="276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2" name="Shape 312"/>
              <p:cNvCxnSpPr>
                <a:stCxn id="278" idx="0"/>
                <a:endCxn id="266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3" name="Shape 313"/>
              <p:cNvCxnSpPr>
                <a:endCxn id="279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4" name="Shape 314"/>
              <p:cNvCxnSpPr>
                <a:endCxn id="272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5" name="Shape 315"/>
              <p:cNvCxnSpPr>
                <a:endCxn id="265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6" name="Shape 316"/>
              <p:cNvCxnSpPr>
                <a:endCxn id="264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7" name="Shape 317"/>
              <p:cNvCxnSpPr>
                <a:endCxn id="277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8" name="Shape 318"/>
              <p:cNvCxnSpPr>
                <a:endCxn id="270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9" name="Shape 319"/>
              <p:cNvCxnSpPr>
                <a:endCxn id="268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Shape 320"/>
              <p:cNvCxnSpPr>
                <a:endCxn id="268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" name="Shape 321"/>
              <p:cNvCxnSpPr>
                <a:endCxn id="275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Shape 322"/>
              <p:cNvCxnSpPr>
                <a:endCxn id="275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Shape 323"/>
              <p:cNvCxnSpPr>
                <a:endCxn id="279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Shape 324"/>
              <p:cNvCxnSpPr>
                <a:endCxn id="270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Shape 325"/>
              <p:cNvCxnSpPr>
                <a:endCxn id="276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6" name="Shape 326"/>
              <p:cNvCxnSpPr>
                <a:stCxn id="271" idx="6"/>
                <a:endCxn id="269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7" name="Shape 327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4" name="Shape 334"/>
              <p:cNvCxnSpPr>
                <a:endCxn id="271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335" name="Shape 335"/>
          <p:cNvCxnSpPr/>
          <p:nvPr/>
        </p:nvCxnSpPr>
        <p:spPr>
          <a:xfrm>
            <a:off x="1926402" y="228469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Shape 336"/>
          <p:cNvSpPr txBox="1"/>
          <p:nvPr/>
        </p:nvSpPr>
        <p:spPr>
          <a:xfrm>
            <a:off x="622399" y="22254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0" y="3449424"/>
            <a:ext cx="5188368" cy="1000523"/>
          </a:xfrm>
          <a:prstGeom prst="rect">
            <a:avLst/>
          </a:prstGeom>
          <a:solidFill>
            <a:srgbClr val="DC21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-3542" y="5010522"/>
            <a:ext cx="8018233" cy="1129977"/>
          </a:xfrm>
          <a:prstGeom prst="rect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-3542" y="3664867"/>
            <a:ext cx="5825526" cy="56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1721"/>
                </a:solidFill>
                <a:latin typeface="Arial"/>
                <a:ea typeface="Arial"/>
                <a:cs typeface="Arial"/>
                <a:sym typeface="Arial"/>
              </a:rPr>
              <a:t>If so, who should I follow?</a:t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3542" y="5317675"/>
            <a:ext cx="8289679" cy="56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1721"/>
                </a:solidFill>
                <a:latin typeface="Arial"/>
                <a:ea typeface="Arial"/>
                <a:cs typeface="Arial"/>
                <a:sym typeface="Arial"/>
              </a:rPr>
              <a:t>Can I understand his trading strategy better?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0" y="1953562"/>
            <a:ext cx="5857412" cy="1003929"/>
          </a:xfrm>
          <a:prstGeom prst="rect">
            <a:avLst/>
          </a:prstGeom>
          <a:solidFill>
            <a:srgbClr val="DC21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8035" y="1956969"/>
            <a:ext cx="5716231" cy="100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1721"/>
                </a:solidFill>
                <a:latin typeface="Arial"/>
                <a:ea typeface="Arial"/>
                <a:cs typeface="Arial"/>
                <a:sym typeface="Arial"/>
              </a:rPr>
              <a:t>Are these self-proclaimed gurus really profitable?</a:t>
            </a:r>
            <a:endParaRPr/>
          </a:p>
        </p:txBody>
      </p:sp>
      <p:cxnSp>
        <p:nvCxnSpPr>
          <p:cNvPr id="343" name="Shape 343"/>
          <p:cNvCxnSpPr>
            <a:endCxn id="344" idx="1"/>
          </p:cNvCxnSpPr>
          <p:nvPr/>
        </p:nvCxnSpPr>
        <p:spPr>
          <a:xfrm>
            <a:off x="5857287" y="2455545"/>
            <a:ext cx="1290300" cy="674700"/>
          </a:xfrm>
          <a:prstGeom prst="straightConnector1">
            <a:avLst/>
          </a:prstGeom>
          <a:noFill/>
          <a:ln w="9525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Shape 345"/>
          <p:cNvSpPr/>
          <p:nvPr/>
        </p:nvSpPr>
        <p:spPr>
          <a:xfrm>
            <a:off x="7147587" y="2411496"/>
            <a:ext cx="3948417" cy="1474011"/>
          </a:xfrm>
          <a:prstGeom prst="rect">
            <a:avLst/>
          </a:prstGeom>
          <a:solidFill>
            <a:srgbClr val="09172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147587" y="2551818"/>
            <a:ext cx="3903799" cy="115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Profitability: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simulation on past tweets to determine past transactions</a:t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80605" y="4823932"/>
            <a:ext cx="3175101" cy="1503155"/>
          </a:xfrm>
          <a:prstGeom prst="rect">
            <a:avLst/>
          </a:prstGeom>
          <a:solidFill>
            <a:srgbClr val="09172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Shape 347"/>
          <p:cNvCxnSpPr>
            <a:endCxn id="346" idx="1"/>
          </p:cNvCxnSpPr>
          <p:nvPr/>
        </p:nvCxnSpPr>
        <p:spPr>
          <a:xfrm>
            <a:off x="8014705" y="5575510"/>
            <a:ext cx="465900" cy="0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8" name="Shape 348"/>
          <p:cNvCxnSpPr/>
          <p:nvPr/>
        </p:nvCxnSpPr>
        <p:spPr>
          <a:xfrm rot="10800000" flipH="1">
            <a:off x="5188368" y="3885507"/>
            <a:ext cx="3933428" cy="83636"/>
          </a:xfrm>
          <a:prstGeom prst="straightConnector1">
            <a:avLst/>
          </a:prstGeom>
          <a:noFill/>
          <a:ln w="9525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" name="Shape 349"/>
          <p:cNvSpPr/>
          <p:nvPr/>
        </p:nvSpPr>
        <p:spPr>
          <a:xfrm>
            <a:off x="8545591" y="5009483"/>
            <a:ext cx="3175101" cy="115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Strategy: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text analysis to better understand buy/sell triggers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1951689" y="556396"/>
            <a:ext cx="8252448" cy="69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360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304801" y="390524"/>
            <a:ext cx="1422400" cy="1422400"/>
            <a:chOff x="7515477" y="634233"/>
            <a:chExt cx="2871689" cy="2871689"/>
          </a:xfrm>
        </p:grpSpPr>
        <p:sp>
          <p:nvSpPr>
            <p:cNvPr id="357" name="Shape 357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Shape 358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359" name="Shape 359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360" name="Shape 360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2" name="Shape 362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Shape 363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4" name="Shape 364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5" name="Shape 365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6" name="Shape 366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7" name="Shape 367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8" name="Shape 368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9" name="Shape 369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0" name="Shape 370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1" name="Shape 371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2" name="Shape 372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3" name="Shape 373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74" name="Shape 374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0" name="Shape 390"/>
              <p:cNvCxnSpPr>
                <a:endCxn id="374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1" name="Shape 391"/>
              <p:cNvCxnSpPr>
                <a:endCxn id="382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2" name="Shape 392"/>
              <p:cNvCxnSpPr>
                <a:endCxn id="374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3" name="Shape 393"/>
              <p:cNvCxnSpPr>
                <a:stCxn id="374" idx="3"/>
                <a:endCxn id="375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4" name="Shape 394"/>
              <p:cNvCxnSpPr>
                <a:stCxn id="375" idx="6"/>
                <a:endCxn id="376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Shape 395"/>
              <p:cNvCxnSpPr>
                <a:stCxn id="388" idx="6"/>
                <a:endCxn id="384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Shape 396"/>
              <p:cNvCxnSpPr>
                <a:stCxn id="388" idx="5"/>
                <a:endCxn id="379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Shape 397"/>
              <p:cNvCxnSpPr>
                <a:stCxn id="377" idx="5"/>
                <a:endCxn id="388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8" name="Shape 398"/>
              <p:cNvCxnSpPr>
                <a:stCxn id="389" idx="7"/>
                <a:endCxn id="377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9" name="Shape 399"/>
              <p:cNvCxnSpPr>
                <a:stCxn id="389" idx="5"/>
                <a:endCxn id="381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0" name="Shape 400"/>
              <p:cNvCxnSpPr>
                <a:stCxn id="381" idx="5"/>
                <a:endCxn id="385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1" name="Shape 401"/>
              <p:cNvCxnSpPr>
                <a:stCxn id="385" idx="0"/>
                <a:endCxn id="379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2" name="Shape 402"/>
              <p:cNvCxnSpPr>
                <a:stCxn id="379" idx="6"/>
                <a:endCxn id="383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" name="Shape 403"/>
              <p:cNvCxnSpPr>
                <a:stCxn id="387" idx="5"/>
                <a:endCxn id="380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" name="Shape 404"/>
              <p:cNvCxnSpPr>
                <a:stCxn id="384" idx="0"/>
                <a:endCxn id="376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5" name="Shape 405"/>
              <p:cNvCxnSpPr>
                <a:stCxn id="377" idx="7"/>
                <a:endCxn id="376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6" name="Shape 406"/>
              <p:cNvCxnSpPr>
                <a:stCxn id="375" idx="4"/>
                <a:endCxn id="377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7" name="Shape 407"/>
              <p:cNvCxnSpPr>
                <a:stCxn id="382" idx="7"/>
                <a:endCxn id="375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8" name="Shape 408"/>
              <p:cNvCxnSpPr>
                <a:stCxn id="382" idx="5"/>
                <a:endCxn id="377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9" name="Shape 409"/>
              <p:cNvCxnSpPr>
                <a:stCxn id="382" idx="4"/>
                <a:endCxn id="389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0" name="Shape 410"/>
              <p:cNvCxnSpPr>
                <a:stCxn id="376" idx="7"/>
                <a:endCxn id="380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1" name="Shape 411"/>
              <p:cNvCxnSpPr>
                <a:stCxn id="387" idx="4"/>
                <a:endCxn id="376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2" name="Shape 412"/>
              <p:cNvCxnSpPr>
                <a:stCxn id="380" idx="5"/>
                <a:endCxn id="386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3" name="Shape 413"/>
              <p:cNvCxnSpPr>
                <a:stCxn id="384" idx="7"/>
                <a:endCxn id="386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4" name="Shape 414"/>
              <p:cNvCxnSpPr>
                <a:stCxn id="386" idx="4"/>
                <a:endCxn id="378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5" name="Shape 415"/>
              <p:cNvCxnSpPr>
                <a:stCxn id="384" idx="6"/>
                <a:endCxn id="378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6" name="Shape 416"/>
              <p:cNvCxnSpPr>
                <a:stCxn id="378" idx="4"/>
                <a:endCxn id="383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7" name="Shape 417"/>
              <p:cNvCxnSpPr>
                <a:stCxn id="379" idx="7"/>
                <a:endCxn id="384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" name="Shape 418"/>
              <p:cNvCxnSpPr>
                <a:stCxn id="385" idx="6"/>
                <a:endCxn id="383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9" name="Shape 419"/>
              <p:cNvCxnSpPr>
                <a:stCxn id="381" idx="7"/>
                <a:endCxn id="388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Shape 420"/>
              <p:cNvCxnSpPr>
                <a:stCxn id="374" idx="6"/>
                <a:endCxn id="387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1" name="Shape 421"/>
              <p:cNvCxnSpPr>
                <a:stCxn id="376" idx="6"/>
                <a:endCxn id="386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2" name="Shape 422"/>
              <p:cNvCxnSpPr>
                <a:stCxn id="388" idx="0"/>
                <a:endCxn id="376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Shape 423"/>
              <p:cNvCxnSpPr>
                <a:endCxn id="389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4" name="Shape 424"/>
              <p:cNvCxnSpPr>
                <a:endCxn id="382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5" name="Shape 425"/>
              <p:cNvCxnSpPr>
                <a:endCxn id="375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6" name="Shape 426"/>
              <p:cNvCxnSpPr>
                <a:endCxn id="374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7" name="Shape 427"/>
              <p:cNvCxnSpPr>
                <a:endCxn id="387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8" name="Shape 428"/>
              <p:cNvCxnSpPr>
                <a:endCxn id="380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Shape 429"/>
              <p:cNvCxnSpPr>
                <a:endCxn id="378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0" name="Shape 430"/>
              <p:cNvCxnSpPr>
                <a:endCxn id="378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1" name="Shape 431"/>
              <p:cNvCxnSpPr>
                <a:endCxn id="385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2" name="Shape 432"/>
              <p:cNvCxnSpPr>
                <a:endCxn id="385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3" name="Shape 433"/>
              <p:cNvCxnSpPr>
                <a:endCxn id="389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4" name="Shape 434"/>
              <p:cNvCxnSpPr>
                <a:endCxn id="380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5" name="Shape 435"/>
              <p:cNvCxnSpPr>
                <a:endCxn id="386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Shape 436"/>
              <p:cNvCxnSpPr>
                <a:stCxn id="381" idx="6"/>
                <a:endCxn id="379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37" name="Shape 437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4" name="Shape 444"/>
              <p:cNvCxnSpPr>
                <a:endCxn id="381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445" name="Shape 445"/>
          <p:cNvCxnSpPr/>
          <p:nvPr/>
        </p:nvCxnSpPr>
        <p:spPr>
          <a:xfrm>
            <a:off x="1861456" y="397776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46" name="Shape 446"/>
          <p:cNvGrpSpPr/>
          <p:nvPr/>
        </p:nvGrpSpPr>
        <p:grpSpPr>
          <a:xfrm>
            <a:off x="4393848" y="2628195"/>
            <a:ext cx="3385712" cy="3471909"/>
            <a:chOff x="-982362" y="-1947281"/>
            <a:chExt cx="4699000" cy="4818634"/>
          </a:xfrm>
        </p:grpSpPr>
        <p:cxnSp>
          <p:nvCxnSpPr>
            <p:cNvPr id="447" name="Shape 447"/>
            <p:cNvCxnSpPr/>
            <p:nvPr/>
          </p:nvCxnSpPr>
          <p:spPr>
            <a:xfrm rot="-5400000">
              <a:off x="-1515903" y="462036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8" name="Shape 448"/>
            <p:cNvCxnSpPr/>
            <p:nvPr/>
          </p:nvCxnSpPr>
          <p:spPr>
            <a:xfrm rot="-3857143">
              <a:off x="-1283229" y="-557374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9" name="Shape 449"/>
            <p:cNvCxnSpPr/>
            <p:nvPr/>
          </p:nvCxnSpPr>
          <p:spPr>
            <a:xfrm rot="-2314286">
              <a:off x="-631292" y="-1374877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0" name="Shape 450"/>
            <p:cNvCxnSpPr/>
            <p:nvPr/>
          </p:nvCxnSpPr>
          <p:spPr>
            <a:xfrm rot="-771429">
              <a:off x="310784" y="-1828557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1" name="Shape 451"/>
            <p:cNvCxnSpPr/>
            <p:nvPr/>
          </p:nvCxnSpPr>
          <p:spPr>
            <a:xfrm rot="771428">
              <a:off x="1356410" y="-1828557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2" name="Shape 452"/>
            <p:cNvCxnSpPr/>
            <p:nvPr/>
          </p:nvCxnSpPr>
          <p:spPr>
            <a:xfrm rot="2314286">
              <a:off x="2298486" y="-1374877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Shape 453"/>
            <p:cNvCxnSpPr/>
            <p:nvPr/>
          </p:nvCxnSpPr>
          <p:spPr>
            <a:xfrm rot="3857142">
              <a:off x="2950423" y="-557374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4" name="Shape 454"/>
            <p:cNvCxnSpPr/>
            <p:nvPr/>
          </p:nvCxnSpPr>
          <p:spPr>
            <a:xfrm rot="5400000">
              <a:off x="3183097" y="462036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Shape 455"/>
            <p:cNvCxnSpPr/>
            <p:nvPr/>
          </p:nvCxnSpPr>
          <p:spPr>
            <a:xfrm rot="6942857">
              <a:off x="2950424" y="1481445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Shape 456"/>
            <p:cNvCxnSpPr/>
            <p:nvPr/>
          </p:nvCxnSpPr>
          <p:spPr>
            <a:xfrm rot="8485714">
              <a:off x="2298486" y="2298949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7" name="Shape 457"/>
            <p:cNvCxnSpPr/>
            <p:nvPr/>
          </p:nvCxnSpPr>
          <p:spPr>
            <a:xfrm rot="10028571">
              <a:off x="1356410" y="2752629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8" name="Shape 458"/>
            <p:cNvCxnSpPr/>
            <p:nvPr/>
          </p:nvCxnSpPr>
          <p:spPr>
            <a:xfrm rot="-10028571">
              <a:off x="310784" y="2752629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9" name="Shape 459"/>
            <p:cNvCxnSpPr/>
            <p:nvPr/>
          </p:nvCxnSpPr>
          <p:spPr>
            <a:xfrm rot="-8485715">
              <a:off x="-631292" y="2298950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0" name="Shape 460"/>
            <p:cNvCxnSpPr/>
            <p:nvPr/>
          </p:nvCxnSpPr>
          <p:spPr>
            <a:xfrm rot="-6942858">
              <a:off x="-1283229" y="1481446"/>
              <a:ext cx="1067081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61" name="Shape 461"/>
          <p:cNvSpPr/>
          <p:nvPr/>
        </p:nvSpPr>
        <p:spPr>
          <a:xfrm>
            <a:off x="5444694" y="3040622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5267691" y="3452645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5998202" y="3976003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237541" y="4486794"/>
            <a:ext cx="177002" cy="177002"/>
          </a:xfrm>
          <a:prstGeom prst="ellipse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7053681" y="4428375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175205" y="5152725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6749686" y="3358272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5331782" y="5428496"/>
            <a:ext cx="177002" cy="177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713002" y="3995501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6916155" y="5116168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391617" y="4624875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064212" y="5678758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7186690" y="3799001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6303115" y="3002205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5776364" y="4775509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934549" y="4801877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>
            <a:endCxn id="461" idx="1"/>
          </p:cNvCxnSpPr>
          <p:nvPr/>
        </p:nvCxnSpPr>
        <p:spPr>
          <a:xfrm>
            <a:off x="5326015" y="2799243"/>
            <a:ext cx="144600" cy="26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8" name="Shape 478"/>
          <p:cNvCxnSpPr>
            <a:endCxn id="469" idx="2"/>
          </p:cNvCxnSpPr>
          <p:nvPr/>
        </p:nvCxnSpPr>
        <p:spPr>
          <a:xfrm>
            <a:off x="4406102" y="4002102"/>
            <a:ext cx="306900" cy="8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9" name="Shape 479"/>
          <p:cNvCxnSpPr>
            <a:endCxn id="461" idx="2"/>
          </p:cNvCxnSpPr>
          <p:nvPr/>
        </p:nvCxnSpPr>
        <p:spPr>
          <a:xfrm rot="10800000" flipH="1">
            <a:off x="4712994" y="3129123"/>
            <a:ext cx="731700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0" name="Shape 480"/>
          <p:cNvCxnSpPr>
            <a:stCxn id="461" idx="3"/>
            <a:endCxn id="462" idx="0"/>
          </p:cNvCxnSpPr>
          <p:nvPr/>
        </p:nvCxnSpPr>
        <p:spPr>
          <a:xfrm flipH="1">
            <a:off x="5356315" y="3191703"/>
            <a:ext cx="114300" cy="26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1" name="Shape 481"/>
          <p:cNvCxnSpPr>
            <a:stCxn id="462" idx="6"/>
            <a:endCxn id="463" idx="1"/>
          </p:cNvCxnSpPr>
          <p:nvPr/>
        </p:nvCxnSpPr>
        <p:spPr>
          <a:xfrm>
            <a:off x="5444693" y="3541146"/>
            <a:ext cx="579300" cy="46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2" name="Shape 482"/>
          <p:cNvCxnSpPr>
            <a:stCxn id="475" idx="6"/>
            <a:endCxn id="471" idx="2"/>
          </p:cNvCxnSpPr>
          <p:nvPr/>
        </p:nvCxnSpPr>
        <p:spPr>
          <a:xfrm rot="10800000" flipH="1">
            <a:off x="5953366" y="4713410"/>
            <a:ext cx="438300" cy="15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3" name="Shape 483"/>
          <p:cNvCxnSpPr>
            <a:stCxn id="475" idx="5"/>
            <a:endCxn id="466" idx="1"/>
          </p:cNvCxnSpPr>
          <p:nvPr/>
        </p:nvCxnSpPr>
        <p:spPr>
          <a:xfrm>
            <a:off x="5927445" y="4926590"/>
            <a:ext cx="273600" cy="25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4" name="Shape 484"/>
          <p:cNvCxnSpPr>
            <a:stCxn id="464" idx="5"/>
            <a:endCxn id="475" idx="1"/>
          </p:cNvCxnSpPr>
          <p:nvPr/>
        </p:nvCxnSpPr>
        <p:spPr>
          <a:xfrm>
            <a:off x="5388622" y="4637875"/>
            <a:ext cx="413700" cy="16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5" name="Shape 485"/>
          <p:cNvCxnSpPr>
            <a:stCxn id="476" idx="7"/>
            <a:endCxn id="464" idx="3"/>
          </p:cNvCxnSpPr>
          <p:nvPr/>
        </p:nvCxnSpPr>
        <p:spPr>
          <a:xfrm rot="10800000" flipH="1">
            <a:off x="5085629" y="4637898"/>
            <a:ext cx="177900" cy="18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6" name="Shape 486"/>
          <p:cNvCxnSpPr>
            <a:stCxn id="476" idx="5"/>
            <a:endCxn id="468" idx="1"/>
          </p:cNvCxnSpPr>
          <p:nvPr/>
        </p:nvCxnSpPr>
        <p:spPr>
          <a:xfrm>
            <a:off x="5085629" y="4952958"/>
            <a:ext cx="272100" cy="50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7" name="Shape 487"/>
          <p:cNvCxnSpPr>
            <a:stCxn id="468" idx="5"/>
            <a:endCxn id="472" idx="2"/>
          </p:cNvCxnSpPr>
          <p:nvPr/>
        </p:nvCxnSpPr>
        <p:spPr>
          <a:xfrm>
            <a:off x="5482863" y="5579577"/>
            <a:ext cx="581400" cy="18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8" name="Shape 488"/>
          <p:cNvCxnSpPr>
            <a:stCxn id="472" idx="0"/>
            <a:endCxn id="466" idx="4"/>
          </p:cNvCxnSpPr>
          <p:nvPr/>
        </p:nvCxnSpPr>
        <p:spPr>
          <a:xfrm rot="10800000" flipH="1">
            <a:off x="6152713" y="5329858"/>
            <a:ext cx="111000" cy="34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9" name="Shape 489"/>
          <p:cNvCxnSpPr>
            <a:stCxn id="466" idx="6"/>
            <a:endCxn id="470" idx="2"/>
          </p:cNvCxnSpPr>
          <p:nvPr/>
        </p:nvCxnSpPr>
        <p:spPr>
          <a:xfrm rot="10800000" flipH="1">
            <a:off x="6352207" y="5204626"/>
            <a:ext cx="564000" cy="3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0" name="Shape 490"/>
          <p:cNvCxnSpPr>
            <a:stCxn id="474" idx="5"/>
            <a:endCxn id="467" idx="1"/>
          </p:cNvCxnSpPr>
          <p:nvPr/>
        </p:nvCxnSpPr>
        <p:spPr>
          <a:xfrm>
            <a:off x="6454196" y="3153286"/>
            <a:ext cx="321300" cy="23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1" name="Shape 491"/>
          <p:cNvCxnSpPr>
            <a:stCxn id="471" idx="0"/>
            <a:endCxn id="463" idx="5"/>
          </p:cNvCxnSpPr>
          <p:nvPr/>
        </p:nvCxnSpPr>
        <p:spPr>
          <a:xfrm rot="10800000">
            <a:off x="6149218" y="4127175"/>
            <a:ext cx="330900" cy="49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Shape 492"/>
          <p:cNvCxnSpPr>
            <a:stCxn id="464" idx="7"/>
            <a:endCxn id="463" idx="2"/>
          </p:cNvCxnSpPr>
          <p:nvPr/>
        </p:nvCxnSpPr>
        <p:spPr>
          <a:xfrm rot="10800000" flipH="1">
            <a:off x="5388622" y="4064515"/>
            <a:ext cx="609600" cy="4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3" name="Shape 493"/>
          <p:cNvCxnSpPr>
            <a:stCxn id="462" idx="4"/>
            <a:endCxn id="464" idx="0"/>
          </p:cNvCxnSpPr>
          <p:nvPr/>
        </p:nvCxnSpPr>
        <p:spPr>
          <a:xfrm flipH="1">
            <a:off x="5326192" y="3629647"/>
            <a:ext cx="30000" cy="85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4" name="Shape 494"/>
          <p:cNvCxnSpPr>
            <a:stCxn id="469" idx="7"/>
            <a:endCxn id="462" idx="3"/>
          </p:cNvCxnSpPr>
          <p:nvPr/>
        </p:nvCxnSpPr>
        <p:spPr>
          <a:xfrm rot="10800000" flipH="1">
            <a:off x="4864083" y="3603823"/>
            <a:ext cx="429600" cy="41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5" name="Shape 495"/>
          <p:cNvCxnSpPr>
            <a:stCxn id="469" idx="5"/>
            <a:endCxn id="464" idx="1"/>
          </p:cNvCxnSpPr>
          <p:nvPr/>
        </p:nvCxnSpPr>
        <p:spPr>
          <a:xfrm>
            <a:off x="4864083" y="4146582"/>
            <a:ext cx="3993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6" name="Shape 496"/>
          <p:cNvCxnSpPr>
            <a:stCxn id="469" idx="4"/>
            <a:endCxn id="476" idx="0"/>
          </p:cNvCxnSpPr>
          <p:nvPr/>
        </p:nvCxnSpPr>
        <p:spPr>
          <a:xfrm>
            <a:off x="4801503" y="4172503"/>
            <a:ext cx="221400" cy="62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7" name="Shape 497"/>
          <p:cNvCxnSpPr>
            <a:stCxn id="463" idx="7"/>
            <a:endCxn id="467" idx="3"/>
          </p:cNvCxnSpPr>
          <p:nvPr/>
        </p:nvCxnSpPr>
        <p:spPr>
          <a:xfrm rot="10800000" flipH="1">
            <a:off x="6149283" y="3509324"/>
            <a:ext cx="626400" cy="49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8" name="Shape 498"/>
          <p:cNvCxnSpPr>
            <a:stCxn id="474" idx="4"/>
            <a:endCxn id="463" idx="7"/>
          </p:cNvCxnSpPr>
          <p:nvPr/>
        </p:nvCxnSpPr>
        <p:spPr>
          <a:xfrm flipH="1">
            <a:off x="6149216" y="3179207"/>
            <a:ext cx="242400" cy="82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9" name="Shape 499"/>
          <p:cNvCxnSpPr>
            <a:stCxn id="467" idx="5"/>
            <a:endCxn id="473" idx="1"/>
          </p:cNvCxnSpPr>
          <p:nvPr/>
        </p:nvCxnSpPr>
        <p:spPr>
          <a:xfrm>
            <a:off x="6900767" y="3509353"/>
            <a:ext cx="311700" cy="31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Shape 500"/>
          <p:cNvCxnSpPr>
            <a:stCxn id="471" idx="7"/>
            <a:endCxn id="473" idx="3"/>
          </p:cNvCxnSpPr>
          <p:nvPr/>
        </p:nvCxnSpPr>
        <p:spPr>
          <a:xfrm rot="10800000" flipH="1">
            <a:off x="6542698" y="3949996"/>
            <a:ext cx="669900" cy="70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1" name="Shape 501"/>
          <p:cNvCxnSpPr>
            <a:stCxn id="473" idx="4"/>
            <a:endCxn id="465" idx="7"/>
          </p:cNvCxnSpPr>
          <p:nvPr/>
        </p:nvCxnSpPr>
        <p:spPr>
          <a:xfrm flipH="1">
            <a:off x="7204691" y="3976003"/>
            <a:ext cx="70500" cy="47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Shape 502"/>
          <p:cNvCxnSpPr>
            <a:stCxn id="471" idx="6"/>
            <a:endCxn id="465" idx="3"/>
          </p:cNvCxnSpPr>
          <p:nvPr/>
        </p:nvCxnSpPr>
        <p:spPr>
          <a:xfrm rot="10800000" flipH="1">
            <a:off x="6568619" y="4579576"/>
            <a:ext cx="510900" cy="13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3" name="Shape 503"/>
          <p:cNvCxnSpPr>
            <a:stCxn id="465" idx="4"/>
            <a:endCxn id="470" idx="0"/>
          </p:cNvCxnSpPr>
          <p:nvPr/>
        </p:nvCxnSpPr>
        <p:spPr>
          <a:xfrm flipH="1">
            <a:off x="7004782" y="4605377"/>
            <a:ext cx="137400" cy="51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4" name="Shape 504"/>
          <p:cNvCxnSpPr>
            <a:stCxn id="466" idx="7"/>
            <a:endCxn id="471" idx="5"/>
          </p:cNvCxnSpPr>
          <p:nvPr/>
        </p:nvCxnSpPr>
        <p:spPr>
          <a:xfrm rot="10800000" flipH="1">
            <a:off x="6326286" y="4776046"/>
            <a:ext cx="216300" cy="40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5" name="Shape 505"/>
          <p:cNvCxnSpPr>
            <a:stCxn id="472" idx="6"/>
            <a:endCxn id="470" idx="4"/>
          </p:cNvCxnSpPr>
          <p:nvPr/>
        </p:nvCxnSpPr>
        <p:spPr>
          <a:xfrm rot="10800000" flipH="1">
            <a:off x="6241214" y="5293259"/>
            <a:ext cx="763500" cy="47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6" name="Shape 506"/>
          <p:cNvCxnSpPr>
            <a:stCxn id="468" idx="7"/>
            <a:endCxn id="475" idx="4"/>
          </p:cNvCxnSpPr>
          <p:nvPr/>
        </p:nvCxnSpPr>
        <p:spPr>
          <a:xfrm rot="10800000" flipH="1">
            <a:off x="5482863" y="4952517"/>
            <a:ext cx="381900" cy="50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7" name="Shape 507"/>
          <p:cNvCxnSpPr>
            <a:stCxn id="461" idx="6"/>
            <a:endCxn id="474" idx="2"/>
          </p:cNvCxnSpPr>
          <p:nvPr/>
        </p:nvCxnSpPr>
        <p:spPr>
          <a:xfrm rot="10800000" flipH="1">
            <a:off x="5621696" y="3090723"/>
            <a:ext cx="681300" cy="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8" name="Shape 508"/>
          <p:cNvCxnSpPr>
            <a:stCxn id="463" idx="6"/>
            <a:endCxn id="473" idx="3"/>
          </p:cNvCxnSpPr>
          <p:nvPr/>
        </p:nvCxnSpPr>
        <p:spPr>
          <a:xfrm rot="10800000" flipH="1">
            <a:off x="6175204" y="3950204"/>
            <a:ext cx="1037400" cy="11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9" name="Shape 509"/>
          <p:cNvCxnSpPr>
            <a:stCxn id="475" idx="0"/>
            <a:endCxn id="463" idx="4"/>
          </p:cNvCxnSpPr>
          <p:nvPr/>
        </p:nvCxnSpPr>
        <p:spPr>
          <a:xfrm rot="10800000" flipH="1">
            <a:off x="5864865" y="4153009"/>
            <a:ext cx="221700" cy="62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0" name="Shape 510"/>
          <p:cNvCxnSpPr>
            <a:endCxn id="476" idx="4"/>
          </p:cNvCxnSpPr>
          <p:nvPr/>
        </p:nvCxnSpPr>
        <p:spPr>
          <a:xfrm rot="10800000" flipH="1">
            <a:off x="4724550" y="4978879"/>
            <a:ext cx="298500" cy="46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1" name="Shape 511"/>
          <p:cNvCxnSpPr>
            <a:endCxn id="469" idx="3"/>
          </p:cNvCxnSpPr>
          <p:nvPr/>
        </p:nvCxnSpPr>
        <p:spPr>
          <a:xfrm rot="10800000" flipH="1">
            <a:off x="4368723" y="4146582"/>
            <a:ext cx="370200" cy="60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2" name="Shape 512"/>
          <p:cNvCxnSpPr>
            <a:endCxn id="462" idx="2"/>
          </p:cNvCxnSpPr>
          <p:nvPr/>
        </p:nvCxnSpPr>
        <p:spPr>
          <a:xfrm>
            <a:off x="4712991" y="3268746"/>
            <a:ext cx="554700" cy="27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3" name="Shape 513"/>
          <p:cNvCxnSpPr>
            <a:endCxn id="461" idx="0"/>
          </p:cNvCxnSpPr>
          <p:nvPr/>
        </p:nvCxnSpPr>
        <p:spPr>
          <a:xfrm flipH="1">
            <a:off x="5533195" y="2623922"/>
            <a:ext cx="548400" cy="416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4" name="Shape 514"/>
          <p:cNvCxnSpPr>
            <a:endCxn id="474" idx="1"/>
          </p:cNvCxnSpPr>
          <p:nvPr/>
        </p:nvCxnSpPr>
        <p:spPr>
          <a:xfrm>
            <a:off x="6064136" y="2628226"/>
            <a:ext cx="264900" cy="39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5" name="Shape 515"/>
          <p:cNvCxnSpPr>
            <a:endCxn id="467" idx="1"/>
          </p:cNvCxnSpPr>
          <p:nvPr/>
        </p:nvCxnSpPr>
        <p:spPr>
          <a:xfrm flipH="1">
            <a:off x="6775607" y="2825293"/>
            <a:ext cx="62700" cy="55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Shape 516"/>
          <p:cNvCxnSpPr>
            <a:endCxn id="465" idx="5"/>
          </p:cNvCxnSpPr>
          <p:nvPr/>
        </p:nvCxnSpPr>
        <p:spPr>
          <a:xfrm rot="10800000">
            <a:off x="7204762" y="4579456"/>
            <a:ext cx="573900" cy="1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7" name="Shape 517"/>
          <p:cNvCxnSpPr>
            <a:endCxn id="465" idx="5"/>
          </p:cNvCxnSpPr>
          <p:nvPr/>
        </p:nvCxnSpPr>
        <p:spPr>
          <a:xfrm rot="10800000">
            <a:off x="7204762" y="4579456"/>
            <a:ext cx="226800" cy="86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Shape 518"/>
          <p:cNvCxnSpPr>
            <a:endCxn id="472" idx="5"/>
          </p:cNvCxnSpPr>
          <p:nvPr/>
        </p:nvCxnSpPr>
        <p:spPr>
          <a:xfrm rot="10800000">
            <a:off x="6215293" y="5829838"/>
            <a:ext cx="61470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Shape 519"/>
          <p:cNvCxnSpPr>
            <a:endCxn id="472" idx="4"/>
          </p:cNvCxnSpPr>
          <p:nvPr/>
        </p:nvCxnSpPr>
        <p:spPr>
          <a:xfrm rot="10800000" flipH="1">
            <a:off x="6060913" y="5855760"/>
            <a:ext cx="91800" cy="24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Shape 520"/>
          <p:cNvCxnSpPr>
            <a:endCxn id="476" idx="2"/>
          </p:cNvCxnSpPr>
          <p:nvPr/>
        </p:nvCxnSpPr>
        <p:spPr>
          <a:xfrm>
            <a:off x="4368749" y="4748478"/>
            <a:ext cx="565800" cy="14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1" name="Shape 521"/>
          <p:cNvCxnSpPr>
            <a:endCxn id="467" idx="6"/>
          </p:cNvCxnSpPr>
          <p:nvPr/>
        </p:nvCxnSpPr>
        <p:spPr>
          <a:xfrm flipH="1">
            <a:off x="6926688" y="3263473"/>
            <a:ext cx="516000" cy="18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2" name="Shape 522"/>
          <p:cNvCxnSpPr>
            <a:endCxn id="473" idx="6"/>
          </p:cNvCxnSpPr>
          <p:nvPr/>
        </p:nvCxnSpPr>
        <p:spPr>
          <a:xfrm rot="10800000">
            <a:off x="7363692" y="3887502"/>
            <a:ext cx="414900" cy="9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3" name="Shape 523"/>
          <p:cNvCxnSpPr>
            <a:stCxn id="468" idx="6"/>
            <a:endCxn id="466" idx="2"/>
          </p:cNvCxnSpPr>
          <p:nvPr/>
        </p:nvCxnSpPr>
        <p:spPr>
          <a:xfrm rot="10800000" flipH="1">
            <a:off x="5508784" y="5241297"/>
            <a:ext cx="666300" cy="27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4" name="Shape 524"/>
          <p:cNvSpPr/>
          <p:nvPr/>
        </p:nvSpPr>
        <p:spPr>
          <a:xfrm>
            <a:off x="4538798" y="1773867"/>
            <a:ext cx="1224374" cy="1224374"/>
          </a:xfrm>
          <a:prstGeom prst="ellipse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4447688" y="5152725"/>
            <a:ext cx="518549" cy="518548"/>
          </a:xfrm>
          <a:prstGeom prst="ellipse">
            <a:avLst/>
          </a:prstGeom>
          <a:solidFill>
            <a:srgbClr val="DC21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295020" y="4642031"/>
            <a:ext cx="177002" cy="177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7686782" y="4680787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6727203" y="5850910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641319" y="3206359"/>
            <a:ext cx="177002" cy="17700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Shape 530"/>
          <p:cNvCxnSpPr>
            <a:endCxn id="468" idx="4"/>
          </p:cNvCxnSpPr>
          <p:nvPr/>
        </p:nvCxnSpPr>
        <p:spPr>
          <a:xfrm rot="10800000" flipH="1">
            <a:off x="5326083" y="5605498"/>
            <a:ext cx="94200" cy="32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1" name="Shape 531"/>
          <p:cNvSpPr/>
          <p:nvPr/>
        </p:nvSpPr>
        <p:spPr>
          <a:xfrm>
            <a:off x="5140817" y="3438168"/>
            <a:ext cx="1834619" cy="1834619"/>
          </a:xfrm>
          <a:prstGeom prst="ellipse">
            <a:avLst/>
          </a:prstGeom>
          <a:solidFill>
            <a:srgbClr val="DC21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5314640" y="3905679"/>
            <a:ext cx="166079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3" name="Shape 533"/>
          <p:cNvGrpSpPr/>
          <p:nvPr/>
        </p:nvGrpSpPr>
        <p:grpSpPr>
          <a:xfrm>
            <a:off x="477032" y="2623934"/>
            <a:ext cx="4084462" cy="596778"/>
            <a:chOff x="491546" y="2481944"/>
            <a:chExt cx="4084462" cy="596778"/>
          </a:xfrm>
        </p:grpSpPr>
        <p:cxnSp>
          <p:nvCxnSpPr>
            <p:cNvPr id="534" name="Shape 534"/>
            <p:cNvCxnSpPr/>
            <p:nvPr/>
          </p:nvCxnSpPr>
          <p:spPr>
            <a:xfrm flipH="1">
              <a:off x="491546" y="2481944"/>
              <a:ext cx="4084462" cy="596778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5" name="Shape 535"/>
            <p:cNvCxnSpPr/>
            <p:nvPr/>
          </p:nvCxnSpPr>
          <p:spPr>
            <a:xfrm flipH="1">
              <a:off x="3626363" y="2481944"/>
              <a:ext cx="942001" cy="596778"/>
            </a:xfrm>
            <a:prstGeom prst="straightConnector1">
              <a:avLst/>
            </a:prstGeom>
            <a:noFill/>
            <a:ln w="9525" cap="flat" cmpd="sng">
              <a:solidFill>
                <a:srgbClr val="71CA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6" name="Shape 536"/>
          <p:cNvSpPr txBox="1"/>
          <p:nvPr/>
        </p:nvSpPr>
        <p:spPr>
          <a:xfrm>
            <a:off x="152411" y="3232115"/>
            <a:ext cx="3709474" cy="461665"/>
          </a:xfrm>
          <a:prstGeom prst="rect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2232"/>
                </a:solidFill>
                <a:latin typeface="Arial"/>
                <a:ea typeface="Arial"/>
                <a:cs typeface="Arial"/>
                <a:sym typeface="Arial"/>
              </a:rPr>
              <a:t>5 accounts, 1937 tweets</a:t>
            </a:r>
            <a:endParaRPr sz="2400">
              <a:solidFill>
                <a:srgbClr val="0D2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Shape 537"/>
          <p:cNvCxnSpPr>
            <a:stCxn id="538" idx="3"/>
          </p:cNvCxnSpPr>
          <p:nvPr/>
        </p:nvCxnSpPr>
        <p:spPr>
          <a:xfrm>
            <a:off x="8126138" y="3173406"/>
            <a:ext cx="3659400" cy="273300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9" name="Shape 539"/>
          <p:cNvCxnSpPr>
            <a:stCxn id="538" idx="3"/>
          </p:cNvCxnSpPr>
          <p:nvPr/>
        </p:nvCxnSpPr>
        <p:spPr>
          <a:xfrm>
            <a:off x="8126138" y="3173406"/>
            <a:ext cx="513600" cy="288300"/>
          </a:xfrm>
          <a:prstGeom prst="straightConnector1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0" name="Shape 540"/>
          <p:cNvSpPr txBox="1"/>
          <p:nvPr/>
        </p:nvSpPr>
        <p:spPr>
          <a:xfrm>
            <a:off x="8164417" y="3447534"/>
            <a:ext cx="3621183" cy="461665"/>
          </a:xfrm>
          <a:prstGeom prst="rect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2232"/>
                </a:solidFill>
                <a:latin typeface="Arial"/>
                <a:ea typeface="Arial"/>
                <a:cs typeface="Arial"/>
                <a:sym typeface="Arial"/>
              </a:rPr>
              <a:t>Coin price of 114 coins</a:t>
            </a:r>
            <a:endParaRPr sz="2400">
              <a:solidFill>
                <a:srgbClr val="0D2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8627271" y="4305603"/>
            <a:ext cx="265719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BTC, ETH, LTC, STR, DASH, XMR, XRP…….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USD</a:t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609638" y="43559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Shape 538" descr="âbitcoin pngâçå¾çæç´¢ç»æ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64275">
            <a:off x="7130770" y="2713264"/>
            <a:ext cx="996840" cy="99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 descr="âtwitter pngâçå¾çæç´¢ç»æ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1319" y="1837739"/>
            <a:ext cx="1067284" cy="10672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4" name="Shape 544"/>
          <p:cNvGraphicFramePr/>
          <p:nvPr/>
        </p:nvGraphicFramePr>
        <p:xfrm>
          <a:off x="-55481" y="3867068"/>
          <a:ext cx="4363450" cy="2011740"/>
        </p:xfrm>
        <a:graphic>
          <a:graphicData uri="http://schemas.openxmlformats.org/drawingml/2006/table">
            <a:tbl>
              <a:tblPr firstRow="1" bandRow="1">
                <a:noFill/>
                <a:tableStyleId>{9A15F8AA-019E-4587-BF95-B04A10E54C03}</a:tableStyleId>
              </a:tblPr>
              <a:tblGrid>
                <a:gridCol w="2181725"/>
                <a:gridCol w="2181725"/>
              </a:tblGrid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/ User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Tweets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CryptoYoda1338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officialmcafee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anbessa100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cryptousemaki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ZeusZissou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45" name="Shape 545"/>
          <p:cNvSpPr/>
          <p:nvPr/>
        </p:nvSpPr>
        <p:spPr>
          <a:xfrm>
            <a:off x="6172492" y="1956225"/>
            <a:ext cx="5353790" cy="460126"/>
          </a:xfrm>
          <a:prstGeom prst="rect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2232"/>
                </a:solidFill>
                <a:latin typeface="Arial"/>
                <a:ea typeface="Arial"/>
                <a:cs typeface="Arial"/>
                <a:sym typeface="Arial"/>
              </a:rPr>
              <a:t>Time Frame: May 2017 – Feb 2018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Shape 551"/>
          <p:cNvCxnSpPr/>
          <p:nvPr/>
        </p:nvCxnSpPr>
        <p:spPr>
          <a:xfrm flipH="1">
            <a:off x="635000" y="2169523"/>
            <a:ext cx="9972" cy="4167777"/>
          </a:xfrm>
          <a:prstGeom prst="straightConnector1">
            <a:avLst/>
          </a:prstGeom>
          <a:noFill/>
          <a:ln w="889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2" name="Shape 552"/>
          <p:cNvSpPr/>
          <p:nvPr/>
        </p:nvSpPr>
        <p:spPr>
          <a:xfrm>
            <a:off x="2297270" y="525446"/>
            <a:ext cx="10193566" cy="6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Understanding trading strategy via text analysis</a:t>
            </a:r>
            <a:endParaRPr sz="320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Shape 553"/>
          <p:cNvGrpSpPr/>
          <p:nvPr/>
        </p:nvGrpSpPr>
        <p:grpSpPr>
          <a:xfrm>
            <a:off x="317562" y="177474"/>
            <a:ext cx="1422400" cy="1422400"/>
            <a:chOff x="7515477" y="634233"/>
            <a:chExt cx="2871689" cy="2871689"/>
          </a:xfrm>
        </p:grpSpPr>
        <p:sp>
          <p:nvSpPr>
            <p:cNvPr id="554" name="Shape 554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Shape 555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556" name="Shape 556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557" name="Shape 557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8" name="Shape 558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9" name="Shape 559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0" name="Shape 560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1" name="Shape 561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2" name="Shape 562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3" name="Shape 563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4" name="Shape 564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5" name="Shape 565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6" name="Shape 566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7" name="Shape 567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8" name="Shape 568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9" name="Shape 569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0" name="Shape 570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71" name="Shape 571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87" name="Shape 587"/>
              <p:cNvCxnSpPr>
                <a:endCxn id="571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8" name="Shape 588"/>
              <p:cNvCxnSpPr>
                <a:endCxn id="579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9" name="Shape 589"/>
              <p:cNvCxnSpPr>
                <a:endCxn id="571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0" name="Shape 590"/>
              <p:cNvCxnSpPr>
                <a:stCxn id="571" idx="3"/>
                <a:endCxn id="572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1" name="Shape 591"/>
              <p:cNvCxnSpPr>
                <a:stCxn id="572" idx="6"/>
                <a:endCxn id="573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2" name="Shape 592"/>
              <p:cNvCxnSpPr>
                <a:stCxn id="585" idx="6"/>
                <a:endCxn id="581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3" name="Shape 593"/>
              <p:cNvCxnSpPr>
                <a:stCxn id="585" idx="5"/>
                <a:endCxn id="576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4" name="Shape 594"/>
              <p:cNvCxnSpPr>
                <a:stCxn id="574" idx="5"/>
                <a:endCxn id="585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5" name="Shape 595"/>
              <p:cNvCxnSpPr>
                <a:stCxn id="586" idx="7"/>
                <a:endCxn id="574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6" name="Shape 596"/>
              <p:cNvCxnSpPr>
                <a:stCxn id="586" idx="5"/>
                <a:endCxn id="578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7" name="Shape 597"/>
              <p:cNvCxnSpPr>
                <a:stCxn id="578" idx="5"/>
                <a:endCxn id="582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8" name="Shape 598"/>
              <p:cNvCxnSpPr>
                <a:stCxn id="582" idx="0"/>
                <a:endCxn id="576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9" name="Shape 599"/>
              <p:cNvCxnSpPr>
                <a:stCxn id="576" idx="6"/>
                <a:endCxn id="580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0" name="Shape 600"/>
              <p:cNvCxnSpPr>
                <a:stCxn id="584" idx="5"/>
                <a:endCxn id="577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1" name="Shape 601"/>
              <p:cNvCxnSpPr>
                <a:stCxn id="581" idx="0"/>
                <a:endCxn id="573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2" name="Shape 602"/>
              <p:cNvCxnSpPr>
                <a:stCxn id="574" idx="7"/>
                <a:endCxn id="573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3" name="Shape 603"/>
              <p:cNvCxnSpPr>
                <a:stCxn id="572" idx="4"/>
                <a:endCxn id="574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4" name="Shape 604"/>
              <p:cNvCxnSpPr>
                <a:stCxn id="579" idx="7"/>
                <a:endCxn id="572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5" name="Shape 605"/>
              <p:cNvCxnSpPr>
                <a:stCxn id="579" idx="5"/>
                <a:endCxn id="574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6" name="Shape 606"/>
              <p:cNvCxnSpPr>
                <a:stCxn id="579" idx="4"/>
                <a:endCxn id="586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7" name="Shape 607"/>
              <p:cNvCxnSpPr>
                <a:stCxn id="573" idx="7"/>
                <a:endCxn id="577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8" name="Shape 608"/>
              <p:cNvCxnSpPr>
                <a:stCxn id="584" idx="4"/>
                <a:endCxn id="573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9" name="Shape 609"/>
              <p:cNvCxnSpPr>
                <a:stCxn id="577" idx="5"/>
                <a:endCxn id="583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0" name="Shape 610"/>
              <p:cNvCxnSpPr>
                <a:stCxn id="581" idx="7"/>
                <a:endCxn id="583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1" name="Shape 611"/>
              <p:cNvCxnSpPr>
                <a:stCxn id="583" idx="4"/>
                <a:endCxn id="575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2" name="Shape 612"/>
              <p:cNvCxnSpPr>
                <a:stCxn id="581" idx="6"/>
                <a:endCxn id="575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3" name="Shape 613"/>
              <p:cNvCxnSpPr>
                <a:stCxn id="575" idx="4"/>
                <a:endCxn id="580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4" name="Shape 614"/>
              <p:cNvCxnSpPr>
                <a:stCxn id="576" idx="7"/>
                <a:endCxn id="581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5" name="Shape 615"/>
              <p:cNvCxnSpPr>
                <a:stCxn id="582" idx="6"/>
                <a:endCxn id="580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6" name="Shape 616"/>
              <p:cNvCxnSpPr>
                <a:stCxn id="578" idx="7"/>
                <a:endCxn id="585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" name="Shape 617"/>
              <p:cNvCxnSpPr>
                <a:stCxn id="571" idx="6"/>
                <a:endCxn id="584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8" name="Shape 618"/>
              <p:cNvCxnSpPr>
                <a:stCxn id="573" idx="6"/>
                <a:endCxn id="583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9" name="Shape 619"/>
              <p:cNvCxnSpPr>
                <a:stCxn id="585" idx="0"/>
                <a:endCxn id="573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0" name="Shape 620"/>
              <p:cNvCxnSpPr>
                <a:endCxn id="586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1" name="Shape 621"/>
              <p:cNvCxnSpPr>
                <a:endCxn id="579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2" name="Shape 622"/>
              <p:cNvCxnSpPr>
                <a:endCxn id="572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3" name="Shape 623"/>
              <p:cNvCxnSpPr>
                <a:endCxn id="571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4" name="Shape 624"/>
              <p:cNvCxnSpPr>
                <a:endCxn id="584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5" name="Shape 625"/>
              <p:cNvCxnSpPr>
                <a:endCxn id="577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6" name="Shape 626"/>
              <p:cNvCxnSpPr>
                <a:endCxn id="575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7" name="Shape 627"/>
              <p:cNvCxnSpPr>
                <a:endCxn id="575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8" name="Shape 628"/>
              <p:cNvCxnSpPr>
                <a:endCxn id="582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9" name="Shape 629"/>
              <p:cNvCxnSpPr>
                <a:endCxn id="582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0" name="Shape 630"/>
              <p:cNvCxnSpPr>
                <a:endCxn id="586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1" name="Shape 631"/>
              <p:cNvCxnSpPr>
                <a:endCxn id="577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2" name="Shape 632"/>
              <p:cNvCxnSpPr>
                <a:endCxn id="583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3" name="Shape 633"/>
              <p:cNvCxnSpPr>
                <a:stCxn id="578" idx="6"/>
                <a:endCxn id="576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34" name="Shape 634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1" name="Shape 641"/>
              <p:cNvCxnSpPr>
                <a:endCxn id="578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642" name="Shape 642"/>
          <p:cNvCxnSpPr/>
          <p:nvPr/>
        </p:nvCxnSpPr>
        <p:spPr>
          <a:xfrm>
            <a:off x="1926402" y="228469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3" name="Shape 643"/>
          <p:cNvSpPr txBox="1"/>
          <p:nvPr/>
        </p:nvSpPr>
        <p:spPr>
          <a:xfrm>
            <a:off x="622399" y="22254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821228" y="3458813"/>
            <a:ext cx="1487607" cy="924721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account’s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tweets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Shape 645"/>
          <p:cNvCxnSpPr/>
          <p:nvPr/>
        </p:nvCxnSpPr>
        <p:spPr>
          <a:xfrm>
            <a:off x="2305001" y="3889940"/>
            <a:ext cx="1758999" cy="896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6" name="Shape 646"/>
          <p:cNvCxnSpPr/>
          <p:nvPr/>
        </p:nvCxnSpPr>
        <p:spPr>
          <a:xfrm rot="10800000" flipH="1">
            <a:off x="7670800" y="3217608"/>
            <a:ext cx="20972" cy="1405192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7" name="Shape 647"/>
          <p:cNvCxnSpPr>
            <a:endCxn id="648" idx="1"/>
          </p:cNvCxnSpPr>
          <p:nvPr/>
        </p:nvCxnSpPr>
        <p:spPr>
          <a:xfrm>
            <a:off x="4102129" y="3200400"/>
            <a:ext cx="618000" cy="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48" name="Shape 648"/>
          <p:cNvSpPr/>
          <p:nvPr/>
        </p:nvSpPr>
        <p:spPr>
          <a:xfrm>
            <a:off x="4720129" y="2971800"/>
            <a:ext cx="804371" cy="45720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4707429" y="4318000"/>
            <a:ext cx="804371" cy="43180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0" name="Shape 650"/>
          <p:cNvCxnSpPr/>
          <p:nvPr/>
        </p:nvCxnSpPr>
        <p:spPr>
          <a:xfrm>
            <a:off x="5549900" y="32131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1" name="Shape 651"/>
          <p:cNvSpPr/>
          <p:nvPr/>
        </p:nvSpPr>
        <p:spPr>
          <a:xfrm>
            <a:off x="6218729" y="2971800"/>
            <a:ext cx="804371" cy="45720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 Vect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6155229" y="4330700"/>
            <a:ext cx="804371" cy="45720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 Vect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3" name="Shape 653"/>
          <p:cNvCxnSpPr/>
          <p:nvPr/>
        </p:nvCxnSpPr>
        <p:spPr>
          <a:xfrm>
            <a:off x="7048500" y="32131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Shape 654"/>
          <p:cNvCxnSpPr/>
          <p:nvPr/>
        </p:nvCxnSpPr>
        <p:spPr>
          <a:xfrm>
            <a:off x="7683500" y="38862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5" name="Shape 655"/>
          <p:cNvCxnSpPr/>
          <p:nvPr/>
        </p:nvCxnSpPr>
        <p:spPr>
          <a:xfrm rot="10800000">
            <a:off x="8352172" y="2633408"/>
            <a:ext cx="17128" cy="2649792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6" name="Shape 656"/>
          <p:cNvCxnSpPr/>
          <p:nvPr/>
        </p:nvCxnSpPr>
        <p:spPr>
          <a:xfrm>
            <a:off x="8356600" y="26543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8382000" y="38989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8" name="Shape 658"/>
          <p:cNvCxnSpPr/>
          <p:nvPr/>
        </p:nvCxnSpPr>
        <p:spPr>
          <a:xfrm>
            <a:off x="8356600" y="52705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9" name="Shape 659"/>
          <p:cNvSpPr/>
          <p:nvPr/>
        </p:nvSpPr>
        <p:spPr>
          <a:xfrm>
            <a:off x="9025429" y="2286000"/>
            <a:ext cx="1274271" cy="77470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9050829" y="3517900"/>
            <a:ext cx="1274271" cy="77470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Vector Classifier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9012729" y="4851400"/>
            <a:ext cx="1274271" cy="77470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Naïve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Bayes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Shape 662"/>
          <p:cNvCxnSpPr/>
          <p:nvPr/>
        </p:nvCxnSpPr>
        <p:spPr>
          <a:xfrm rot="10800000" flipH="1">
            <a:off x="4113524" y="3192208"/>
            <a:ext cx="1276" cy="139886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3" name="Shape 663"/>
          <p:cNvCxnSpPr/>
          <p:nvPr/>
        </p:nvCxnSpPr>
        <p:spPr>
          <a:xfrm>
            <a:off x="5524500" y="45466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64" name="Shape 664"/>
          <p:cNvCxnSpPr/>
          <p:nvPr/>
        </p:nvCxnSpPr>
        <p:spPr>
          <a:xfrm>
            <a:off x="4102100" y="4572000"/>
            <a:ext cx="618029" cy="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65" name="Shape 665"/>
          <p:cNvCxnSpPr/>
          <p:nvPr/>
        </p:nvCxnSpPr>
        <p:spPr>
          <a:xfrm>
            <a:off x="6972300" y="4597400"/>
            <a:ext cx="723900" cy="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6" name="Shape 666"/>
          <p:cNvCxnSpPr/>
          <p:nvPr/>
        </p:nvCxnSpPr>
        <p:spPr>
          <a:xfrm>
            <a:off x="2565400" y="2870200"/>
            <a:ext cx="0" cy="10287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667" name="Shape 667"/>
          <p:cNvSpPr/>
          <p:nvPr/>
        </p:nvSpPr>
        <p:spPr>
          <a:xfrm>
            <a:off x="2142029" y="2425700"/>
            <a:ext cx="80437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Cleaned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Shape 668"/>
          <p:cNvCxnSpPr/>
          <p:nvPr/>
        </p:nvCxnSpPr>
        <p:spPr>
          <a:xfrm rot="10800000">
            <a:off x="2870200" y="3924300"/>
            <a:ext cx="0" cy="11811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669" name="Shape 669"/>
          <p:cNvSpPr/>
          <p:nvPr/>
        </p:nvSpPr>
        <p:spPr>
          <a:xfrm>
            <a:off x="2510329" y="5181600"/>
            <a:ext cx="80437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Tagged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Shape 670"/>
          <p:cNvCxnSpPr>
            <a:stCxn id="671" idx="2"/>
          </p:cNvCxnSpPr>
          <p:nvPr/>
        </p:nvCxnSpPr>
        <p:spPr>
          <a:xfrm>
            <a:off x="3397251" y="2159000"/>
            <a:ext cx="6300" cy="1714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671" name="Shape 671"/>
          <p:cNvSpPr/>
          <p:nvPr/>
        </p:nvSpPr>
        <p:spPr>
          <a:xfrm>
            <a:off x="1828801" y="17018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stop words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stemming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Shape 672"/>
          <p:cNvCxnSpPr/>
          <p:nvPr/>
        </p:nvCxnSpPr>
        <p:spPr>
          <a:xfrm>
            <a:off x="5848351" y="2819400"/>
            <a:ext cx="6350" cy="1714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673" name="Shape 673"/>
          <p:cNvCxnSpPr/>
          <p:nvPr/>
        </p:nvCxnSpPr>
        <p:spPr>
          <a:xfrm>
            <a:off x="5842000" y="2451100"/>
            <a:ext cx="12701" cy="7747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674" name="Shape 674"/>
          <p:cNvSpPr/>
          <p:nvPr/>
        </p:nvSpPr>
        <p:spPr>
          <a:xfrm>
            <a:off x="5342429" y="1892300"/>
            <a:ext cx="102027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 sampling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Shape 675"/>
          <p:cNvCxnSpPr>
            <a:stCxn id="676" idx="2"/>
          </p:cNvCxnSpPr>
          <p:nvPr/>
        </p:nvCxnSpPr>
        <p:spPr>
          <a:xfrm>
            <a:off x="7981951" y="2146300"/>
            <a:ext cx="6300" cy="1714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676" name="Shape 676"/>
          <p:cNvSpPr/>
          <p:nvPr/>
        </p:nvSpPr>
        <p:spPr>
          <a:xfrm>
            <a:off x="6413501" y="16891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Grid search parameters</a:t>
            </a:r>
            <a:endParaRPr/>
          </a:p>
        </p:txBody>
      </p:sp>
      <p:cxnSp>
        <p:nvCxnSpPr>
          <p:cNvPr id="677" name="Shape 677"/>
          <p:cNvCxnSpPr/>
          <p:nvPr/>
        </p:nvCxnSpPr>
        <p:spPr>
          <a:xfrm>
            <a:off x="10325100" y="26289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8" name="Shape 678"/>
          <p:cNvCxnSpPr/>
          <p:nvPr/>
        </p:nvCxnSpPr>
        <p:spPr>
          <a:xfrm>
            <a:off x="10350500" y="38735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9" name="Shape 679"/>
          <p:cNvCxnSpPr/>
          <p:nvPr/>
        </p:nvCxnSpPr>
        <p:spPr>
          <a:xfrm>
            <a:off x="10325100" y="5245100"/>
            <a:ext cx="647700" cy="127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0" name="Shape 680"/>
          <p:cNvCxnSpPr/>
          <p:nvPr/>
        </p:nvCxnSpPr>
        <p:spPr>
          <a:xfrm>
            <a:off x="10636251" y="3505200"/>
            <a:ext cx="6350" cy="1714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681" name="Shape 681"/>
          <p:cNvCxnSpPr/>
          <p:nvPr/>
        </p:nvCxnSpPr>
        <p:spPr>
          <a:xfrm>
            <a:off x="10629900" y="2514600"/>
            <a:ext cx="12702" cy="1397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682" name="Shape 682"/>
          <p:cNvCxnSpPr/>
          <p:nvPr/>
        </p:nvCxnSpPr>
        <p:spPr>
          <a:xfrm>
            <a:off x="10617200" y="1841500"/>
            <a:ext cx="12701" cy="7747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683" name="Shape 683"/>
          <p:cNvSpPr/>
          <p:nvPr/>
        </p:nvSpPr>
        <p:spPr>
          <a:xfrm>
            <a:off x="10155729" y="1282700"/>
            <a:ext cx="102027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fold-cv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7062786" y="0"/>
            <a:ext cx="3999638" cy="6858000"/>
          </a:xfrm>
          <a:prstGeom prst="rect">
            <a:avLst/>
          </a:prstGeom>
          <a:solidFill>
            <a:srgbClr val="09172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791537" y="0"/>
            <a:ext cx="3999638" cy="6858000"/>
          </a:xfrm>
          <a:prstGeom prst="rect">
            <a:avLst/>
          </a:prstGeom>
          <a:solidFill>
            <a:srgbClr val="09172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0" name="Shape 690" descr="anbessa100.png"/>
          <p:cNvPicPr preferRelativeResize="0"/>
          <p:nvPr/>
        </p:nvPicPr>
        <p:blipFill rotWithShape="1">
          <a:blip r:embed="rId3">
            <a:alphaModFix/>
          </a:blip>
          <a:srcRect b="6338"/>
          <a:stretch/>
        </p:blipFill>
        <p:spPr>
          <a:xfrm>
            <a:off x="7446535" y="3540856"/>
            <a:ext cx="3328499" cy="311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Shape 691" descr="cryptousemaki.png"/>
          <p:cNvPicPr preferRelativeResize="0"/>
          <p:nvPr/>
        </p:nvPicPr>
        <p:blipFill rotWithShape="1">
          <a:blip r:embed="rId4">
            <a:alphaModFix/>
          </a:blip>
          <a:srcRect t="-1" b="5747"/>
          <a:stretch/>
        </p:blipFill>
        <p:spPr>
          <a:xfrm>
            <a:off x="1035068" y="3521612"/>
            <a:ext cx="3389257" cy="319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 descr="CryptoYoda1338.png"/>
          <p:cNvPicPr preferRelativeResize="0"/>
          <p:nvPr/>
        </p:nvPicPr>
        <p:blipFill rotWithShape="1">
          <a:blip r:embed="rId5">
            <a:alphaModFix/>
          </a:blip>
          <a:srcRect b="5380"/>
          <a:stretch/>
        </p:blipFill>
        <p:spPr>
          <a:xfrm>
            <a:off x="7408051" y="192438"/>
            <a:ext cx="3347539" cy="316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 descr="ZeusZissou.png"/>
          <p:cNvPicPr preferRelativeResize="0"/>
          <p:nvPr/>
        </p:nvPicPr>
        <p:blipFill rotWithShape="1">
          <a:blip r:embed="rId6">
            <a:alphaModFix/>
          </a:blip>
          <a:srcRect b="5558"/>
          <a:stretch/>
        </p:blipFill>
        <p:spPr>
          <a:xfrm>
            <a:off x="1004606" y="173193"/>
            <a:ext cx="3394688" cy="3205957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/>
          <p:nvPr/>
        </p:nvSpPr>
        <p:spPr>
          <a:xfrm>
            <a:off x="1442079" y="373242"/>
            <a:ext cx="701040" cy="3013661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1479029" y="3643133"/>
            <a:ext cx="701040" cy="3013661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7848020" y="371691"/>
            <a:ext cx="701040" cy="3013661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884970" y="3603095"/>
            <a:ext cx="701040" cy="3013661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2297270" y="525446"/>
            <a:ext cx="10193566" cy="124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Simulation of transactions to understand profitability</a:t>
            </a:r>
            <a:endParaRPr sz="360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904840" y="3355628"/>
            <a:ext cx="409666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determine each account’s profitability at the end of 10 months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Profitability is determined by growth in net-worth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Tweets dataset is combined with coin prices dataset </a:t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287828" y="4028064"/>
            <a:ext cx="1483773" cy="601317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each tweet</a:t>
            </a:r>
            <a:endParaRPr/>
          </a:p>
        </p:txBody>
      </p:sp>
      <p:cxnSp>
        <p:nvCxnSpPr>
          <p:cNvPr id="706" name="Shape 706"/>
          <p:cNvCxnSpPr>
            <a:stCxn id="705" idx="3"/>
          </p:cNvCxnSpPr>
          <p:nvPr/>
        </p:nvCxnSpPr>
        <p:spPr>
          <a:xfrm rot="10800000" flipH="1">
            <a:off x="1771601" y="4317923"/>
            <a:ext cx="1385100" cy="108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07" name="Shape 707"/>
          <p:cNvSpPr/>
          <p:nvPr/>
        </p:nvSpPr>
        <p:spPr>
          <a:xfrm>
            <a:off x="287828" y="2437097"/>
            <a:ext cx="1487607" cy="924721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account starts with </a:t>
            </a:r>
            <a:r>
              <a:rPr lang="en-US" sz="16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$200 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dirty="0"/>
          </a:p>
        </p:txBody>
      </p:sp>
      <p:cxnSp>
        <p:nvCxnSpPr>
          <p:cNvPr id="708" name="Shape 708"/>
          <p:cNvCxnSpPr>
            <a:stCxn id="707" idx="2"/>
            <a:endCxn id="705" idx="0"/>
          </p:cNvCxnSpPr>
          <p:nvPr/>
        </p:nvCxnSpPr>
        <p:spPr>
          <a:xfrm flipH="1">
            <a:off x="1029832" y="3361818"/>
            <a:ext cx="1800" cy="6663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09" name="Shape 709"/>
          <p:cNvSpPr/>
          <p:nvPr/>
        </p:nvSpPr>
        <p:spPr>
          <a:xfrm>
            <a:off x="1855238" y="3564996"/>
            <a:ext cx="1101972" cy="601317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endParaRPr/>
          </a:p>
        </p:txBody>
      </p:sp>
      <p:cxnSp>
        <p:nvCxnSpPr>
          <p:cNvPr id="710" name="Shape 710"/>
          <p:cNvCxnSpPr/>
          <p:nvPr/>
        </p:nvCxnSpPr>
        <p:spPr>
          <a:xfrm rot="-5400000">
            <a:off x="2457804" y="4329784"/>
            <a:ext cx="1398860" cy="1276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1" name="Shape 711"/>
          <p:cNvCxnSpPr>
            <a:endCxn id="712" idx="1"/>
          </p:cNvCxnSpPr>
          <p:nvPr/>
        </p:nvCxnSpPr>
        <p:spPr>
          <a:xfrm>
            <a:off x="3156480" y="3616728"/>
            <a:ext cx="1722900" cy="300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13" name="Shape 713"/>
          <p:cNvCxnSpPr/>
          <p:nvPr/>
        </p:nvCxnSpPr>
        <p:spPr>
          <a:xfrm>
            <a:off x="3156597" y="5015647"/>
            <a:ext cx="1722784" cy="15327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14" name="Shape 714"/>
          <p:cNvSpPr/>
          <p:nvPr/>
        </p:nvSpPr>
        <p:spPr>
          <a:xfrm>
            <a:off x="3410084" y="2986098"/>
            <a:ext cx="1101972" cy="430677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Neutral</a:t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4879380" y="3350218"/>
            <a:ext cx="1285634" cy="53362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nothing</a:t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3410084" y="5192197"/>
            <a:ext cx="1101972" cy="590575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or Sell</a:t>
            </a:r>
            <a:endParaRPr/>
          </a:p>
        </p:txBody>
      </p:sp>
      <p:cxnSp>
        <p:nvCxnSpPr>
          <p:cNvPr id="716" name="Shape 716"/>
          <p:cNvCxnSpPr/>
          <p:nvPr/>
        </p:nvCxnSpPr>
        <p:spPr>
          <a:xfrm rot="-5400000">
            <a:off x="4314750" y="5058240"/>
            <a:ext cx="1129266" cy="1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7" name="Shape 717"/>
          <p:cNvCxnSpPr/>
          <p:nvPr/>
        </p:nvCxnSpPr>
        <p:spPr>
          <a:xfrm>
            <a:off x="4879384" y="4493607"/>
            <a:ext cx="1285634" cy="1122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18" name="Shape 718"/>
          <p:cNvCxnSpPr/>
          <p:nvPr/>
        </p:nvCxnSpPr>
        <p:spPr>
          <a:xfrm>
            <a:off x="4879384" y="5621752"/>
            <a:ext cx="1285634" cy="1122"/>
          </a:xfrm>
          <a:prstGeom prst="straightConnector1">
            <a:avLst/>
          </a:prstGeom>
          <a:noFill/>
          <a:ln w="12700" cap="flat" cmpd="sng">
            <a:solidFill>
              <a:srgbClr val="71CAE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19" name="Shape 719"/>
          <p:cNvSpPr/>
          <p:nvPr/>
        </p:nvSpPr>
        <p:spPr>
          <a:xfrm>
            <a:off x="5063043" y="4116064"/>
            <a:ext cx="918314" cy="322447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</a:t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5063043" y="5676709"/>
            <a:ext cx="918314" cy="322447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Sell</a:t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6165018" y="4089847"/>
            <a:ext cx="1487980" cy="80752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$1k of mentioned coin</a:t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165018" y="5219114"/>
            <a:ext cx="1493082" cy="807520"/>
          </a:xfrm>
          <a:prstGeom prst="rect">
            <a:avLst/>
          </a:prstGeom>
          <a:noFill/>
          <a:ln w="9525" cap="flat" cmpd="sng">
            <a:solidFill>
              <a:srgbClr val="71CA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Sell $1k of mentioned coin</a:t>
            </a:r>
            <a:endParaRPr/>
          </a:p>
        </p:txBody>
      </p:sp>
      <p:grpSp>
        <p:nvGrpSpPr>
          <p:cNvPr id="723" name="Shape 723"/>
          <p:cNvGrpSpPr/>
          <p:nvPr/>
        </p:nvGrpSpPr>
        <p:grpSpPr>
          <a:xfrm>
            <a:off x="317562" y="177474"/>
            <a:ext cx="1422400" cy="1422400"/>
            <a:chOff x="7515477" y="634233"/>
            <a:chExt cx="2871689" cy="2871689"/>
          </a:xfrm>
        </p:grpSpPr>
        <p:sp>
          <p:nvSpPr>
            <p:cNvPr id="724" name="Shape 724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5" name="Shape 725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726" name="Shape 726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727" name="Shape 727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8" name="Shape 728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9" name="Shape 729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0" name="Shape 730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1" name="Shape 731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2" name="Shape 732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3" name="Shape 733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4" name="Shape 734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5" name="Shape 735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6" name="Shape 736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7" name="Shape 737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8" name="Shape 738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9" name="Shape 739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40" name="Shape 740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41" name="Shape 741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Shape 746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Shape 747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Shape 748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Shape 754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Shape 755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7" name="Shape 757"/>
              <p:cNvCxnSpPr>
                <a:endCxn id="741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8" name="Shape 758"/>
              <p:cNvCxnSpPr>
                <a:endCxn id="749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9" name="Shape 759"/>
              <p:cNvCxnSpPr>
                <a:endCxn id="741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0" name="Shape 760"/>
              <p:cNvCxnSpPr>
                <a:stCxn id="741" idx="3"/>
                <a:endCxn id="742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1" name="Shape 761"/>
              <p:cNvCxnSpPr>
                <a:stCxn id="742" idx="6"/>
                <a:endCxn id="743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2" name="Shape 762"/>
              <p:cNvCxnSpPr>
                <a:stCxn id="755" idx="6"/>
                <a:endCxn id="751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3" name="Shape 763"/>
              <p:cNvCxnSpPr>
                <a:stCxn id="755" idx="5"/>
                <a:endCxn id="746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4" name="Shape 764"/>
              <p:cNvCxnSpPr>
                <a:stCxn id="744" idx="5"/>
                <a:endCxn id="755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Shape 765"/>
              <p:cNvCxnSpPr>
                <a:stCxn id="756" idx="7"/>
                <a:endCxn id="744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6" name="Shape 766"/>
              <p:cNvCxnSpPr>
                <a:stCxn id="756" idx="5"/>
                <a:endCxn id="748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7" name="Shape 767"/>
              <p:cNvCxnSpPr>
                <a:stCxn id="748" idx="5"/>
                <a:endCxn id="752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Shape 768"/>
              <p:cNvCxnSpPr>
                <a:stCxn id="752" idx="0"/>
                <a:endCxn id="746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9" name="Shape 769"/>
              <p:cNvCxnSpPr>
                <a:stCxn id="746" idx="6"/>
                <a:endCxn id="750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0" name="Shape 770"/>
              <p:cNvCxnSpPr>
                <a:stCxn id="754" idx="5"/>
                <a:endCxn id="747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Shape 771"/>
              <p:cNvCxnSpPr>
                <a:stCxn id="751" idx="0"/>
                <a:endCxn id="743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2" name="Shape 772"/>
              <p:cNvCxnSpPr>
                <a:stCxn id="744" idx="7"/>
                <a:endCxn id="743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3" name="Shape 773"/>
              <p:cNvCxnSpPr>
                <a:stCxn id="742" idx="4"/>
                <a:endCxn id="744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Shape 774"/>
              <p:cNvCxnSpPr>
                <a:stCxn id="749" idx="7"/>
                <a:endCxn id="742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5" name="Shape 775"/>
              <p:cNvCxnSpPr>
                <a:stCxn id="749" idx="5"/>
                <a:endCxn id="744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6" name="Shape 776"/>
              <p:cNvCxnSpPr>
                <a:stCxn id="749" idx="4"/>
                <a:endCxn id="756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7" name="Shape 777"/>
              <p:cNvCxnSpPr>
                <a:stCxn id="743" idx="7"/>
                <a:endCxn id="747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8" name="Shape 778"/>
              <p:cNvCxnSpPr>
                <a:stCxn id="754" idx="4"/>
                <a:endCxn id="743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9" name="Shape 779"/>
              <p:cNvCxnSpPr>
                <a:stCxn id="747" idx="5"/>
                <a:endCxn id="753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0" name="Shape 780"/>
              <p:cNvCxnSpPr>
                <a:stCxn id="751" idx="7"/>
                <a:endCxn id="753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1" name="Shape 781"/>
              <p:cNvCxnSpPr>
                <a:stCxn id="753" idx="4"/>
                <a:endCxn id="745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2" name="Shape 782"/>
              <p:cNvCxnSpPr>
                <a:stCxn id="751" idx="6"/>
                <a:endCxn id="745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3" name="Shape 783"/>
              <p:cNvCxnSpPr>
                <a:stCxn id="745" idx="4"/>
                <a:endCxn id="750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4" name="Shape 784"/>
              <p:cNvCxnSpPr>
                <a:stCxn id="746" idx="7"/>
                <a:endCxn id="751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5" name="Shape 785"/>
              <p:cNvCxnSpPr>
                <a:stCxn id="752" idx="6"/>
                <a:endCxn id="750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6" name="Shape 786"/>
              <p:cNvCxnSpPr>
                <a:stCxn id="748" idx="7"/>
                <a:endCxn id="755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7" name="Shape 787"/>
              <p:cNvCxnSpPr>
                <a:stCxn id="741" idx="6"/>
                <a:endCxn id="754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8" name="Shape 788"/>
              <p:cNvCxnSpPr>
                <a:stCxn id="743" idx="6"/>
                <a:endCxn id="753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9" name="Shape 789"/>
              <p:cNvCxnSpPr>
                <a:stCxn id="755" idx="0"/>
                <a:endCxn id="743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0" name="Shape 790"/>
              <p:cNvCxnSpPr>
                <a:endCxn id="756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1" name="Shape 791"/>
              <p:cNvCxnSpPr>
                <a:endCxn id="749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2" name="Shape 792"/>
              <p:cNvCxnSpPr>
                <a:endCxn id="742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3" name="Shape 793"/>
              <p:cNvCxnSpPr>
                <a:endCxn id="741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4" name="Shape 794"/>
              <p:cNvCxnSpPr>
                <a:endCxn id="754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5" name="Shape 795"/>
              <p:cNvCxnSpPr>
                <a:endCxn id="747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6" name="Shape 796"/>
              <p:cNvCxnSpPr>
                <a:endCxn id="745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7" name="Shape 797"/>
              <p:cNvCxnSpPr>
                <a:endCxn id="745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8" name="Shape 798"/>
              <p:cNvCxnSpPr>
                <a:endCxn id="752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9" name="Shape 799"/>
              <p:cNvCxnSpPr>
                <a:endCxn id="752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0" name="Shape 800"/>
              <p:cNvCxnSpPr>
                <a:endCxn id="756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1" name="Shape 801"/>
              <p:cNvCxnSpPr>
                <a:endCxn id="747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2" name="Shape 802"/>
              <p:cNvCxnSpPr>
                <a:endCxn id="753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3" name="Shape 803"/>
              <p:cNvCxnSpPr>
                <a:stCxn id="748" idx="6"/>
                <a:endCxn id="746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804" name="Shape 804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Shape 805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1" name="Shape 811"/>
              <p:cNvCxnSpPr>
                <a:endCxn id="748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12" name="Shape 812"/>
          <p:cNvCxnSpPr/>
          <p:nvPr/>
        </p:nvCxnSpPr>
        <p:spPr>
          <a:xfrm>
            <a:off x="1926402" y="228469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3" name="Shape 813"/>
          <p:cNvSpPr txBox="1"/>
          <p:nvPr/>
        </p:nvSpPr>
        <p:spPr>
          <a:xfrm>
            <a:off x="622399" y="22254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>
            <a:off x="2207473" y="432440"/>
            <a:ext cx="8465443" cy="69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Simulation Results</a:t>
            </a:r>
            <a:endParaRPr sz="360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Shape 819"/>
          <p:cNvGrpSpPr/>
          <p:nvPr/>
        </p:nvGrpSpPr>
        <p:grpSpPr>
          <a:xfrm>
            <a:off x="317562" y="177474"/>
            <a:ext cx="1422400" cy="1422400"/>
            <a:chOff x="7515477" y="634233"/>
            <a:chExt cx="2871689" cy="2871689"/>
          </a:xfrm>
        </p:grpSpPr>
        <p:sp>
          <p:nvSpPr>
            <p:cNvPr id="820" name="Shape 820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1" name="Shape 821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822" name="Shape 822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823" name="Shape 823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4" name="Shape 824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5" name="Shape 825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6" name="Shape 826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7" name="Shape 827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8" name="Shape 828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9" name="Shape 829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0" name="Shape 830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1" name="Shape 831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2" name="Shape 832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3" name="Shape 833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4" name="Shape 834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5" name="Shape 835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6" name="Shape 836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837" name="Shape 837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Shape 838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Shape 840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Shape 841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Shape 844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Shape 845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Shape 846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Shape 847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Shape 848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53" name="Shape 853"/>
              <p:cNvCxnSpPr>
                <a:endCxn id="837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4" name="Shape 854"/>
              <p:cNvCxnSpPr>
                <a:endCxn id="845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5" name="Shape 855"/>
              <p:cNvCxnSpPr>
                <a:endCxn id="837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6" name="Shape 856"/>
              <p:cNvCxnSpPr>
                <a:stCxn id="837" idx="3"/>
                <a:endCxn id="838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7" name="Shape 857"/>
              <p:cNvCxnSpPr>
                <a:stCxn id="838" idx="6"/>
                <a:endCxn id="839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8" name="Shape 858"/>
              <p:cNvCxnSpPr>
                <a:stCxn id="851" idx="6"/>
                <a:endCxn id="847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9" name="Shape 859"/>
              <p:cNvCxnSpPr>
                <a:stCxn id="851" idx="5"/>
                <a:endCxn id="842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0" name="Shape 860"/>
              <p:cNvCxnSpPr>
                <a:stCxn id="840" idx="5"/>
                <a:endCxn id="851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1" name="Shape 861"/>
              <p:cNvCxnSpPr>
                <a:stCxn id="852" idx="7"/>
                <a:endCxn id="840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2" name="Shape 862"/>
              <p:cNvCxnSpPr>
                <a:stCxn id="852" idx="5"/>
                <a:endCxn id="844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3" name="Shape 863"/>
              <p:cNvCxnSpPr>
                <a:stCxn id="844" idx="5"/>
                <a:endCxn id="848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4" name="Shape 864"/>
              <p:cNvCxnSpPr>
                <a:stCxn id="848" idx="0"/>
                <a:endCxn id="842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5" name="Shape 865"/>
              <p:cNvCxnSpPr>
                <a:stCxn id="842" idx="6"/>
                <a:endCxn id="846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6" name="Shape 866"/>
              <p:cNvCxnSpPr>
                <a:stCxn id="850" idx="5"/>
                <a:endCxn id="843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7" name="Shape 867"/>
              <p:cNvCxnSpPr>
                <a:stCxn id="847" idx="0"/>
                <a:endCxn id="839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8" name="Shape 868"/>
              <p:cNvCxnSpPr>
                <a:stCxn id="840" idx="7"/>
                <a:endCxn id="839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9" name="Shape 869"/>
              <p:cNvCxnSpPr>
                <a:stCxn id="838" idx="4"/>
                <a:endCxn id="840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0" name="Shape 870"/>
              <p:cNvCxnSpPr>
                <a:stCxn id="845" idx="7"/>
                <a:endCxn id="838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1" name="Shape 871"/>
              <p:cNvCxnSpPr>
                <a:stCxn id="845" idx="5"/>
                <a:endCxn id="840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2" name="Shape 872"/>
              <p:cNvCxnSpPr>
                <a:stCxn id="845" idx="4"/>
                <a:endCxn id="852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3" name="Shape 873"/>
              <p:cNvCxnSpPr>
                <a:stCxn id="839" idx="7"/>
                <a:endCxn id="843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4" name="Shape 874"/>
              <p:cNvCxnSpPr>
                <a:stCxn id="850" idx="4"/>
                <a:endCxn id="839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5" name="Shape 875"/>
              <p:cNvCxnSpPr>
                <a:stCxn id="843" idx="5"/>
                <a:endCxn id="849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6" name="Shape 876"/>
              <p:cNvCxnSpPr>
                <a:stCxn id="847" idx="7"/>
                <a:endCxn id="849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7" name="Shape 877"/>
              <p:cNvCxnSpPr>
                <a:stCxn id="849" idx="4"/>
                <a:endCxn id="841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8" name="Shape 878"/>
              <p:cNvCxnSpPr>
                <a:stCxn id="847" idx="6"/>
                <a:endCxn id="841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9" name="Shape 879"/>
              <p:cNvCxnSpPr>
                <a:stCxn id="841" idx="4"/>
                <a:endCxn id="846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0" name="Shape 880"/>
              <p:cNvCxnSpPr>
                <a:stCxn id="842" idx="7"/>
                <a:endCxn id="847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1" name="Shape 881"/>
              <p:cNvCxnSpPr>
                <a:stCxn id="848" idx="6"/>
                <a:endCxn id="846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2" name="Shape 882"/>
              <p:cNvCxnSpPr>
                <a:stCxn id="844" idx="7"/>
                <a:endCxn id="851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3" name="Shape 883"/>
              <p:cNvCxnSpPr>
                <a:stCxn id="837" idx="6"/>
                <a:endCxn id="850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4" name="Shape 884"/>
              <p:cNvCxnSpPr>
                <a:stCxn id="839" idx="6"/>
                <a:endCxn id="849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5" name="Shape 885"/>
              <p:cNvCxnSpPr>
                <a:stCxn id="851" idx="0"/>
                <a:endCxn id="839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6" name="Shape 886"/>
              <p:cNvCxnSpPr>
                <a:endCxn id="852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7" name="Shape 887"/>
              <p:cNvCxnSpPr>
                <a:endCxn id="845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8" name="Shape 888"/>
              <p:cNvCxnSpPr>
                <a:endCxn id="838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9" name="Shape 889"/>
              <p:cNvCxnSpPr>
                <a:endCxn id="837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0" name="Shape 890"/>
              <p:cNvCxnSpPr>
                <a:endCxn id="850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1" name="Shape 891"/>
              <p:cNvCxnSpPr>
                <a:endCxn id="843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2" name="Shape 892"/>
              <p:cNvCxnSpPr>
                <a:endCxn id="841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3" name="Shape 893"/>
              <p:cNvCxnSpPr>
                <a:endCxn id="841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4" name="Shape 894"/>
              <p:cNvCxnSpPr>
                <a:endCxn id="848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5" name="Shape 895"/>
              <p:cNvCxnSpPr>
                <a:endCxn id="848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6" name="Shape 896"/>
              <p:cNvCxnSpPr>
                <a:endCxn id="852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7" name="Shape 897"/>
              <p:cNvCxnSpPr>
                <a:endCxn id="843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8" name="Shape 898"/>
              <p:cNvCxnSpPr>
                <a:endCxn id="849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9" name="Shape 899"/>
              <p:cNvCxnSpPr>
                <a:stCxn id="844" idx="6"/>
                <a:endCxn id="842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00" name="Shape 900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07" name="Shape 907"/>
              <p:cNvCxnSpPr>
                <a:endCxn id="844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908" name="Shape 908"/>
          <p:cNvCxnSpPr/>
          <p:nvPr/>
        </p:nvCxnSpPr>
        <p:spPr>
          <a:xfrm>
            <a:off x="1926402" y="228469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9" name="Shape 909"/>
          <p:cNvSpPr txBox="1"/>
          <p:nvPr/>
        </p:nvSpPr>
        <p:spPr>
          <a:xfrm>
            <a:off x="622399" y="22254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Shape 914" descr="anbessa_buy.png"/>
          <p:cNvPicPr preferRelativeResize="0"/>
          <p:nvPr/>
        </p:nvPicPr>
        <p:blipFill rotWithShape="1">
          <a:blip r:embed="rId3">
            <a:alphaModFix/>
          </a:blip>
          <a:srcRect l="25155" t="13179" r="25155" b="16527"/>
          <a:stretch/>
        </p:blipFill>
        <p:spPr>
          <a:xfrm>
            <a:off x="1109692" y="2771857"/>
            <a:ext cx="4658837" cy="3913423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/>
          <p:nvPr/>
        </p:nvSpPr>
        <p:spPr>
          <a:xfrm>
            <a:off x="2207473" y="432440"/>
            <a:ext cx="8465443" cy="124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400" tIns="68700" rIns="137400" bIns="6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What terms </a:t>
            </a:r>
            <a:r>
              <a:rPr lang="en-US" sz="3600" dirty="0" smtClean="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determine </a:t>
            </a:r>
            <a:r>
              <a:rPr lang="en-US" sz="3600" dirty="0">
                <a:solidFill>
                  <a:srgbClr val="71CAE0"/>
                </a:solidFill>
                <a:latin typeface="Arial"/>
                <a:ea typeface="Arial"/>
                <a:cs typeface="Arial"/>
                <a:sym typeface="Arial"/>
              </a:rPr>
              <a:t>the traders’ buy signals?</a:t>
            </a:r>
            <a:endParaRPr sz="3600" dirty="0">
              <a:solidFill>
                <a:srgbClr val="71CA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Shape 916"/>
          <p:cNvGrpSpPr/>
          <p:nvPr/>
        </p:nvGrpSpPr>
        <p:grpSpPr>
          <a:xfrm>
            <a:off x="317562" y="177474"/>
            <a:ext cx="1422400" cy="1422400"/>
            <a:chOff x="7515477" y="634233"/>
            <a:chExt cx="2871689" cy="2871689"/>
          </a:xfrm>
        </p:grpSpPr>
        <p:sp>
          <p:nvSpPr>
            <p:cNvPr id="917" name="Shape 917"/>
            <p:cNvSpPr/>
            <p:nvPr/>
          </p:nvSpPr>
          <p:spPr>
            <a:xfrm>
              <a:off x="7515477" y="634233"/>
              <a:ext cx="2871689" cy="2871689"/>
            </a:xfrm>
            <a:prstGeom prst="ellipse">
              <a:avLst/>
            </a:prstGeom>
            <a:solidFill>
              <a:srgbClr val="71CAE0">
                <a:alpha val="9803"/>
              </a:srgbClr>
            </a:solidFill>
            <a:ln w="12700" cap="flat" cmpd="sng">
              <a:solidFill>
                <a:srgbClr val="0D2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8" name="Shape 918"/>
            <p:cNvGrpSpPr/>
            <p:nvPr/>
          </p:nvGrpSpPr>
          <p:grpSpPr>
            <a:xfrm>
              <a:off x="7605485" y="750324"/>
              <a:ext cx="2691602" cy="2618687"/>
              <a:chOff x="3165256" y="992632"/>
              <a:chExt cx="4958841" cy="4824506"/>
            </a:xfrm>
          </p:grpSpPr>
          <p:grpSp>
            <p:nvGrpSpPr>
              <p:cNvPr id="919" name="Shape 919"/>
              <p:cNvGrpSpPr/>
              <p:nvPr/>
            </p:nvGrpSpPr>
            <p:grpSpPr>
              <a:xfrm>
                <a:off x="3302418" y="998328"/>
                <a:ext cx="4699000" cy="4818634"/>
                <a:chOff x="-982362" y="-1947281"/>
                <a:chExt cx="4699000" cy="4818634"/>
              </a:xfrm>
            </p:grpSpPr>
            <p:cxnSp>
              <p:nvCxnSpPr>
                <p:cNvPr id="920" name="Shape 920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1" name="Shape 921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2" name="Shape 922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3" name="Shape 923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4" name="Shape 924"/>
                <p:cNvCxnSpPr/>
                <p:nvPr/>
              </p:nvCxnSpPr>
              <p:spPr>
                <a:xfrm rot="771428">
                  <a:off x="1356410" y="-182855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5" name="Shape 925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6" name="Shape 926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7" name="Shape 927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8" name="Shape 928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9" name="Shape 929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0" name="Shape 930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1" name="Shape 931"/>
                <p:cNvCxnSpPr/>
                <p:nvPr/>
              </p:nvCxnSpPr>
              <p:spPr>
                <a:xfrm rot="-10028571">
                  <a:off x="310784" y="2752629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2" name="Shape 932"/>
                <p:cNvCxnSpPr/>
                <p:nvPr/>
              </p:nvCxnSpPr>
              <p:spPr>
                <a:xfrm rot="-8485715">
                  <a:off x="-631292" y="2298950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3" name="Shape 933"/>
                <p:cNvCxnSpPr/>
                <p:nvPr/>
              </p:nvCxnSpPr>
              <p:spPr>
                <a:xfrm rot="-6942858">
                  <a:off x="-1283229" y="1481446"/>
                  <a:ext cx="106708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D223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34" name="Shape 934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Shape 949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50" name="Shape 950"/>
              <p:cNvCxnSpPr>
                <a:endCxn id="934" idx="1"/>
              </p:cNvCxnSpPr>
              <p:nvPr/>
            </p:nvCxnSpPr>
            <p:spPr>
              <a:xfrm>
                <a:off x="4595554" y="1236508"/>
                <a:ext cx="201000" cy="37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1" name="Shape 951"/>
              <p:cNvCxnSpPr>
                <a:endCxn id="942" idx="2"/>
              </p:cNvCxnSpPr>
              <p:nvPr/>
            </p:nvCxnSpPr>
            <p:spPr>
              <a:xfrm>
                <a:off x="3259969" y="2869730"/>
                <a:ext cx="485400" cy="1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2" name="Shape 952"/>
              <p:cNvCxnSpPr>
                <a:endCxn id="934" idx="2"/>
              </p:cNvCxnSpPr>
              <p:nvPr/>
            </p:nvCxnSpPr>
            <p:spPr>
              <a:xfrm rot="10800000" flipH="1">
                <a:off x="3745678" y="1693262"/>
                <a:ext cx="1015500" cy="2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3" name="Shape 953"/>
              <p:cNvCxnSpPr>
                <a:stCxn id="934" idx="3"/>
                <a:endCxn id="935" idx="0"/>
              </p:cNvCxnSpPr>
              <p:nvPr/>
            </p:nvCxnSpPr>
            <p:spPr>
              <a:xfrm flipH="1">
                <a:off x="4638454" y="1780416"/>
                <a:ext cx="158400" cy="3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4" name="Shape 954"/>
              <p:cNvCxnSpPr>
                <a:stCxn id="935" idx="6"/>
                <a:endCxn id="936" idx="1"/>
              </p:cNvCxnSpPr>
              <p:nvPr/>
            </p:nvCxnSpPr>
            <p:spPr>
              <a:xfrm>
                <a:off x="4760878" y="2265405"/>
                <a:ext cx="804600" cy="6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5" name="Shape 955"/>
              <p:cNvCxnSpPr>
                <a:stCxn id="948" idx="6"/>
                <a:endCxn id="944" idx="2"/>
              </p:cNvCxnSpPr>
              <p:nvPr/>
            </p:nvCxnSpPr>
            <p:spPr>
              <a:xfrm rot="10800000" flipH="1">
                <a:off x="5466861" y="3892597"/>
                <a:ext cx="608100" cy="20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6" name="Shape 956"/>
              <p:cNvCxnSpPr>
                <a:stCxn id="948" idx="5"/>
                <a:endCxn id="939" idx="1"/>
              </p:cNvCxnSpPr>
              <p:nvPr/>
            </p:nvCxnSpPr>
            <p:spPr>
              <a:xfrm>
                <a:off x="5430885" y="4188251"/>
                <a:ext cx="379500" cy="35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7" name="Shape 957"/>
              <p:cNvCxnSpPr>
                <a:stCxn id="937" idx="5"/>
                <a:endCxn id="948" idx="1"/>
              </p:cNvCxnSpPr>
              <p:nvPr/>
            </p:nvCxnSpPr>
            <p:spPr>
              <a:xfrm>
                <a:off x="4683056" y="3787545"/>
                <a:ext cx="5748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8" name="Shape 958"/>
              <p:cNvCxnSpPr>
                <a:stCxn id="949" idx="7"/>
                <a:endCxn id="937" idx="3"/>
              </p:cNvCxnSpPr>
              <p:nvPr/>
            </p:nvCxnSpPr>
            <p:spPr>
              <a:xfrm rot="10800000" flipH="1">
                <a:off x="4262537" y="3787739"/>
                <a:ext cx="246600" cy="263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9" name="Shape 959"/>
              <p:cNvCxnSpPr>
                <a:stCxn id="949" idx="5"/>
                <a:endCxn id="941" idx="1"/>
              </p:cNvCxnSpPr>
              <p:nvPr/>
            </p:nvCxnSpPr>
            <p:spPr>
              <a:xfrm>
                <a:off x="4262537" y="4224847"/>
                <a:ext cx="377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0" name="Shape 960"/>
              <p:cNvCxnSpPr>
                <a:stCxn id="941" idx="5"/>
                <a:endCxn id="945" idx="2"/>
              </p:cNvCxnSpPr>
              <p:nvPr/>
            </p:nvCxnSpPr>
            <p:spPr>
              <a:xfrm>
                <a:off x="4813853" y="5094525"/>
                <a:ext cx="80670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1" name="Shape 961"/>
              <p:cNvCxnSpPr>
                <a:stCxn id="945" idx="0"/>
                <a:endCxn id="939" idx="4"/>
              </p:cNvCxnSpPr>
              <p:nvPr/>
            </p:nvCxnSpPr>
            <p:spPr>
              <a:xfrm rot="10800000" flipH="1">
                <a:off x="5743532" y="4747978"/>
                <a:ext cx="153900" cy="4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2" name="Shape 962"/>
              <p:cNvCxnSpPr>
                <a:stCxn id="939" idx="6"/>
                <a:endCxn id="943" idx="2"/>
              </p:cNvCxnSpPr>
              <p:nvPr/>
            </p:nvCxnSpPr>
            <p:spPr>
              <a:xfrm rot="10800000" flipH="1">
                <a:off x="6020408" y="4574832"/>
                <a:ext cx="782100" cy="5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3" name="Shape 963"/>
              <p:cNvCxnSpPr>
                <a:stCxn id="947" idx="5"/>
                <a:endCxn id="940" idx="1"/>
              </p:cNvCxnSpPr>
              <p:nvPr/>
            </p:nvCxnSpPr>
            <p:spPr>
              <a:xfrm>
                <a:off x="6161958" y="1727097"/>
                <a:ext cx="446400" cy="3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4" name="Shape 964"/>
              <p:cNvCxnSpPr>
                <a:stCxn id="944" idx="0"/>
                <a:endCxn id="936" idx="5"/>
              </p:cNvCxnSpPr>
              <p:nvPr/>
            </p:nvCxnSpPr>
            <p:spPr>
              <a:xfrm rot="10800000">
                <a:off x="5739234" y="3078903"/>
                <a:ext cx="458700" cy="6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5" name="Shape 965"/>
              <p:cNvCxnSpPr>
                <a:stCxn id="937" idx="7"/>
                <a:endCxn id="936" idx="2"/>
              </p:cNvCxnSpPr>
              <p:nvPr/>
            </p:nvCxnSpPr>
            <p:spPr>
              <a:xfrm rot="10800000" flipH="1">
                <a:off x="4683056" y="2992237"/>
                <a:ext cx="845700" cy="62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6" name="Shape 966"/>
              <p:cNvCxnSpPr>
                <a:stCxn id="935" idx="4"/>
                <a:endCxn id="937" idx="0"/>
              </p:cNvCxnSpPr>
              <p:nvPr/>
            </p:nvCxnSpPr>
            <p:spPr>
              <a:xfrm flipH="1">
                <a:off x="4595748" y="2388235"/>
                <a:ext cx="42300" cy="11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7" name="Shape 967"/>
              <p:cNvCxnSpPr>
                <a:stCxn id="942" idx="7"/>
                <a:endCxn id="935" idx="3"/>
              </p:cNvCxnSpPr>
              <p:nvPr/>
            </p:nvCxnSpPr>
            <p:spPr>
              <a:xfrm rot="10800000" flipH="1">
                <a:off x="3955053" y="2351776"/>
                <a:ext cx="595800" cy="58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8" name="Shape 968"/>
              <p:cNvCxnSpPr>
                <a:stCxn id="942" idx="5"/>
                <a:endCxn id="937" idx="1"/>
              </p:cNvCxnSpPr>
              <p:nvPr/>
            </p:nvCxnSpPr>
            <p:spPr>
              <a:xfrm>
                <a:off x="3955053" y="3105684"/>
                <a:ext cx="5547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9" name="Shape 969"/>
              <p:cNvCxnSpPr>
                <a:stCxn id="942" idx="4"/>
                <a:endCxn id="949" idx="0"/>
              </p:cNvCxnSpPr>
              <p:nvPr/>
            </p:nvCxnSpPr>
            <p:spPr>
              <a:xfrm>
                <a:off x="3868199" y="3141660"/>
                <a:ext cx="308100" cy="8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0" name="Shape 970"/>
              <p:cNvCxnSpPr>
                <a:stCxn id="936" idx="7"/>
                <a:endCxn id="940" idx="3"/>
              </p:cNvCxnSpPr>
              <p:nvPr/>
            </p:nvCxnSpPr>
            <p:spPr>
              <a:xfrm rot="10800000" flipH="1">
                <a:off x="5738772" y="2220915"/>
                <a:ext cx="869100" cy="6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1" name="Shape 971"/>
              <p:cNvCxnSpPr>
                <a:stCxn id="947" idx="4"/>
                <a:endCxn id="936" idx="7"/>
              </p:cNvCxnSpPr>
              <p:nvPr/>
            </p:nvCxnSpPr>
            <p:spPr>
              <a:xfrm flipH="1">
                <a:off x="5739104" y="1763073"/>
                <a:ext cx="336000" cy="114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2" name="Shape 972"/>
              <p:cNvCxnSpPr>
                <a:stCxn id="940" idx="5"/>
                <a:endCxn id="946" idx="1"/>
              </p:cNvCxnSpPr>
              <p:nvPr/>
            </p:nvCxnSpPr>
            <p:spPr>
              <a:xfrm>
                <a:off x="6781750" y="2221280"/>
                <a:ext cx="432900" cy="43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3" name="Shape 973"/>
              <p:cNvCxnSpPr>
                <a:stCxn id="944" idx="7"/>
                <a:endCxn id="946" idx="3"/>
              </p:cNvCxnSpPr>
              <p:nvPr/>
            </p:nvCxnSpPr>
            <p:spPr>
              <a:xfrm rot="10800000" flipH="1">
                <a:off x="6284788" y="2832579"/>
                <a:ext cx="929400" cy="9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4" name="Shape 974"/>
              <p:cNvCxnSpPr>
                <a:stCxn id="946" idx="4"/>
                <a:endCxn id="938" idx="7"/>
              </p:cNvCxnSpPr>
              <p:nvPr/>
            </p:nvCxnSpPr>
            <p:spPr>
              <a:xfrm flipH="1">
                <a:off x="7203310" y="2868939"/>
                <a:ext cx="98100" cy="66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5" name="Shape 975"/>
              <p:cNvCxnSpPr>
                <a:stCxn id="944" idx="6"/>
                <a:endCxn id="938" idx="3"/>
              </p:cNvCxnSpPr>
              <p:nvPr/>
            </p:nvCxnSpPr>
            <p:spPr>
              <a:xfrm rot="10800000" flipH="1">
                <a:off x="6320764" y="3706033"/>
                <a:ext cx="709800" cy="18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6" name="Shape 976"/>
              <p:cNvCxnSpPr>
                <a:stCxn id="938" idx="4"/>
                <a:endCxn id="943" idx="0"/>
              </p:cNvCxnSpPr>
              <p:nvPr/>
            </p:nvCxnSpPr>
            <p:spPr>
              <a:xfrm flipH="1">
                <a:off x="6926007" y="3742442"/>
                <a:ext cx="190800" cy="70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7" name="Shape 977"/>
              <p:cNvCxnSpPr>
                <a:stCxn id="939" idx="7"/>
                <a:endCxn id="944" idx="5"/>
              </p:cNvCxnSpPr>
              <p:nvPr/>
            </p:nvCxnSpPr>
            <p:spPr>
              <a:xfrm rot="10800000" flipH="1">
                <a:off x="5984432" y="3979178"/>
                <a:ext cx="300300" cy="558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8" name="Shape 978"/>
              <p:cNvCxnSpPr>
                <a:stCxn id="945" idx="6"/>
                <a:endCxn id="943" idx="4"/>
              </p:cNvCxnSpPr>
              <p:nvPr/>
            </p:nvCxnSpPr>
            <p:spPr>
              <a:xfrm rot="10800000" flipH="1">
                <a:off x="5866362" y="4696508"/>
                <a:ext cx="1060200" cy="65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9" name="Shape 979"/>
              <p:cNvCxnSpPr>
                <a:stCxn id="941" idx="7"/>
                <a:endCxn id="948" idx="4"/>
              </p:cNvCxnSpPr>
              <p:nvPr/>
            </p:nvCxnSpPr>
            <p:spPr>
              <a:xfrm rot="10800000" flipH="1">
                <a:off x="4813853" y="4224517"/>
                <a:ext cx="530100" cy="696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0" name="Shape 980"/>
              <p:cNvCxnSpPr>
                <a:stCxn id="934" idx="6"/>
                <a:endCxn id="947" idx="2"/>
              </p:cNvCxnSpPr>
              <p:nvPr/>
            </p:nvCxnSpPr>
            <p:spPr>
              <a:xfrm rot="10800000" flipH="1">
                <a:off x="5006538" y="1639862"/>
                <a:ext cx="946200" cy="5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1" name="Shape 981"/>
              <p:cNvCxnSpPr>
                <a:stCxn id="936" idx="6"/>
                <a:endCxn id="946" idx="3"/>
              </p:cNvCxnSpPr>
              <p:nvPr/>
            </p:nvCxnSpPr>
            <p:spPr>
              <a:xfrm rot="10800000" flipH="1">
                <a:off x="5774748" y="2833369"/>
                <a:ext cx="1439400" cy="15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2" name="Shape 982"/>
              <p:cNvCxnSpPr>
                <a:stCxn id="948" idx="0"/>
                <a:endCxn id="936" idx="4"/>
              </p:cNvCxnSpPr>
              <p:nvPr/>
            </p:nvCxnSpPr>
            <p:spPr>
              <a:xfrm rot="10800000" flipH="1">
                <a:off x="5344031" y="3114867"/>
                <a:ext cx="308100" cy="8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3" name="Shape 983"/>
              <p:cNvCxnSpPr>
                <a:endCxn id="949" idx="4"/>
              </p:cNvCxnSpPr>
              <p:nvPr/>
            </p:nvCxnSpPr>
            <p:spPr>
              <a:xfrm rot="10800000" flipH="1">
                <a:off x="3761683" y="4260823"/>
                <a:ext cx="4140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4" name="Shape 984"/>
              <p:cNvCxnSpPr>
                <a:endCxn id="942" idx="3"/>
              </p:cNvCxnSpPr>
              <p:nvPr/>
            </p:nvCxnSpPr>
            <p:spPr>
              <a:xfrm rot="10800000" flipH="1">
                <a:off x="3267745" y="3105384"/>
                <a:ext cx="513300" cy="8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5" name="Shape 985"/>
              <p:cNvCxnSpPr>
                <a:endCxn id="935" idx="2"/>
              </p:cNvCxnSpPr>
              <p:nvPr/>
            </p:nvCxnSpPr>
            <p:spPr>
              <a:xfrm>
                <a:off x="3745418" y="1887405"/>
                <a:ext cx="769800" cy="37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6" name="Shape 986"/>
              <p:cNvCxnSpPr>
                <a:endCxn id="934" idx="0"/>
              </p:cNvCxnSpPr>
              <p:nvPr/>
            </p:nvCxnSpPr>
            <p:spPr>
              <a:xfrm flipH="1">
                <a:off x="4883708" y="992632"/>
                <a:ext cx="761100" cy="5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7" name="Shape 987"/>
              <p:cNvCxnSpPr>
                <a:endCxn id="947" idx="1"/>
              </p:cNvCxnSpPr>
              <p:nvPr/>
            </p:nvCxnSpPr>
            <p:spPr>
              <a:xfrm>
                <a:off x="5621350" y="998389"/>
                <a:ext cx="3672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8" name="Shape 988"/>
              <p:cNvCxnSpPr>
                <a:endCxn id="940" idx="1"/>
              </p:cNvCxnSpPr>
              <p:nvPr/>
            </p:nvCxnSpPr>
            <p:spPr>
              <a:xfrm flipH="1">
                <a:off x="6607742" y="1272072"/>
                <a:ext cx="87000" cy="775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9" name="Shape 989"/>
              <p:cNvCxnSpPr>
                <a:endCxn id="938" idx="5"/>
              </p:cNvCxnSpPr>
              <p:nvPr/>
            </p:nvCxnSpPr>
            <p:spPr>
              <a:xfrm rot="10800000">
                <a:off x="7203961" y="3706466"/>
                <a:ext cx="796800" cy="2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0" name="Shape 990"/>
              <p:cNvCxnSpPr>
                <a:endCxn id="938" idx="5"/>
              </p:cNvCxnSpPr>
              <p:nvPr/>
            </p:nvCxnSpPr>
            <p:spPr>
              <a:xfrm rot="10800000">
                <a:off x="7203361" y="3706166"/>
                <a:ext cx="314700" cy="120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1" name="Shape 991"/>
              <p:cNvCxnSpPr>
                <a:endCxn id="945" idx="5"/>
              </p:cNvCxnSpPr>
              <p:nvPr/>
            </p:nvCxnSpPr>
            <p:spPr>
              <a:xfrm rot="10800000">
                <a:off x="5830686" y="5441862"/>
                <a:ext cx="8526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2" name="Shape 992"/>
              <p:cNvCxnSpPr>
                <a:endCxn id="945" idx="4"/>
              </p:cNvCxnSpPr>
              <p:nvPr/>
            </p:nvCxnSpPr>
            <p:spPr>
              <a:xfrm rot="10800000" flipH="1">
                <a:off x="5616332" y="5477838"/>
                <a:ext cx="127200" cy="33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3" name="Shape 993"/>
              <p:cNvCxnSpPr>
                <a:endCxn id="949" idx="2"/>
              </p:cNvCxnSpPr>
              <p:nvPr/>
            </p:nvCxnSpPr>
            <p:spPr>
              <a:xfrm>
                <a:off x="3266853" y="3941193"/>
                <a:ext cx="7857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4" name="Shape 994"/>
              <p:cNvCxnSpPr>
                <a:endCxn id="940" idx="6"/>
              </p:cNvCxnSpPr>
              <p:nvPr/>
            </p:nvCxnSpPr>
            <p:spPr>
              <a:xfrm flipH="1">
                <a:off x="6817726" y="1880326"/>
                <a:ext cx="716400" cy="25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5" name="Shape 995"/>
              <p:cNvCxnSpPr>
                <a:endCxn id="946" idx="6"/>
              </p:cNvCxnSpPr>
              <p:nvPr/>
            </p:nvCxnSpPr>
            <p:spPr>
              <a:xfrm rot="10800000">
                <a:off x="7424540" y="2746109"/>
                <a:ext cx="575700" cy="13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6" name="Shape 996"/>
              <p:cNvCxnSpPr>
                <a:stCxn id="941" idx="6"/>
                <a:endCxn id="939" idx="2"/>
              </p:cNvCxnSpPr>
              <p:nvPr/>
            </p:nvCxnSpPr>
            <p:spPr>
              <a:xfrm rot="10800000" flipH="1">
                <a:off x="4849829" y="4624871"/>
                <a:ext cx="9249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97" name="Shape 997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3622539" y="4770345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Shape 1002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rgbClr val="BFBFBF"/>
              </a:solidFill>
              <a:ln w="12700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4" name="Shape 1004"/>
              <p:cNvCxnSpPr>
                <a:endCxn id="941" idx="4"/>
              </p:cNvCxnSpPr>
              <p:nvPr/>
            </p:nvCxnSpPr>
            <p:spPr>
              <a:xfrm rot="10800000" flipH="1">
                <a:off x="4596499" y="5130801"/>
                <a:ext cx="130500" cy="4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22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005" name="Shape 1005"/>
          <p:cNvCxnSpPr/>
          <p:nvPr/>
        </p:nvCxnSpPr>
        <p:spPr>
          <a:xfrm>
            <a:off x="1926402" y="228469"/>
            <a:ext cx="0" cy="1378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" name="Shape 1006"/>
          <p:cNvSpPr txBox="1"/>
          <p:nvPr/>
        </p:nvSpPr>
        <p:spPr>
          <a:xfrm>
            <a:off x="622399" y="222540"/>
            <a:ext cx="8178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DC214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0" b="1">
              <a:solidFill>
                <a:srgbClr val="DC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Shape 1007"/>
          <p:cNvSpPr/>
          <p:nvPr/>
        </p:nvSpPr>
        <p:spPr>
          <a:xfrm>
            <a:off x="1166318" y="2172047"/>
            <a:ext cx="4624882" cy="400110"/>
          </a:xfrm>
          <a:prstGeom prst="rect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D2232"/>
                </a:solidFill>
                <a:latin typeface="Arial"/>
                <a:ea typeface="Arial"/>
                <a:cs typeface="Arial"/>
                <a:sym typeface="Arial"/>
              </a:rPr>
              <a:t>Anbessa</a:t>
            </a:r>
            <a:endParaRPr sz="2000">
              <a:solidFill>
                <a:srgbClr val="0D2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6566354" y="2200484"/>
            <a:ext cx="4660446" cy="400110"/>
          </a:xfrm>
          <a:prstGeom prst="rect">
            <a:avLst/>
          </a:prstGeom>
          <a:solidFill>
            <a:srgbClr val="71CA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D2232"/>
                </a:solidFill>
                <a:latin typeface="Arial"/>
                <a:ea typeface="Arial"/>
                <a:cs typeface="Arial"/>
                <a:sym typeface="Arial"/>
              </a:rPr>
              <a:t>Cryptousemaki</a:t>
            </a:r>
            <a:endParaRPr sz="2000">
              <a:solidFill>
                <a:srgbClr val="0D2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9" name="Shape 1009" descr="maki_buy (1).png"/>
          <p:cNvPicPr preferRelativeResize="0"/>
          <p:nvPr/>
        </p:nvPicPr>
        <p:blipFill rotWithShape="1">
          <a:blip r:embed="rId4">
            <a:alphaModFix/>
          </a:blip>
          <a:srcRect l="24161" t="14854" r="27142" b="18201"/>
          <a:stretch/>
        </p:blipFill>
        <p:spPr>
          <a:xfrm>
            <a:off x="6563361" y="2770090"/>
            <a:ext cx="4677502" cy="3818369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/>
          <p:nvPr/>
        </p:nvSpPr>
        <p:spPr>
          <a:xfrm>
            <a:off x="4693920" y="3413760"/>
            <a:ext cx="701040" cy="34544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2275840" y="5476240"/>
            <a:ext cx="1818640" cy="83312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1320800" y="5100320"/>
            <a:ext cx="772160" cy="25400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4846320" y="5171440"/>
            <a:ext cx="772160" cy="25400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1869440" y="3779520"/>
            <a:ext cx="3586480" cy="103632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9672320" y="4358640"/>
            <a:ext cx="1544320" cy="59944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9144000" y="5750560"/>
            <a:ext cx="985520" cy="42672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Shape 1017"/>
          <p:cNvSpPr/>
          <p:nvPr/>
        </p:nvSpPr>
        <p:spPr>
          <a:xfrm>
            <a:off x="7843520" y="3200400"/>
            <a:ext cx="264160" cy="90424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7884160" y="5567680"/>
            <a:ext cx="457200" cy="38608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Shape 1019"/>
          <p:cNvSpPr/>
          <p:nvPr/>
        </p:nvSpPr>
        <p:spPr>
          <a:xfrm>
            <a:off x="8138160" y="3159760"/>
            <a:ext cx="762000" cy="233680"/>
          </a:xfrm>
          <a:prstGeom prst="ellipse">
            <a:avLst/>
          </a:prstGeom>
          <a:noFill/>
          <a:ln w="38100" cap="flat" cmpd="sng">
            <a:solidFill>
              <a:srgbClr val="DC21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253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Haowen</cp:lastModifiedBy>
  <cp:revision>3</cp:revision>
  <dcterms:modified xsi:type="dcterms:W3CDTF">2018-04-13T06:55:51Z</dcterms:modified>
</cp:coreProperties>
</file>