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1" roundtripDataSignature="AMtx7mjynxEJIxYkbj4SRUb/GImKEnqUA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customschemas.google.com/relationships/presentationmetadata" Target="metadata"/><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0" name="Google Shape;11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0" name="Google Shape;14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0" name="Google Shape;17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7" name="Google Shape;19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4" name="Google Shape;22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11" name="Shape 11"/>
        <p:cNvGrpSpPr/>
        <p:nvPr/>
      </p:nvGrpSpPr>
      <p:grpSpPr>
        <a:xfrm>
          <a:off x="0" y="0"/>
          <a:ext cx="0" cy="0"/>
          <a:chOff x="0" y="0"/>
          <a:chExt cx="0" cy="0"/>
        </a:xfrm>
      </p:grpSpPr>
      <p:sp>
        <p:nvSpPr>
          <p:cNvPr id="12" name="Google Shape;12;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68" name="Shape 68"/>
        <p:cNvGrpSpPr/>
        <p:nvPr/>
      </p:nvGrpSpPr>
      <p:grpSpPr>
        <a:xfrm>
          <a:off x="0" y="0"/>
          <a:ext cx="0" cy="0"/>
          <a:chOff x="0" y="0"/>
          <a:chExt cx="0" cy="0"/>
        </a:xfrm>
      </p:grpSpPr>
      <p:sp>
        <p:nvSpPr>
          <p:cNvPr id="69" name="Google Shape;69;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o e Título Vertical" type="vertTitleAndTx">
  <p:cSld name="VERTICAL_TITLE_AND_VERTICAL_TEXT">
    <p:spTree>
      <p:nvGrpSpPr>
        <p:cNvPr id="74" name="Shape 74"/>
        <p:cNvGrpSpPr/>
        <p:nvPr/>
      </p:nvGrpSpPr>
      <p:grpSpPr>
        <a:xfrm>
          <a:off x="0" y="0"/>
          <a:ext cx="0" cy="0"/>
          <a:chOff x="0" y="0"/>
          <a:chExt cx="0" cy="0"/>
        </a:xfrm>
      </p:grpSpPr>
      <p:sp>
        <p:nvSpPr>
          <p:cNvPr id="75" name="Google Shape;75;p1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type="title">
  <p:cSld name="TITLE">
    <p:spTree>
      <p:nvGrpSpPr>
        <p:cNvPr id="17" name="Shape 17"/>
        <p:cNvGrpSpPr/>
        <p:nvPr/>
      </p:nvGrpSpPr>
      <p:grpSpPr>
        <a:xfrm>
          <a:off x="0" y="0"/>
          <a:ext cx="0" cy="0"/>
          <a:chOff x="0" y="0"/>
          <a:chExt cx="0" cy="0"/>
        </a:xfrm>
      </p:grpSpPr>
      <p:sp>
        <p:nvSpPr>
          <p:cNvPr id="18" name="Google Shape;18;p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23" name="Shape 23"/>
        <p:cNvGrpSpPr/>
        <p:nvPr/>
      </p:nvGrpSpPr>
      <p:grpSpPr>
        <a:xfrm>
          <a:off x="0" y="0"/>
          <a:ext cx="0" cy="0"/>
          <a:chOff x="0" y="0"/>
          <a:chExt cx="0" cy="0"/>
        </a:xfrm>
      </p:grpSpPr>
      <p:sp>
        <p:nvSpPr>
          <p:cNvPr id="24" name="Google Shape;24;p1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29" name="Shape 29"/>
        <p:cNvGrpSpPr/>
        <p:nvPr/>
      </p:nvGrpSpPr>
      <p:grpSpPr>
        <a:xfrm>
          <a:off x="0" y="0"/>
          <a:ext cx="0" cy="0"/>
          <a:chOff x="0" y="0"/>
          <a:chExt cx="0" cy="0"/>
        </a:xfrm>
      </p:grpSpPr>
      <p:sp>
        <p:nvSpPr>
          <p:cNvPr id="30" name="Google Shape;30;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36" name="Shape 36"/>
        <p:cNvGrpSpPr/>
        <p:nvPr/>
      </p:nvGrpSpPr>
      <p:grpSpPr>
        <a:xfrm>
          <a:off x="0" y="0"/>
          <a:ext cx="0" cy="0"/>
          <a:chOff x="0" y="0"/>
          <a:chExt cx="0" cy="0"/>
        </a:xfrm>
      </p:grpSpPr>
      <p:sp>
        <p:nvSpPr>
          <p:cNvPr id="37" name="Google Shape;37;p1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45" name="Shape 45"/>
        <p:cNvGrpSpPr/>
        <p:nvPr/>
      </p:nvGrpSpPr>
      <p:grpSpPr>
        <a:xfrm>
          <a:off x="0" y="0"/>
          <a:ext cx="0" cy="0"/>
          <a:chOff x="0" y="0"/>
          <a:chExt cx="0" cy="0"/>
        </a:xfrm>
      </p:grpSpPr>
      <p:sp>
        <p:nvSpPr>
          <p:cNvPr id="46" name="Google Shape;46;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50" name="Shape 50"/>
        <p:cNvGrpSpPr/>
        <p:nvPr/>
      </p:nvGrpSpPr>
      <p:grpSpPr>
        <a:xfrm>
          <a:off x="0" y="0"/>
          <a:ext cx="0" cy="0"/>
          <a:chOff x="0" y="0"/>
          <a:chExt cx="0" cy="0"/>
        </a:xfrm>
      </p:grpSpPr>
      <p:sp>
        <p:nvSpPr>
          <p:cNvPr id="51" name="Google Shape;5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54" name="Shape 54"/>
        <p:cNvGrpSpPr/>
        <p:nvPr/>
      </p:nvGrpSpPr>
      <p:grpSpPr>
        <a:xfrm>
          <a:off x="0" y="0"/>
          <a:ext cx="0" cy="0"/>
          <a:chOff x="0" y="0"/>
          <a:chExt cx="0" cy="0"/>
        </a:xfrm>
      </p:grpSpPr>
      <p:sp>
        <p:nvSpPr>
          <p:cNvPr id="55" name="Google Shape;55;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61" name="Shape 61"/>
        <p:cNvGrpSpPr/>
        <p:nvPr/>
      </p:nvGrpSpPr>
      <p:grpSpPr>
        <a:xfrm>
          <a:off x="0" y="0"/>
          <a:ext cx="0" cy="0"/>
          <a:chOff x="0" y="0"/>
          <a:chExt cx="0" cy="0"/>
        </a:xfrm>
      </p:grpSpPr>
      <p:sp>
        <p:nvSpPr>
          <p:cNvPr id="62" name="Google Shape;62;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6"/>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3" name="Shape 83"/>
        <p:cNvGrpSpPr/>
        <p:nvPr/>
      </p:nvGrpSpPr>
      <p:grpSpPr>
        <a:xfrm>
          <a:off x="0" y="0"/>
          <a:ext cx="0" cy="0"/>
          <a:chOff x="0" y="0"/>
          <a:chExt cx="0" cy="0"/>
        </a:xfrm>
      </p:grpSpPr>
      <p:grpSp>
        <p:nvGrpSpPr>
          <p:cNvPr id="84" name="Google Shape;84;p1"/>
          <p:cNvGrpSpPr/>
          <p:nvPr/>
        </p:nvGrpSpPr>
        <p:grpSpPr>
          <a:xfrm>
            <a:off x="-9405257" y="0"/>
            <a:ext cx="12208413" cy="6858000"/>
            <a:chOff x="1" y="0"/>
            <a:chExt cx="12208413" cy="6858000"/>
          </a:xfrm>
        </p:grpSpPr>
        <p:sp>
          <p:nvSpPr>
            <p:cNvPr id="85" name="Google Shape;85;p1"/>
            <p:cNvSpPr/>
            <p:nvPr/>
          </p:nvSpPr>
          <p:spPr>
            <a:xfrm>
              <a:off x="1" y="0"/>
              <a:ext cx="12170228" cy="6858000"/>
            </a:xfrm>
            <a:prstGeom prst="rect">
              <a:avLst/>
            </a:prstGeom>
            <a:solidFill>
              <a:schemeClr val="lt2"/>
            </a:solidFill>
            <a:ln>
              <a:noFill/>
            </a:ln>
            <a:effectLst>
              <a:outerShdw blurRad="254000" rotWithShape="0" algn="l" dist="1905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6" name="Google Shape;86;p1"/>
            <p:cNvSpPr/>
            <p:nvPr/>
          </p:nvSpPr>
          <p:spPr>
            <a:xfrm>
              <a:off x="10813143" y="2195285"/>
              <a:ext cx="1378857" cy="2757714"/>
            </a:xfrm>
            <a:custGeom>
              <a:rect b="b" l="l" r="r" t="t"/>
              <a:pathLst>
                <a:path extrusionOk="0" h="2757714" w="1378857">
                  <a:moveTo>
                    <a:pt x="1378857" y="0"/>
                  </a:moveTo>
                  <a:lnTo>
                    <a:pt x="1378857" y="2757714"/>
                  </a:lnTo>
                  <a:cubicBezTo>
                    <a:pt x="617335" y="2757714"/>
                    <a:pt x="0" y="2140379"/>
                    <a:pt x="0" y="1378857"/>
                  </a:cubicBezTo>
                  <a:cubicBezTo>
                    <a:pt x="0" y="617335"/>
                    <a:pt x="617335" y="0"/>
                    <a:pt x="1378857" y="0"/>
                  </a:cubicBezTo>
                  <a:close/>
                </a:path>
              </a:pathLst>
            </a:custGeom>
            <a:solidFill>
              <a:srgbClr val="FF5050"/>
            </a:solidFill>
            <a:ln cap="flat" cmpd="sng" w="12700">
              <a:solidFill>
                <a:srgbClr val="FF5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7" name="Google Shape;87;p1"/>
            <p:cNvSpPr txBox="1"/>
            <p:nvPr/>
          </p:nvSpPr>
          <p:spPr>
            <a:xfrm rot="-5400000">
              <a:off x="10660541" y="3281754"/>
              <a:ext cx="2510971"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pt-BR" sz="3200" u="none" cap="none" strike="noStrike">
                  <a:solidFill>
                    <a:schemeClr val="lt2"/>
                  </a:solidFill>
                  <a:latin typeface="Calibri"/>
                  <a:ea typeface="Calibri"/>
                  <a:cs typeface="Calibri"/>
                  <a:sym typeface="Calibri"/>
                </a:rPr>
                <a:t>Apresentação</a:t>
              </a:r>
              <a:endParaRPr b="0" i="0" sz="1400" u="none" cap="none" strike="noStrike">
                <a:solidFill>
                  <a:srgbClr val="000000"/>
                </a:solidFill>
                <a:latin typeface="Arial"/>
                <a:ea typeface="Arial"/>
                <a:cs typeface="Arial"/>
                <a:sym typeface="Arial"/>
              </a:endParaRPr>
            </a:p>
          </p:txBody>
        </p:sp>
      </p:grpSp>
      <p:grpSp>
        <p:nvGrpSpPr>
          <p:cNvPr id="88" name="Google Shape;88;p1"/>
          <p:cNvGrpSpPr/>
          <p:nvPr/>
        </p:nvGrpSpPr>
        <p:grpSpPr>
          <a:xfrm>
            <a:off x="-9990033" y="0"/>
            <a:ext cx="12192223" cy="6858000"/>
            <a:chOff x="1" y="0"/>
            <a:chExt cx="12192223" cy="6858000"/>
          </a:xfrm>
        </p:grpSpPr>
        <p:sp>
          <p:nvSpPr>
            <p:cNvPr id="89" name="Google Shape;89;p1"/>
            <p:cNvSpPr/>
            <p:nvPr/>
          </p:nvSpPr>
          <p:spPr>
            <a:xfrm>
              <a:off x="1" y="0"/>
              <a:ext cx="12170228" cy="6858000"/>
            </a:xfrm>
            <a:prstGeom prst="rect">
              <a:avLst/>
            </a:prstGeom>
            <a:solidFill>
              <a:schemeClr val="lt2"/>
            </a:solidFill>
            <a:ln>
              <a:noFill/>
            </a:ln>
            <a:effectLst>
              <a:outerShdw blurRad="254000" rotWithShape="0" algn="l" dist="1905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0" name="Google Shape;90;p1"/>
            <p:cNvSpPr/>
            <p:nvPr/>
          </p:nvSpPr>
          <p:spPr>
            <a:xfrm>
              <a:off x="10813143" y="2195285"/>
              <a:ext cx="1378857" cy="2757714"/>
            </a:xfrm>
            <a:custGeom>
              <a:rect b="b" l="l" r="r" t="t"/>
              <a:pathLst>
                <a:path extrusionOk="0" h="2757714" w="1378857">
                  <a:moveTo>
                    <a:pt x="1378857" y="0"/>
                  </a:moveTo>
                  <a:lnTo>
                    <a:pt x="1378857" y="2757714"/>
                  </a:lnTo>
                  <a:cubicBezTo>
                    <a:pt x="617335" y="2757714"/>
                    <a:pt x="0" y="2140379"/>
                    <a:pt x="0" y="1378857"/>
                  </a:cubicBezTo>
                  <a:cubicBezTo>
                    <a:pt x="0" y="617335"/>
                    <a:pt x="617335" y="0"/>
                    <a:pt x="1378857" y="0"/>
                  </a:cubicBezTo>
                  <a:close/>
                </a:path>
              </a:pathLst>
            </a:custGeom>
            <a:solidFill>
              <a:srgbClr val="738569"/>
            </a:solidFill>
            <a:ln cap="flat" cmpd="sng" w="12700">
              <a:solidFill>
                <a:srgbClr val="7385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1" name="Google Shape;91;p1"/>
            <p:cNvSpPr txBox="1"/>
            <p:nvPr/>
          </p:nvSpPr>
          <p:spPr>
            <a:xfrm rot="-5400000">
              <a:off x="10705874" y="3343275"/>
              <a:ext cx="2387700" cy="585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lang="pt-BR" sz="3200">
                  <a:solidFill>
                    <a:schemeClr val="lt2"/>
                  </a:solidFill>
                  <a:latin typeface="Calibri"/>
                  <a:ea typeface="Calibri"/>
                  <a:cs typeface="Calibri"/>
                  <a:sym typeface="Calibri"/>
                </a:rPr>
                <a:t>Algoritmo 1</a:t>
              </a:r>
              <a:endParaRPr b="0" i="0" sz="1400" u="none" cap="none" strike="noStrike">
                <a:solidFill>
                  <a:srgbClr val="000000"/>
                </a:solidFill>
                <a:latin typeface="Arial"/>
                <a:ea typeface="Arial"/>
                <a:cs typeface="Arial"/>
                <a:sym typeface="Arial"/>
              </a:endParaRPr>
            </a:p>
          </p:txBody>
        </p:sp>
      </p:grpSp>
      <p:grpSp>
        <p:nvGrpSpPr>
          <p:cNvPr id="92" name="Google Shape;92;p1"/>
          <p:cNvGrpSpPr/>
          <p:nvPr/>
        </p:nvGrpSpPr>
        <p:grpSpPr>
          <a:xfrm>
            <a:off x="-10553038" y="0"/>
            <a:ext cx="12192223" cy="6858000"/>
            <a:chOff x="1" y="0"/>
            <a:chExt cx="12192223" cy="6858000"/>
          </a:xfrm>
        </p:grpSpPr>
        <p:sp>
          <p:nvSpPr>
            <p:cNvPr id="93" name="Google Shape;93;p1"/>
            <p:cNvSpPr/>
            <p:nvPr/>
          </p:nvSpPr>
          <p:spPr>
            <a:xfrm>
              <a:off x="1" y="0"/>
              <a:ext cx="12170228" cy="6858000"/>
            </a:xfrm>
            <a:prstGeom prst="rect">
              <a:avLst/>
            </a:prstGeom>
            <a:solidFill>
              <a:schemeClr val="lt2"/>
            </a:solidFill>
            <a:ln>
              <a:noFill/>
            </a:ln>
            <a:effectLst>
              <a:outerShdw blurRad="254000" rotWithShape="0" algn="l" dist="1905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4" name="Google Shape;94;p1"/>
            <p:cNvSpPr/>
            <p:nvPr/>
          </p:nvSpPr>
          <p:spPr>
            <a:xfrm>
              <a:off x="10813143" y="2195285"/>
              <a:ext cx="1378857" cy="2757714"/>
            </a:xfrm>
            <a:custGeom>
              <a:rect b="b" l="l" r="r" t="t"/>
              <a:pathLst>
                <a:path extrusionOk="0" h="2757714" w="1378857">
                  <a:moveTo>
                    <a:pt x="1378857" y="0"/>
                  </a:moveTo>
                  <a:lnTo>
                    <a:pt x="1378857" y="2757714"/>
                  </a:lnTo>
                  <a:cubicBezTo>
                    <a:pt x="617335" y="2757714"/>
                    <a:pt x="0" y="2140379"/>
                    <a:pt x="0" y="1378857"/>
                  </a:cubicBezTo>
                  <a:cubicBezTo>
                    <a:pt x="0" y="617335"/>
                    <a:pt x="617335" y="0"/>
                    <a:pt x="1378857" y="0"/>
                  </a:cubicBezTo>
                  <a:close/>
                </a:path>
              </a:pathLst>
            </a:custGeom>
            <a:solidFill>
              <a:srgbClr val="00B888"/>
            </a:solidFill>
            <a:ln cap="flat" cmpd="sng" w="12700">
              <a:solidFill>
                <a:srgbClr val="00B88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5" name="Google Shape;95;p1"/>
            <p:cNvSpPr txBox="1"/>
            <p:nvPr/>
          </p:nvSpPr>
          <p:spPr>
            <a:xfrm rot="-5400000">
              <a:off x="10705874" y="3343276"/>
              <a:ext cx="2387700" cy="585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lang="pt-BR" sz="3200">
                  <a:solidFill>
                    <a:schemeClr val="lt2"/>
                  </a:solidFill>
                  <a:latin typeface="Calibri"/>
                  <a:ea typeface="Calibri"/>
                  <a:cs typeface="Calibri"/>
                  <a:sym typeface="Calibri"/>
                </a:rPr>
                <a:t>Algoritmo 2</a:t>
              </a:r>
              <a:endParaRPr b="0" i="0" sz="1400" u="none" cap="none" strike="noStrike">
                <a:solidFill>
                  <a:srgbClr val="000000"/>
                </a:solidFill>
                <a:latin typeface="Arial"/>
                <a:ea typeface="Arial"/>
                <a:cs typeface="Arial"/>
                <a:sym typeface="Arial"/>
              </a:endParaRPr>
            </a:p>
          </p:txBody>
        </p:sp>
      </p:grpSp>
      <p:grpSp>
        <p:nvGrpSpPr>
          <p:cNvPr id="96" name="Google Shape;96;p1"/>
          <p:cNvGrpSpPr/>
          <p:nvPr/>
        </p:nvGrpSpPr>
        <p:grpSpPr>
          <a:xfrm>
            <a:off x="-11116043" y="0"/>
            <a:ext cx="12684523" cy="6858000"/>
            <a:chOff x="1" y="0"/>
            <a:chExt cx="12684523" cy="6858000"/>
          </a:xfrm>
        </p:grpSpPr>
        <p:sp>
          <p:nvSpPr>
            <p:cNvPr id="97" name="Google Shape;97;p1"/>
            <p:cNvSpPr/>
            <p:nvPr/>
          </p:nvSpPr>
          <p:spPr>
            <a:xfrm>
              <a:off x="1" y="0"/>
              <a:ext cx="12170228" cy="6858000"/>
            </a:xfrm>
            <a:prstGeom prst="rect">
              <a:avLst/>
            </a:prstGeom>
            <a:solidFill>
              <a:schemeClr val="lt2"/>
            </a:solidFill>
            <a:ln>
              <a:noFill/>
            </a:ln>
            <a:effectLst>
              <a:outerShdw blurRad="254000" rotWithShape="0" algn="l" dist="1905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8" name="Google Shape;98;p1"/>
            <p:cNvSpPr/>
            <p:nvPr/>
          </p:nvSpPr>
          <p:spPr>
            <a:xfrm>
              <a:off x="10813143" y="2195285"/>
              <a:ext cx="1378857" cy="2757714"/>
            </a:xfrm>
            <a:custGeom>
              <a:rect b="b" l="l" r="r" t="t"/>
              <a:pathLst>
                <a:path extrusionOk="0" h="2757714" w="1378857">
                  <a:moveTo>
                    <a:pt x="1378857" y="0"/>
                  </a:moveTo>
                  <a:lnTo>
                    <a:pt x="1378857" y="2757714"/>
                  </a:lnTo>
                  <a:cubicBezTo>
                    <a:pt x="617335" y="2757714"/>
                    <a:pt x="0" y="2140379"/>
                    <a:pt x="0" y="1378857"/>
                  </a:cubicBezTo>
                  <a:cubicBezTo>
                    <a:pt x="0" y="617335"/>
                    <a:pt x="617335" y="0"/>
                    <a:pt x="1378857" y="0"/>
                  </a:cubicBezTo>
                  <a:close/>
                </a:path>
              </a:pathLst>
            </a:custGeom>
            <a:solidFill>
              <a:srgbClr val="D7D200"/>
            </a:solidFill>
            <a:ln cap="flat" cmpd="sng" w="12700">
              <a:solidFill>
                <a:srgbClr val="D7D2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9" name="Google Shape;99;p1"/>
            <p:cNvSpPr txBox="1"/>
            <p:nvPr/>
          </p:nvSpPr>
          <p:spPr>
            <a:xfrm rot="-5400000">
              <a:off x="11013824" y="3035557"/>
              <a:ext cx="2264100" cy="10773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3200"/>
                <a:buFont typeface="Arial"/>
                <a:buNone/>
              </a:pPr>
              <a:r>
                <a:rPr b="1" lang="pt-BR" sz="3200">
                  <a:solidFill>
                    <a:schemeClr val="lt2"/>
                  </a:solidFill>
                  <a:latin typeface="Calibri"/>
                  <a:ea typeface="Calibri"/>
                  <a:cs typeface="Calibri"/>
                  <a:sym typeface="Calibri"/>
                </a:rPr>
                <a:t>Execução</a:t>
              </a:r>
              <a:endParaRPr>
                <a:solidFill>
                  <a:schemeClr val="dk1"/>
                </a:solidFill>
              </a:endParaRPr>
            </a:p>
            <a:p>
              <a:pPr indent="0" lvl="0" marL="0" marR="0" rtl="0" algn="ctr">
                <a:lnSpc>
                  <a:spcPct val="100000"/>
                </a:lnSpc>
                <a:spcBef>
                  <a:spcPts val="0"/>
                </a:spcBef>
                <a:spcAft>
                  <a:spcPts val="0"/>
                </a:spcAft>
                <a:buClr>
                  <a:srgbClr val="000000"/>
                </a:buClr>
                <a:buSzPts val="3200"/>
                <a:buFont typeface="Arial"/>
                <a:buNone/>
              </a:pPr>
              <a:r>
                <a:t/>
              </a:r>
              <a:endParaRPr b="1" sz="3200">
                <a:solidFill>
                  <a:schemeClr val="lt2"/>
                </a:solidFill>
                <a:latin typeface="Calibri"/>
                <a:ea typeface="Calibri"/>
                <a:cs typeface="Calibri"/>
                <a:sym typeface="Calibri"/>
              </a:endParaRPr>
            </a:p>
          </p:txBody>
        </p:sp>
      </p:grpSp>
      <p:grpSp>
        <p:nvGrpSpPr>
          <p:cNvPr id="100" name="Google Shape;100;p1"/>
          <p:cNvGrpSpPr/>
          <p:nvPr/>
        </p:nvGrpSpPr>
        <p:grpSpPr>
          <a:xfrm>
            <a:off x="-11650393" y="0"/>
            <a:ext cx="12684518" cy="6858000"/>
            <a:chOff x="1" y="0"/>
            <a:chExt cx="12684518" cy="6858000"/>
          </a:xfrm>
        </p:grpSpPr>
        <p:sp>
          <p:nvSpPr>
            <p:cNvPr id="101" name="Google Shape;101;p1"/>
            <p:cNvSpPr/>
            <p:nvPr/>
          </p:nvSpPr>
          <p:spPr>
            <a:xfrm>
              <a:off x="1" y="0"/>
              <a:ext cx="12170228" cy="6858000"/>
            </a:xfrm>
            <a:prstGeom prst="rect">
              <a:avLst/>
            </a:prstGeom>
            <a:solidFill>
              <a:schemeClr val="lt2"/>
            </a:solidFill>
            <a:ln>
              <a:noFill/>
            </a:ln>
            <a:effectLst>
              <a:outerShdw blurRad="254000" rotWithShape="0" algn="l" dist="1905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2" name="Google Shape;102;p1"/>
            <p:cNvSpPr/>
            <p:nvPr/>
          </p:nvSpPr>
          <p:spPr>
            <a:xfrm>
              <a:off x="10813143" y="2195285"/>
              <a:ext cx="1378857" cy="2757714"/>
            </a:xfrm>
            <a:custGeom>
              <a:rect b="b" l="l" r="r" t="t"/>
              <a:pathLst>
                <a:path extrusionOk="0" h="2757714" w="1378857">
                  <a:moveTo>
                    <a:pt x="1378857" y="0"/>
                  </a:moveTo>
                  <a:lnTo>
                    <a:pt x="1378857" y="2757714"/>
                  </a:lnTo>
                  <a:cubicBezTo>
                    <a:pt x="617335" y="2757714"/>
                    <a:pt x="0" y="2140379"/>
                    <a:pt x="0" y="1378857"/>
                  </a:cubicBezTo>
                  <a:cubicBezTo>
                    <a:pt x="0" y="617335"/>
                    <a:pt x="617335" y="0"/>
                    <a:pt x="1378857" y="0"/>
                  </a:cubicBezTo>
                  <a:close/>
                </a:path>
              </a:pathLst>
            </a:custGeom>
            <a:solidFill>
              <a:srgbClr val="00B050"/>
            </a:solidFill>
            <a:ln cap="flat" cmpd="sng" w="12700">
              <a:solidFill>
                <a:srgbClr val="00B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3" name="Google Shape;103;p1"/>
            <p:cNvSpPr txBox="1"/>
            <p:nvPr/>
          </p:nvSpPr>
          <p:spPr>
            <a:xfrm rot="-5400000">
              <a:off x="10767219" y="3021150"/>
              <a:ext cx="2757300" cy="10773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3200"/>
                <a:buFont typeface="Arial"/>
                <a:buNone/>
              </a:pPr>
              <a:r>
                <a:rPr b="1" lang="pt-BR" sz="3200">
                  <a:solidFill>
                    <a:schemeClr val="lt2"/>
                  </a:solidFill>
                  <a:latin typeface="Calibri"/>
                  <a:ea typeface="Calibri"/>
                  <a:cs typeface="Calibri"/>
                  <a:sym typeface="Calibri"/>
                </a:rPr>
                <a:t>Complexidade</a:t>
              </a:r>
              <a:endParaRPr>
                <a:solidFill>
                  <a:schemeClr val="dk1"/>
                </a:solidFill>
              </a:endParaRPr>
            </a:p>
            <a:p>
              <a:pPr indent="0" lvl="0" marL="0" marR="0" rtl="0" algn="ctr">
                <a:lnSpc>
                  <a:spcPct val="100000"/>
                </a:lnSpc>
                <a:spcBef>
                  <a:spcPts val="0"/>
                </a:spcBef>
                <a:spcAft>
                  <a:spcPts val="0"/>
                </a:spcAft>
                <a:buClr>
                  <a:srgbClr val="000000"/>
                </a:buClr>
                <a:buSzPts val="3200"/>
                <a:buFont typeface="Arial"/>
                <a:buNone/>
              </a:pPr>
              <a:r>
                <a:t/>
              </a:r>
              <a:endParaRPr b="1" sz="3200">
                <a:solidFill>
                  <a:schemeClr val="lt2"/>
                </a:solidFill>
                <a:latin typeface="Calibri"/>
                <a:ea typeface="Calibri"/>
                <a:cs typeface="Calibri"/>
                <a:sym typeface="Calibri"/>
              </a:endParaRPr>
            </a:p>
          </p:txBody>
        </p:sp>
      </p:grpSp>
      <p:pic>
        <p:nvPicPr>
          <p:cNvPr id="104" name="Google Shape;104;p1"/>
          <p:cNvPicPr preferRelativeResize="0"/>
          <p:nvPr/>
        </p:nvPicPr>
        <p:blipFill rotWithShape="1">
          <a:blip r:embed="rId3">
            <a:alphaModFix/>
          </a:blip>
          <a:srcRect b="0" l="0" r="0" t="0"/>
          <a:stretch/>
        </p:blipFill>
        <p:spPr>
          <a:xfrm>
            <a:off x="3195667" y="313697"/>
            <a:ext cx="1023583" cy="1456876"/>
          </a:xfrm>
          <a:prstGeom prst="rect">
            <a:avLst/>
          </a:prstGeom>
          <a:noFill/>
          <a:ln>
            <a:noFill/>
          </a:ln>
        </p:spPr>
      </p:pic>
      <p:sp>
        <p:nvSpPr>
          <p:cNvPr id="105" name="Google Shape;105;p1"/>
          <p:cNvSpPr txBox="1"/>
          <p:nvPr/>
        </p:nvSpPr>
        <p:spPr>
          <a:xfrm>
            <a:off x="4410217" y="749747"/>
            <a:ext cx="8134200" cy="1077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i="0" lang="pt-BR" sz="3200" u="none" cap="none" strike="noStrike">
                <a:solidFill>
                  <a:srgbClr val="009900"/>
                </a:solidFill>
                <a:latin typeface="Calibri"/>
                <a:ea typeface="Calibri"/>
                <a:cs typeface="Calibri"/>
                <a:sym typeface="Calibri"/>
              </a:rPr>
              <a:t>Universidade Federal do Rio grande do Norte</a:t>
            </a:r>
            <a:endParaRPr b="0" i="0" sz="3200" u="none" cap="none" strike="noStrike">
              <a:solidFill>
                <a:srgbClr val="0099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200"/>
              <a:buFont typeface="Arial"/>
              <a:buNone/>
            </a:pPr>
            <a:r>
              <a:rPr lang="pt-BR" sz="3200">
                <a:solidFill>
                  <a:srgbClr val="0B5394"/>
                </a:solidFill>
                <a:latin typeface="Calibri"/>
                <a:ea typeface="Calibri"/>
                <a:cs typeface="Calibri"/>
                <a:sym typeface="Calibri"/>
              </a:rPr>
              <a:t>Instituto Metrópole Digital</a:t>
            </a:r>
            <a:endParaRPr sz="3200">
              <a:solidFill>
                <a:srgbClr val="0B5394"/>
              </a:solidFill>
              <a:latin typeface="Calibri"/>
              <a:ea typeface="Calibri"/>
              <a:cs typeface="Calibri"/>
              <a:sym typeface="Calibri"/>
            </a:endParaRPr>
          </a:p>
        </p:txBody>
      </p:sp>
      <p:sp>
        <p:nvSpPr>
          <p:cNvPr id="106" name="Google Shape;106;p1"/>
          <p:cNvSpPr txBox="1"/>
          <p:nvPr/>
        </p:nvSpPr>
        <p:spPr>
          <a:xfrm>
            <a:off x="3000700" y="6001600"/>
            <a:ext cx="7809900" cy="1323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pt-BR" sz="2400" u="none" cap="none" strike="noStrike">
                <a:solidFill>
                  <a:schemeClr val="dk1"/>
                </a:solidFill>
                <a:latin typeface="Calibri"/>
                <a:ea typeface="Calibri"/>
                <a:cs typeface="Calibri"/>
                <a:sym typeface="Calibri"/>
              </a:rPr>
              <a:t>Discente: Jason Willyan Castro do Nascimento</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pt-BR" sz="2400" u="none" cap="none" strike="noStrike">
                <a:solidFill>
                  <a:schemeClr val="dk1"/>
                </a:solidFill>
                <a:latin typeface="Calibri"/>
                <a:ea typeface="Calibri"/>
                <a:cs typeface="Calibri"/>
                <a:sym typeface="Calibri"/>
              </a:rPr>
              <a:t>Matrícula: 20190146791</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7" name="Google Shape;107;p1"/>
          <p:cNvSpPr txBox="1"/>
          <p:nvPr/>
        </p:nvSpPr>
        <p:spPr>
          <a:xfrm>
            <a:off x="2803150" y="2951850"/>
            <a:ext cx="93888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pt-BR" sz="5000">
                <a:latin typeface="Calibri"/>
                <a:ea typeface="Calibri"/>
                <a:cs typeface="Calibri"/>
                <a:sym typeface="Calibri"/>
              </a:rPr>
              <a:t>Estrutura Básica de Dados I</a:t>
            </a:r>
            <a:endParaRPr sz="50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11" name="Shape 111"/>
        <p:cNvGrpSpPr/>
        <p:nvPr/>
      </p:nvGrpSpPr>
      <p:grpSpPr>
        <a:xfrm>
          <a:off x="0" y="0"/>
          <a:ext cx="0" cy="0"/>
          <a:chOff x="0" y="0"/>
          <a:chExt cx="0" cy="0"/>
        </a:xfrm>
      </p:grpSpPr>
      <p:grpSp>
        <p:nvGrpSpPr>
          <p:cNvPr id="112" name="Google Shape;112;p2"/>
          <p:cNvGrpSpPr/>
          <p:nvPr/>
        </p:nvGrpSpPr>
        <p:grpSpPr>
          <a:xfrm>
            <a:off x="0" y="0"/>
            <a:ext cx="12208413" cy="6858000"/>
            <a:chOff x="1" y="0"/>
            <a:chExt cx="12208413" cy="6858000"/>
          </a:xfrm>
        </p:grpSpPr>
        <p:sp>
          <p:nvSpPr>
            <p:cNvPr id="113" name="Google Shape;113;p2"/>
            <p:cNvSpPr/>
            <p:nvPr/>
          </p:nvSpPr>
          <p:spPr>
            <a:xfrm>
              <a:off x="1" y="0"/>
              <a:ext cx="12170228" cy="6858000"/>
            </a:xfrm>
            <a:prstGeom prst="rect">
              <a:avLst/>
            </a:prstGeom>
            <a:solidFill>
              <a:schemeClr val="lt2"/>
            </a:solidFill>
            <a:ln>
              <a:noFill/>
            </a:ln>
            <a:effectLst>
              <a:outerShdw blurRad="254000" rotWithShape="0" algn="l" dist="1905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4" name="Google Shape;114;p2"/>
            <p:cNvSpPr/>
            <p:nvPr/>
          </p:nvSpPr>
          <p:spPr>
            <a:xfrm>
              <a:off x="10813143" y="2195285"/>
              <a:ext cx="1378857" cy="2757714"/>
            </a:xfrm>
            <a:custGeom>
              <a:rect b="b" l="l" r="r" t="t"/>
              <a:pathLst>
                <a:path extrusionOk="0" h="2757714" w="1378857">
                  <a:moveTo>
                    <a:pt x="1378857" y="0"/>
                  </a:moveTo>
                  <a:lnTo>
                    <a:pt x="1378857" y="2757714"/>
                  </a:lnTo>
                  <a:cubicBezTo>
                    <a:pt x="617335" y="2757714"/>
                    <a:pt x="0" y="2140379"/>
                    <a:pt x="0" y="1378857"/>
                  </a:cubicBezTo>
                  <a:cubicBezTo>
                    <a:pt x="0" y="617335"/>
                    <a:pt x="617335" y="0"/>
                    <a:pt x="1378857" y="0"/>
                  </a:cubicBezTo>
                  <a:close/>
                </a:path>
              </a:pathLst>
            </a:custGeom>
            <a:solidFill>
              <a:srgbClr val="FF5050"/>
            </a:solidFill>
            <a:ln cap="flat" cmpd="sng" w="12700">
              <a:solidFill>
                <a:srgbClr val="FF5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5" name="Google Shape;115;p2"/>
            <p:cNvSpPr txBox="1"/>
            <p:nvPr/>
          </p:nvSpPr>
          <p:spPr>
            <a:xfrm rot="-5400000">
              <a:off x="10660541" y="3281754"/>
              <a:ext cx="2510971"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pt-BR" sz="3200" u="none" cap="none" strike="noStrike">
                  <a:solidFill>
                    <a:schemeClr val="lt2"/>
                  </a:solidFill>
                  <a:latin typeface="Calibri"/>
                  <a:ea typeface="Calibri"/>
                  <a:cs typeface="Calibri"/>
                  <a:sym typeface="Calibri"/>
                </a:rPr>
                <a:t>Apresentação</a:t>
              </a:r>
              <a:endParaRPr b="0" i="0" sz="1400" u="none" cap="none" strike="noStrike">
                <a:solidFill>
                  <a:srgbClr val="000000"/>
                </a:solidFill>
                <a:latin typeface="Arial"/>
                <a:ea typeface="Arial"/>
                <a:cs typeface="Arial"/>
                <a:sym typeface="Arial"/>
              </a:endParaRPr>
            </a:p>
          </p:txBody>
        </p:sp>
      </p:grpSp>
      <p:grpSp>
        <p:nvGrpSpPr>
          <p:cNvPr id="116" name="Google Shape;116;p2"/>
          <p:cNvGrpSpPr/>
          <p:nvPr/>
        </p:nvGrpSpPr>
        <p:grpSpPr>
          <a:xfrm>
            <a:off x="-9990033" y="0"/>
            <a:ext cx="12192223" cy="6858000"/>
            <a:chOff x="1" y="0"/>
            <a:chExt cx="12192223" cy="6858000"/>
          </a:xfrm>
        </p:grpSpPr>
        <p:sp>
          <p:nvSpPr>
            <p:cNvPr id="117" name="Google Shape;117;p2"/>
            <p:cNvSpPr/>
            <p:nvPr/>
          </p:nvSpPr>
          <p:spPr>
            <a:xfrm>
              <a:off x="1" y="0"/>
              <a:ext cx="12170228" cy="6858000"/>
            </a:xfrm>
            <a:prstGeom prst="rect">
              <a:avLst/>
            </a:prstGeom>
            <a:solidFill>
              <a:schemeClr val="lt2"/>
            </a:solidFill>
            <a:ln>
              <a:noFill/>
            </a:ln>
            <a:effectLst>
              <a:outerShdw blurRad="254000" rotWithShape="0" algn="l" dist="1905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8" name="Google Shape;118;p2"/>
            <p:cNvSpPr/>
            <p:nvPr/>
          </p:nvSpPr>
          <p:spPr>
            <a:xfrm>
              <a:off x="10813143" y="2195285"/>
              <a:ext cx="1378857" cy="2757714"/>
            </a:xfrm>
            <a:custGeom>
              <a:rect b="b" l="l" r="r" t="t"/>
              <a:pathLst>
                <a:path extrusionOk="0" h="2757714" w="1378857">
                  <a:moveTo>
                    <a:pt x="1378857" y="0"/>
                  </a:moveTo>
                  <a:lnTo>
                    <a:pt x="1378857" y="2757714"/>
                  </a:lnTo>
                  <a:cubicBezTo>
                    <a:pt x="617335" y="2757714"/>
                    <a:pt x="0" y="2140379"/>
                    <a:pt x="0" y="1378857"/>
                  </a:cubicBezTo>
                  <a:cubicBezTo>
                    <a:pt x="0" y="617335"/>
                    <a:pt x="617335" y="0"/>
                    <a:pt x="1378857" y="0"/>
                  </a:cubicBezTo>
                  <a:close/>
                </a:path>
              </a:pathLst>
            </a:custGeom>
            <a:solidFill>
              <a:srgbClr val="738569"/>
            </a:solidFill>
            <a:ln cap="flat" cmpd="sng" w="12700">
              <a:solidFill>
                <a:srgbClr val="7385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9" name="Google Shape;119;p2"/>
            <p:cNvSpPr txBox="1"/>
            <p:nvPr/>
          </p:nvSpPr>
          <p:spPr>
            <a:xfrm rot="-5400000">
              <a:off x="10767674" y="3281707"/>
              <a:ext cx="2264100" cy="585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lang="pt-BR" sz="3200">
                  <a:solidFill>
                    <a:schemeClr val="lt2"/>
                  </a:solidFill>
                  <a:latin typeface="Calibri"/>
                  <a:ea typeface="Calibri"/>
                  <a:cs typeface="Calibri"/>
                  <a:sym typeface="Calibri"/>
                </a:rPr>
                <a:t>Algoritmo 1</a:t>
              </a:r>
              <a:endParaRPr b="0" i="0" sz="1400" u="none" cap="none" strike="noStrike">
                <a:solidFill>
                  <a:srgbClr val="000000"/>
                </a:solidFill>
                <a:latin typeface="Arial"/>
                <a:ea typeface="Arial"/>
                <a:cs typeface="Arial"/>
                <a:sym typeface="Arial"/>
              </a:endParaRPr>
            </a:p>
          </p:txBody>
        </p:sp>
      </p:grpSp>
      <p:grpSp>
        <p:nvGrpSpPr>
          <p:cNvPr id="120" name="Google Shape;120;p2"/>
          <p:cNvGrpSpPr/>
          <p:nvPr/>
        </p:nvGrpSpPr>
        <p:grpSpPr>
          <a:xfrm>
            <a:off x="-10553038" y="0"/>
            <a:ext cx="12192223" cy="6858000"/>
            <a:chOff x="1" y="0"/>
            <a:chExt cx="12192223" cy="6858000"/>
          </a:xfrm>
        </p:grpSpPr>
        <p:sp>
          <p:nvSpPr>
            <p:cNvPr id="121" name="Google Shape;121;p2"/>
            <p:cNvSpPr/>
            <p:nvPr/>
          </p:nvSpPr>
          <p:spPr>
            <a:xfrm>
              <a:off x="1" y="0"/>
              <a:ext cx="12170228" cy="6858000"/>
            </a:xfrm>
            <a:prstGeom prst="rect">
              <a:avLst/>
            </a:prstGeom>
            <a:solidFill>
              <a:schemeClr val="lt2"/>
            </a:solidFill>
            <a:ln>
              <a:noFill/>
            </a:ln>
            <a:effectLst>
              <a:outerShdw blurRad="254000" rotWithShape="0" algn="l" dist="1905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2" name="Google Shape;122;p2"/>
            <p:cNvSpPr/>
            <p:nvPr/>
          </p:nvSpPr>
          <p:spPr>
            <a:xfrm>
              <a:off x="10813143" y="2195285"/>
              <a:ext cx="1378857" cy="2757714"/>
            </a:xfrm>
            <a:custGeom>
              <a:rect b="b" l="l" r="r" t="t"/>
              <a:pathLst>
                <a:path extrusionOk="0" h="2757714" w="1378857">
                  <a:moveTo>
                    <a:pt x="1378857" y="0"/>
                  </a:moveTo>
                  <a:lnTo>
                    <a:pt x="1378857" y="2757714"/>
                  </a:lnTo>
                  <a:cubicBezTo>
                    <a:pt x="617335" y="2757714"/>
                    <a:pt x="0" y="2140379"/>
                    <a:pt x="0" y="1378857"/>
                  </a:cubicBezTo>
                  <a:cubicBezTo>
                    <a:pt x="0" y="617335"/>
                    <a:pt x="617335" y="0"/>
                    <a:pt x="1378857" y="0"/>
                  </a:cubicBezTo>
                  <a:close/>
                </a:path>
              </a:pathLst>
            </a:custGeom>
            <a:solidFill>
              <a:srgbClr val="00B888"/>
            </a:solidFill>
            <a:ln cap="flat" cmpd="sng" w="12700">
              <a:solidFill>
                <a:srgbClr val="00B88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3" name="Google Shape;123;p2"/>
            <p:cNvSpPr txBox="1"/>
            <p:nvPr/>
          </p:nvSpPr>
          <p:spPr>
            <a:xfrm rot="-5400000">
              <a:off x="10705874" y="3343276"/>
              <a:ext cx="2387700" cy="585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lang="pt-BR" sz="3200">
                  <a:solidFill>
                    <a:schemeClr val="lt2"/>
                  </a:solidFill>
                  <a:latin typeface="Calibri"/>
                  <a:ea typeface="Calibri"/>
                  <a:cs typeface="Calibri"/>
                  <a:sym typeface="Calibri"/>
                </a:rPr>
                <a:t>Algoritmo 2</a:t>
              </a:r>
              <a:endParaRPr b="0" i="0" sz="1400" u="none" cap="none" strike="noStrike">
                <a:solidFill>
                  <a:srgbClr val="000000"/>
                </a:solidFill>
                <a:latin typeface="Arial"/>
                <a:ea typeface="Arial"/>
                <a:cs typeface="Arial"/>
                <a:sym typeface="Arial"/>
              </a:endParaRPr>
            </a:p>
          </p:txBody>
        </p:sp>
      </p:grpSp>
      <p:grpSp>
        <p:nvGrpSpPr>
          <p:cNvPr id="124" name="Google Shape;124;p2"/>
          <p:cNvGrpSpPr/>
          <p:nvPr/>
        </p:nvGrpSpPr>
        <p:grpSpPr>
          <a:xfrm>
            <a:off x="-11116043" y="0"/>
            <a:ext cx="12684523" cy="6858000"/>
            <a:chOff x="1" y="0"/>
            <a:chExt cx="12684523" cy="6858000"/>
          </a:xfrm>
        </p:grpSpPr>
        <p:sp>
          <p:nvSpPr>
            <p:cNvPr id="125" name="Google Shape;125;p2"/>
            <p:cNvSpPr/>
            <p:nvPr/>
          </p:nvSpPr>
          <p:spPr>
            <a:xfrm>
              <a:off x="1" y="0"/>
              <a:ext cx="12170228" cy="6858000"/>
            </a:xfrm>
            <a:prstGeom prst="rect">
              <a:avLst/>
            </a:prstGeom>
            <a:solidFill>
              <a:schemeClr val="lt2"/>
            </a:solidFill>
            <a:ln>
              <a:noFill/>
            </a:ln>
            <a:effectLst>
              <a:outerShdw blurRad="254000" rotWithShape="0" algn="l" dist="1905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6" name="Google Shape;126;p2"/>
            <p:cNvSpPr/>
            <p:nvPr/>
          </p:nvSpPr>
          <p:spPr>
            <a:xfrm>
              <a:off x="10813143" y="2195285"/>
              <a:ext cx="1378857" cy="2757714"/>
            </a:xfrm>
            <a:custGeom>
              <a:rect b="b" l="l" r="r" t="t"/>
              <a:pathLst>
                <a:path extrusionOk="0" h="2757714" w="1378857">
                  <a:moveTo>
                    <a:pt x="1378857" y="0"/>
                  </a:moveTo>
                  <a:lnTo>
                    <a:pt x="1378857" y="2757714"/>
                  </a:lnTo>
                  <a:cubicBezTo>
                    <a:pt x="617335" y="2757714"/>
                    <a:pt x="0" y="2140379"/>
                    <a:pt x="0" y="1378857"/>
                  </a:cubicBezTo>
                  <a:cubicBezTo>
                    <a:pt x="0" y="617335"/>
                    <a:pt x="617335" y="0"/>
                    <a:pt x="1378857" y="0"/>
                  </a:cubicBezTo>
                  <a:close/>
                </a:path>
              </a:pathLst>
            </a:custGeom>
            <a:solidFill>
              <a:srgbClr val="D7D200"/>
            </a:solidFill>
            <a:ln cap="flat" cmpd="sng" w="12700">
              <a:solidFill>
                <a:srgbClr val="D7D2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7" name="Google Shape;127;p2"/>
            <p:cNvSpPr txBox="1"/>
            <p:nvPr/>
          </p:nvSpPr>
          <p:spPr>
            <a:xfrm rot="-5400000">
              <a:off x="11013824" y="3035557"/>
              <a:ext cx="2264100" cy="10773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3200"/>
                <a:buFont typeface="Arial"/>
                <a:buNone/>
              </a:pPr>
              <a:r>
                <a:rPr b="1" lang="pt-BR" sz="3200">
                  <a:solidFill>
                    <a:schemeClr val="lt2"/>
                  </a:solidFill>
                  <a:latin typeface="Calibri"/>
                  <a:ea typeface="Calibri"/>
                  <a:cs typeface="Calibri"/>
                  <a:sym typeface="Calibri"/>
                </a:rPr>
                <a:t>Execução</a:t>
              </a:r>
              <a:endParaRPr>
                <a:solidFill>
                  <a:schemeClr val="dk1"/>
                </a:solidFill>
              </a:endParaRPr>
            </a:p>
            <a:p>
              <a:pPr indent="0" lvl="0" marL="0" marR="0" rtl="0" algn="ctr">
                <a:lnSpc>
                  <a:spcPct val="100000"/>
                </a:lnSpc>
                <a:spcBef>
                  <a:spcPts val="0"/>
                </a:spcBef>
                <a:spcAft>
                  <a:spcPts val="0"/>
                </a:spcAft>
                <a:buClr>
                  <a:srgbClr val="000000"/>
                </a:buClr>
                <a:buSzPts val="3200"/>
                <a:buFont typeface="Arial"/>
                <a:buNone/>
              </a:pPr>
              <a:r>
                <a:t/>
              </a:r>
              <a:endParaRPr b="1" sz="3200">
                <a:solidFill>
                  <a:schemeClr val="lt2"/>
                </a:solidFill>
                <a:latin typeface="Calibri"/>
                <a:ea typeface="Calibri"/>
                <a:cs typeface="Calibri"/>
                <a:sym typeface="Calibri"/>
              </a:endParaRPr>
            </a:p>
          </p:txBody>
        </p:sp>
      </p:grpSp>
      <p:grpSp>
        <p:nvGrpSpPr>
          <p:cNvPr id="128" name="Google Shape;128;p2"/>
          <p:cNvGrpSpPr/>
          <p:nvPr/>
        </p:nvGrpSpPr>
        <p:grpSpPr>
          <a:xfrm>
            <a:off x="-11650393" y="0"/>
            <a:ext cx="12684518" cy="6858000"/>
            <a:chOff x="1" y="0"/>
            <a:chExt cx="12684518" cy="6858000"/>
          </a:xfrm>
        </p:grpSpPr>
        <p:sp>
          <p:nvSpPr>
            <p:cNvPr id="129" name="Google Shape;129;p2"/>
            <p:cNvSpPr/>
            <p:nvPr/>
          </p:nvSpPr>
          <p:spPr>
            <a:xfrm>
              <a:off x="1" y="0"/>
              <a:ext cx="12170228" cy="6858000"/>
            </a:xfrm>
            <a:prstGeom prst="rect">
              <a:avLst/>
            </a:prstGeom>
            <a:solidFill>
              <a:schemeClr val="lt2"/>
            </a:solidFill>
            <a:ln>
              <a:noFill/>
            </a:ln>
            <a:effectLst>
              <a:outerShdw blurRad="254000" rotWithShape="0" algn="l" dist="1905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0" name="Google Shape;130;p2"/>
            <p:cNvSpPr/>
            <p:nvPr/>
          </p:nvSpPr>
          <p:spPr>
            <a:xfrm>
              <a:off x="10813143" y="2195285"/>
              <a:ext cx="1378857" cy="2757714"/>
            </a:xfrm>
            <a:custGeom>
              <a:rect b="b" l="l" r="r" t="t"/>
              <a:pathLst>
                <a:path extrusionOk="0" h="2757714" w="1378857">
                  <a:moveTo>
                    <a:pt x="1378857" y="0"/>
                  </a:moveTo>
                  <a:lnTo>
                    <a:pt x="1378857" y="2757714"/>
                  </a:lnTo>
                  <a:cubicBezTo>
                    <a:pt x="617335" y="2757714"/>
                    <a:pt x="0" y="2140379"/>
                    <a:pt x="0" y="1378857"/>
                  </a:cubicBezTo>
                  <a:cubicBezTo>
                    <a:pt x="0" y="617335"/>
                    <a:pt x="617335" y="0"/>
                    <a:pt x="1378857" y="0"/>
                  </a:cubicBezTo>
                  <a:close/>
                </a:path>
              </a:pathLst>
            </a:custGeom>
            <a:solidFill>
              <a:srgbClr val="00B050"/>
            </a:solidFill>
            <a:ln cap="flat" cmpd="sng" w="12700">
              <a:solidFill>
                <a:srgbClr val="00B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1" name="Google Shape;131;p2"/>
            <p:cNvSpPr txBox="1"/>
            <p:nvPr/>
          </p:nvSpPr>
          <p:spPr>
            <a:xfrm rot="-5400000">
              <a:off x="10749819" y="3038650"/>
              <a:ext cx="2792100" cy="10773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3200"/>
                <a:buFont typeface="Arial"/>
                <a:buNone/>
              </a:pPr>
              <a:r>
                <a:rPr b="1" lang="pt-BR" sz="3200">
                  <a:solidFill>
                    <a:schemeClr val="lt2"/>
                  </a:solidFill>
                  <a:latin typeface="Calibri"/>
                  <a:ea typeface="Calibri"/>
                  <a:cs typeface="Calibri"/>
                  <a:sym typeface="Calibri"/>
                </a:rPr>
                <a:t>Complexidade</a:t>
              </a:r>
              <a:endParaRPr>
                <a:solidFill>
                  <a:schemeClr val="dk1"/>
                </a:solidFill>
              </a:endParaRPr>
            </a:p>
            <a:p>
              <a:pPr indent="0" lvl="0" marL="0" marR="0" rtl="0" algn="ctr">
                <a:lnSpc>
                  <a:spcPct val="100000"/>
                </a:lnSpc>
                <a:spcBef>
                  <a:spcPts val="0"/>
                </a:spcBef>
                <a:spcAft>
                  <a:spcPts val="0"/>
                </a:spcAft>
                <a:buClr>
                  <a:srgbClr val="000000"/>
                </a:buClr>
                <a:buSzPts val="3200"/>
                <a:buFont typeface="Arial"/>
                <a:buNone/>
              </a:pPr>
              <a:r>
                <a:t/>
              </a:r>
              <a:endParaRPr b="1" sz="3200">
                <a:solidFill>
                  <a:schemeClr val="lt2"/>
                </a:solidFill>
                <a:latin typeface="Calibri"/>
                <a:ea typeface="Calibri"/>
                <a:cs typeface="Calibri"/>
                <a:sym typeface="Calibri"/>
              </a:endParaRPr>
            </a:p>
          </p:txBody>
        </p:sp>
      </p:grpSp>
      <p:pic>
        <p:nvPicPr>
          <p:cNvPr id="132" name="Google Shape;132;p2"/>
          <p:cNvPicPr preferRelativeResize="0"/>
          <p:nvPr/>
        </p:nvPicPr>
        <p:blipFill>
          <a:blip r:embed="rId3">
            <a:alphaModFix/>
          </a:blip>
          <a:stretch>
            <a:fillRect/>
          </a:stretch>
        </p:blipFill>
        <p:spPr>
          <a:xfrm>
            <a:off x="2798325" y="1547475"/>
            <a:ext cx="3314700" cy="2293150"/>
          </a:xfrm>
          <a:prstGeom prst="rect">
            <a:avLst/>
          </a:prstGeom>
          <a:noFill/>
          <a:ln>
            <a:noFill/>
          </a:ln>
        </p:spPr>
      </p:pic>
      <p:sp>
        <p:nvSpPr>
          <p:cNvPr id="133" name="Google Shape;133;p2"/>
          <p:cNvSpPr txBox="1"/>
          <p:nvPr/>
        </p:nvSpPr>
        <p:spPr>
          <a:xfrm>
            <a:off x="2798325" y="906750"/>
            <a:ext cx="97863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2600">
                <a:latin typeface="Calibri"/>
                <a:ea typeface="Calibri"/>
                <a:cs typeface="Calibri"/>
                <a:sym typeface="Calibri"/>
              </a:rPr>
              <a:t>PILHA</a:t>
            </a:r>
            <a:endParaRPr sz="3300">
              <a:latin typeface="Calibri"/>
              <a:ea typeface="Calibri"/>
              <a:cs typeface="Calibri"/>
              <a:sym typeface="Calibri"/>
            </a:endParaRPr>
          </a:p>
        </p:txBody>
      </p:sp>
      <p:sp>
        <p:nvSpPr>
          <p:cNvPr id="134" name="Google Shape;134;p2"/>
          <p:cNvSpPr txBox="1"/>
          <p:nvPr/>
        </p:nvSpPr>
        <p:spPr>
          <a:xfrm>
            <a:off x="6709150" y="1491750"/>
            <a:ext cx="3314700" cy="1800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pt-BR" sz="2100">
                <a:latin typeface="Calibri"/>
                <a:ea typeface="Calibri"/>
                <a:cs typeface="Calibri"/>
                <a:sym typeface="Calibri"/>
              </a:rPr>
              <a:t>Para uma pilha, tem-se o critério LIFO:  Last In, First Out - O último elemento a entrar deve ser o primeiro a ser retirado.</a:t>
            </a:r>
            <a:endParaRPr sz="1800">
              <a:latin typeface="Calibri"/>
              <a:ea typeface="Calibri"/>
              <a:cs typeface="Calibri"/>
              <a:sym typeface="Calibri"/>
            </a:endParaRPr>
          </a:p>
        </p:txBody>
      </p:sp>
      <p:sp>
        <p:nvSpPr>
          <p:cNvPr id="135" name="Google Shape;135;p2"/>
          <p:cNvSpPr txBox="1"/>
          <p:nvPr/>
        </p:nvSpPr>
        <p:spPr>
          <a:xfrm>
            <a:off x="2798325" y="134100"/>
            <a:ext cx="93936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2800">
                <a:latin typeface="Calibri"/>
                <a:ea typeface="Calibri"/>
                <a:cs typeface="Calibri"/>
                <a:sym typeface="Calibri"/>
              </a:rPr>
              <a:t>ESTRUTURAS </a:t>
            </a:r>
            <a:r>
              <a:rPr b="1" lang="pt-BR" sz="2900">
                <a:latin typeface="Calibri"/>
                <a:ea typeface="Calibri"/>
                <a:cs typeface="Calibri"/>
                <a:sym typeface="Calibri"/>
              </a:rPr>
              <a:t>DE </a:t>
            </a:r>
            <a:r>
              <a:rPr b="1" lang="pt-BR" sz="2800">
                <a:latin typeface="Calibri"/>
                <a:ea typeface="Calibri"/>
                <a:cs typeface="Calibri"/>
                <a:sym typeface="Calibri"/>
              </a:rPr>
              <a:t>DADOS</a:t>
            </a:r>
            <a:endParaRPr b="1" sz="2800">
              <a:latin typeface="Calibri"/>
              <a:ea typeface="Calibri"/>
              <a:cs typeface="Calibri"/>
              <a:sym typeface="Calibri"/>
            </a:endParaRPr>
          </a:p>
        </p:txBody>
      </p:sp>
      <p:sp>
        <p:nvSpPr>
          <p:cNvPr id="136" name="Google Shape;136;p2"/>
          <p:cNvSpPr txBox="1"/>
          <p:nvPr/>
        </p:nvSpPr>
        <p:spPr>
          <a:xfrm>
            <a:off x="2582650" y="4223000"/>
            <a:ext cx="97863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2900">
                <a:latin typeface="Calibri"/>
                <a:ea typeface="Calibri"/>
                <a:cs typeface="Calibri"/>
                <a:sym typeface="Calibri"/>
              </a:rPr>
              <a:t>OPERAÇÕES</a:t>
            </a:r>
            <a:endParaRPr b="1" sz="2900">
              <a:latin typeface="Calibri"/>
              <a:ea typeface="Calibri"/>
              <a:cs typeface="Calibri"/>
              <a:sym typeface="Calibri"/>
            </a:endParaRPr>
          </a:p>
        </p:txBody>
      </p:sp>
      <p:sp>
        <p:nvSpPr>
          <p:cNvPr id="137" name="Google Shape;137;p2"/>
          <p:cNvSpPr txBox="1"/>
          <p:nvPr/>
        </p:nvSpPr>
        <p:spPr>
          <a:xfrm>
            <a:off x="2704800" y="4955900"/>
            <a:ext cx="92835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2600">
                <a:latin typeface="Calibri"/>
                <a:ea typeface="Calibri"/>
                <a:cs typeface="Calibri"/>
                <a:sym typeface="Calibri"/>
              </a:rPr>
              <a:t>PUSH -&gt; Adiciona o elemento 'i' no topo da pilha</a:t>
            </a:r>
            <a:endParaRPr sz="2600">
              <a:latin typeface="Calibri"/>
              <a:ea typeface="Calibri"/>
              <a:cs typeface="Calibri"/>
              <a:sym typeface="Calibri"/>
            </a:endParaRPr>
          </a:p>
          <a:p>
            <a:pPr indent="0" lvl="0" marL="0" rtl="0" algn="l">
              <a:spcBef>
                <a:spcPts val="0"/>
              </a:spcBef>
              <a:spcAft>
                <a:spcPts val="0"/>
              </a:spcAft>
              <a:buNone/>
            </a:pPr>
            <a:r>
              <a:t/>
            </a:r>
            <a:endParaRPr sz="2600">
              <a:latin typeface="Calibri"/>
              <a:ea typeface="Calibri"/>
              <a:cs typeface="Calibri"/>
              <a:sym typeface="Calibri"/>
            </a:endParaRPr>
          </a:p>
          <a:p>
            <a:pPr indent="0" lvl="0" marL="0" rtl="0" algn="l">
              <a:spcBef>
                <a:spcPts val="0"/>
              </a:spcBef>
              <a:spcAft>
                <a:spcPts val="0"/>
              </a:spcAft>
              <a:buNone/>
            </a:pPr>
            <a:r>
              <a:rPr lang="pt-BR" sz="2600">
                <a:latin typeface="Calibri"/>
                <a:ea typeface="Calibri"/>
                <a:cs typeface="Calibri"/>
                <a:sym typeface="Calibri"/>
              </a:rPr>
              <a:t>POP -&gt; Exclui o elemento mais superior da pilha</a:t>
            </a:r>
            <a:endParaRPr sz="2600">
              <a:latin typeface="Calibri"/>
              <a:ea typeface="Calibri"/>
              <a:cs typeface="Calibri"/>
              <a:sym typeface="Calibri"/>
            </a:endParaRPr>
          </a:p>
        </p:txBody>
      </p:sp>
    </p:spTree>
  </p:cSld>
  <p:clrMapOvr>
    <a:masterClrMapping/>
  </p:clrMapOvr>
  <p:transition p14:dur="100">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41" name="Shape 141"/>
        <p:cNvGrpSpPr/>
        <p:nvPr/>
      </p:nvGrpSpPr>
      <p:grpSpPr>
        <a:xfrm>
          <a:off x="0" y="0"/>
          <a:ext cx="0" cy="0"/>
          <a:chOff x="0" y="0"/>
          <a:chExt cx="0" cy="0"/>
        </a:xfrm>
      </p:grpSpPr>
      <p:grpSp>
        <p:nvGrpSpPr>
          <p:cNvPr id="142" name="Google Shape;142;p3"/>
          <p:cNvGrpSpPr/>
          <p:nvPr/>
        </p:nvGrpSpPr>
        <p:grpSpPr>
          <a:xfrm>
            <a:off x="0" y="0"/>
            <a:ext cx="12208413" cy="6858000"/>
            <a:chOff x="1" y="0"/>
            <a:chExt cx="12208413" cy="6858000"/>
          </a:xfrm>
        </p:grpSpPr>
        <p:sp>
          <p:nvSpPr>
            <p:cNvPr id="143" name="Google Shape;143;p3"/>
            <p:cNvSpPr/>
            <p:nvPr/>
          </p:nvSpPr>
          <p:spPr>
            <a:xfrm>
              <a:off x="1" y="0"/>
              <a:ext cx="12170228" cy="6858000"/>
            </a:xfrm>
            <a:prstGeom prst="rect">
              <a:avLst/>
            </a:prstGeom>
            <a:solidFill>
              <a:schemeClr val="lt2"/>
            </a:solidFill>
            <a:ln>
              <a:noFill/>
            </a:ln>
            <a:effectLst>
              <a:outerShdw blurRad="254000" rotWithShape="0" algn="l" dist="1905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4" name="Google Shape;144;p3"/>
            <p:cNvSpPr/>
            <p:nvPr/>
          </p:nvSpPr>
          <p:spPr>
            <a:xfrm>
              <a:off x="10813143" y="2195285"/>
              <a:ext cx="1378857" cy="2757714"/>
            </a:xfrm>
            <a:custGeom>
              <a:rect b="b" l="l" r="r" t="t"/>
              <a:pathLst>
                <a:path extrusionOk="0" h="2757714" w="1378857">
                  <a:moveTo>
                    <a:pt x="1378857" y="0"/>
                  </a:moveTo>
                  <a:lnTo>
                    <a:pt x="1378857" y="2757714"/>
                  </a:lnTo>
                  <a:cubicBezTo>
                    <a:pt x="617335" y="2757714"/>
                    <a:pt x="0" y="2140379"/>
                    <a:pt x="0" y="1378857"/>
                  </a:cubicBezTo>
                  <a:cubicBezTo>
                    <a:pt x="0" y="617335"/>
                    <a:pt x="617335" y="0"/>
                    <a:pt x="1378857" y="0"/>
                  </a:cubicBezTo>
                  <a:close/>
                </a:path>
              </a:pathLst>
            </a:custGeom>
            <a:solidFill>
              <a:srgbClr val="FF5050"/>
            </a:solidFill>
            <a:ln cap="flat" cmpd="sng" w="12700">
              <a:solidFill>
                <a:srgbClr val="FF5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5" name="Google Shape;145;p3"/>
            <p:cNvSpPr txBox="1"/>
            <p:nvPr/>
          </p:nvSpPr>
          <p:spPr>
            <a:xfrm rot="-5400000">
              <a:off x="10660541" y="3281754"/>
              <a:ext cx="2510971"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pt-BR" sz="3200" u="none" cap="none" strike="noStrike">
                  <a:solidFill>
                    <a:schemeClr val="lt2"/>
                  </a:solidFill>
                  <a:latin typeface="Calibri"/>
                  <a:ea typeface="Calibri"/>
                  <a:cs typeface="Calibri"/>
                  <a:sym typeface="Calibri"/>
                </a:rPr>
                <a:t>Apresentação</a:t>
              </a:r>
              <a:endParaRPr b="0" i="0" sz="1400" u="none" cap="none" strike="noStrike">
                <a:solidFill>
                  <a:srgbClr val="000000"/>
                </a:solidFill>
                <a:latin typeface="Arial"/>
                <a:ea typeface="Arial"/>
                <a:cs typeface="Arial"/>
                <a:sym typeface="Arial"/>
              </a:endParaRPr>
            </a:p>
          </p:txBody>
        </p:sp>
      </p:grpSp>
      <p:grpSp>
        <p:nvGrpSpPr>
          <p:cNvPr id="146" name="Google Shape;146;p3"/>
          <p:cNvGrpSpPr/>
          <p:nvPr/>
        </p:nvGrpSpPr>
        <p:grpSpPr>
          <a:xfrm>
            <a:off x="-568361" y="0"/>
            <a:ext cx="12192223" cy="6858000"/>
            <a:chOff x="1" y="0"/>
            <a:chExt cx="12192223" cy="6858000"/>
          </a:xfrm>
        </p:grpSpPr>
        <p:sp>
          <p:nvSpPr>
            <p:cNvPr id="147" name="Google Shape;147;p3"/>
            <p:cNvSpPr/>
            <p:nvPr/>
          </p:nvSpPr>
          <p:spPr>
            <a:xfrm>
              <a:off x="1" y="0"/>
              <a:ext cx="12170228" cy="6858000"/>
            </a:xfrm>
            <a:prstGeom prst="rect">
              <a:avLst/>
            </a:prstGeom>
            <a:solidFill>
              <a:schemeClr val="lt2"/>
            </a:solidFill>
            <a:ln>
              <a:noFill/>
            </a:ln>
            <a:effectLst>
              <a:outerShdw blurRad="254000" rotWithShape="0" algn="l" dist="1905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8" name="Google Shape;148;p3"/>
            <p:cNvSpPr/>
            <p:nvPr/>
          </p:nvSpPr>
          <p:spPr>
            <a:xfrm>
              <a:off x="10813143" y="2195285"/>
              <a:ext cx="1378857" cy="2757714"/>
            </a:xfrm>
            <a:custGeom>
              <a:rect b="b" l="l" r="r" t="t"/>
              <a:pathLst>
                <a:path extrusionOk="0" h="2757714" w="1378857">
                  <a:moveTo>
                    <a:pt x="1378857" y="0"/>
                  </a:moveTo>
                  <a:lnTo>
                    <a:pt x="1378857" y="2757714"/>
                  </a:lnTo>
                  <a:cubicBezTo>
                    <a:pt x="617335" y="2757714"/>
                    <a:pt x="0" y="2140379"/>
                    <a:pt x="0" y="1378857"/>
                  </a:cubicBezTo>
                  <a:cubicBezTo>
                    <a:pt x="0" y="617335"/>
                    <a:pt x="617335" y="0"/>
                    <a:pt x="1378857" y="0"/>
                  </a:cubicBezTo>
                  <a:close/>
                </a:path>
              </a:pathLst>
            </a:custGeom>
            <a:solidFill>
              <a:srgbClr val="738569"/>
            </a:solidFill>
            <a:ln cap="flat" cmpd="sng" w="12700">
              <a:solidFill>
                <a:srgbClr val="7385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9" name="Google Shape;149;p3"/>
            <p:cNvSpPr txBox="1"/>
            <p:nvPr/>
          </p:nvSpPr>
          <p:spPr>
            <a:xfrm rot="-5400000">
              <a:off x="10767674" y="3281707"/>
              <a:ext cx="2264100" cy="585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lang="pt-BR" sz="3200">
                  <a:solidFill>
                    <a:schemeClr val="lt2"/>
                  </a:solidFill>
                  <a:latin typeface="Calibri"/>
                  <a:ea typeface="Calibri"/>
                  <a:cs typeface="Calibri"/>
                  <a:sym typeface="Calibri"/>
                </a:rPr>
                <a:t>Algoritmo 1</a:t>
              </a:r>
              <a:endParaRPr b="0" i="0" sz="1400" u="none" cap="none" strike="noStrike">
                <a:solidFill>
                  <a:srgbClr val="000000"/>
                </a:solidFill>
                <a:latin typeface="Arial"/>
                <a:ea typeface="Arial"/>
                <a:cs typeface="Arial"/>
                <a:sym typeface="Arial"/>
              </a:endParaRPr>
            </a:p>
          </p:txBody>
        </p:sp>
      </p:grpSp>
      <p:grpSp>
        <p:nvGrpSpPr>
          <p:cNvPr id="150" name="Google Shape;150;p3"/>
          <p:cNvGrpSpPr/>
          <p:nvPr/>
        </p:nvGrpSpPr>
        <p:grpSpPr>
          <a:xfrm>
            <a:off x="-10553038" y="0"/>
            <a:ext cx="12192223" cy="6858000"/>
            <a:chOff x="1" y="0"/>
            <a:chExt cx="12192223" cy="6858000"/>
          </a:xfrm>
        </p:grpSpPr>
        <p:sp>
          <p:nvSpPr>
            <p:cNvPr id="151" name="Google Shape;151;p3"/>
            <p:cNvSpPr/>
            <p:nvPr/>
          </p:nvSpPr>
          <p:spPr>
            <a:xfrm>
              <a:off x="1" y="0"/>
              <a:ext cx="12170228" cy="6858000"/>
            </a:xfrm>
            <a:prstGeom prst="rect">
              <a:avLst/>
            </a:prstGeom>
            <a:solidFill>
              <a:schemeClr val="lt2"/>
            </a:solidFill>
            <a:ln>
              <a:noFill/>
            </a:ln>
            <a:effectLst>
              <a:outerShdw blurRad="254000" rotWithShape="0" algn="l" dist="1905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2" name="Google Shape;152;p3"/>
            <p:cNvSpPr/>
            <p:nvPr/>
          </p:nvSpPr>
          <p:spPr>
            <a:xfrm>
              <a:off x="10813143" y="2195285"/>
              <a:ext cx="1378857" cy="2757714"/>
            </a:xfrm>
            <a:custGeom>
              <a:rect b="b" l="l" r="r" t="t"/>
              <a:pathLst>
                <a:path extrusionOk="0" h="2757714" w="1378857">
                  <a:moveTo>
                    <a:pt x="1378857" y="0"/>
                  </a:moveTo>
                  <a:lnTo>
                    <a:pt x="1378857" y="2757714"/>
                  </a:lnTo>
                  <a:cubicBezTo>
                    <a:pt x="617335" y="2757714"/>
                    <a:pt x="0" y="2140379"/>
                    <a:pt x="0" y="1378857"/>
                  </a:cubicBezTo>
                  <a:cubicBezTo>
                    <a:pt x="0" y="617335"/>
                    <a:pt x="617335" y="0"/>
                    <a:pt x="1378857" y="0"/>
                  </a:cubicBezTo>
                  <a:close/>
                </a:path>
              </a:pathLst>
            </a:custGeom>
            <a:solidFill>
              <a:srgbClr val="00B888"/>
            </a:solidFill>
            <a:ln cap="flat" cmpd="sng" w="12700">
              <a:solidFill>
                <a:srgbClr val="00B88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3" name="Google Shape;153;p3"/>
            <p:cNvSpPr txBox="1"/>
            <p:nvPr/>
          </p:nvSpPr>
          <p:spPr>
            <a:xfrm rot="-5400000">
              <a:off x="10705874" y="3343276"/>
              <a:ext cx="2387700" cy="585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lang="pt-BR" sz="3200">
                  <a:solidFill>
                    <a:schemeClr val="lt2"/>
                  </a:solidFill>
                  <a:latin typeface="Calibri"/>
                  <a:ea typeface="Calibri"/>
                  <a:cs typeface="Calibri"/>
                  <a:sym typeface="Calibri"/>
                </a:rPr>
                <a:t>Algoritmo 2</a:t>
              </a:r>
              <a:endParaRPr b="0" i="0" sz="1400" u="none" cap="none" strike="noStrike">
                <a:solidFill>
                  <a:srgbClr val="000000"/>
                </a:solidFill>
                <a:latin typeface="Arial"/>
                <a:ea typeface="Arial"/>
                <a:cs typeface="Arial"/>
                <a:sym typeface="Arial"/>
              </a:endParaRPr>
            </a:p>
          </p:txBody>
        </p:sp>
      </p:grpSp>
      <p:grpSp>
        <p:nvGrpSpPr>
          <p:cNvPr id="154" name="Google Shape;154;p3"/>
          <p:cNvGrpSpPr/>
          <p:nvPr/>
        </p:nvGrpSpPr>
        <p:grpSpPr>
          <a:xfrm>
            <a:off x="-11116043" y="0"/>
            <a:ext cx="12192223" cy="6858000"/>
            <a:chOff x="1" y="0"/>
            <a:chExt cx="12192223" cy="6858000"/>
          </a:xfrm>
        </p:grpSpPr>
        <p:sp>
          <p:nvSpPr>
            <p:cNvPr id="155" name="Google Shape;155;p3"/>
            <p:cNvSpPr/>
            <p:nvPr/>
          </p:nvSpPr>
          <p:spPr>
            <a:xfrm>
              <a:off x="1" y="0"/>
              <a:ext cx="12170228" cy="6858000"/>
            </a:xfrm>
            <a:prstGeom prst="rect">
              <a:avLst/>
            </a:prstGeom>
            <a:solidFill>
              <a:schemeClr val="lt2"/>
            </a:solidFill>
            <a:ln>
              <a:noFill/>
            </a:ln>
            <a:effectLst>
              <a:outerShdw blurRad="254000" rotWithShape="0" algn="l" dist="1905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6" name="Google Shape;156;p3"/>
            <p:cNvSpPr/>
            <p:nvPr/>
          </p:nvSpPr>
          <p:spPr>
            <a:xfrm>
              <a:off x="10813143" y="2195285"/>
              <a:ext cx="1378857" cy="2757714"/>
            </a:xfrm>
            <a:custGeom>
              <a:rect b="b" l="l" r="r" t="t"/>
              <a:pathLst>
                <a:path extrusionOk="0" h="2757714" w="1378857">
                  <a:moveTo>
                    <a:pt x="1378857" y="0"/>
                  </a:moveTo>
                  <a:lnTo>
                    <a:pt x="1378857" y="2757714"/>
                  </a:lnTo>
                  <a:cubicBezTo>
                    <a:pt x="617335" y="2757714"/>
                    <a:pt x="0" y="2140379"/>
                    <a:pt x="0" y="1378857"/>
                  </a:cubicBezTo>
                  <a:cubicBezTo>
                    <a:pt x="0" y="617335"/>
                    <a:pt x="617335" y="0"/>
                    <a:pt x="1378857" y="0"/>
                  </a:cubicBezTo>
                  <a:close/>
                </a:path>
              </a:pathLst>
            </a:custGeom>
            <a:solidFill>
              <a:srgbClr val="D7D200"/>
            </a:solidFill>
            <a:ln cap="flat" cmpd="sng" w="12700">
              <a:solidFill>
                <a:srgbClr val="D7D2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7" name="Google Shape;157;p3"/>
            <p:cNvSpPr txBox="1"/>
            <p:nvPr/>
          </p:nvSpPr>
          <p:spPr>
            <a:xfrm rot="-5400000">
              <a:off x="10767674" y="3281707"/>
              <a:ext cx="2264100" cy="585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lang="pt-BR" sz="3200">
                  <a:solidFill>
                    <a:schemeClr val="lt2"/>
                  </a:solidFill>
                  <a:latin typeface="Calibri"/>
                  <a:ea typeface="Calibri"/>
                  <a:cs typeface="Calibri"/>
                  <a:sym typeface="Calibri"/>
                </a:rPr>
                <a:t>Execução</a:t>
              </a:r>
              <a:endParaRPr b="0" i="0" sz="1400" u="none" cap="none" strike="noStrike">
                <a:solidFill>
                  <a:srgbClr val="000000"/>
                </a:solidFill>
                <a:latin typeface="Arial"/>
                <a:ea typeface="Arial"/>
                <a:cs typeface="Arial"/>
                <a:sym typeface="Arial"/>
              </a:endParaRPr>
            </a:p>
          </p:txBody>
        </p:sp>
      </p:grpSp>
      <p:grpSp>
        <p:nvGrpSpPr>
          <p:cNvPr id="158" name="Google Shape;158;p3"/>
          <p:cNvGrpSpPr/>
          <p:nvPr/>
        </p:nvGrpSpPr>
        <p:grpSpPr>
          <a:xfrm>
            <a:off x="-11650393" y="0"/>
            <a:ext cx="12684518" cy="6858000"/>
            <a:chOff x="1" y="0"/>
            <a:chExt cx="12684518" cy="6858000"/>
          </a:xfrm>
        </p:grpSpPr>
        <p:sp>
          <p:nvSpPr>
            <p:cNvPr id="159" name="Google Shape;159;p3"/>
            <p:cNvSpPr/>
            <p:nvPr/>
          </p:nvSpPr>
          <p:spPr>
            <a:xfrm>
              <a:off x="1" y="0"/>
              <a:ext cx="12170228" cy="6858000"/>
            </a:xfrm>
            <a:prstGeom prst="rect">
              <a:avLst/>
            </a:prstGeom>
            <a:solidFill>
              <a:schemeClr val="lt2"/>
            </a:solidFill>
            <a:ln>
              <a:noFill/>
            </a:ln>
            <a:effectLst>
              <a:outerShdw blurRad="254000" rotWithShape="0" algn="l" dist="1905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0" name="Google Shape;160;p3"/>
            <p:cNvSpPr/>
            <p:nvPr/>
          </p:nvSpPr>
          <p:spPr>
            <a:xfrm>
              <a:off x="10813143" y="2195285"/>
              <a:ext cx="1378857" cy="2757714"/>
            </a:xfrm>
            <a:custGeom>
              <a:rect b="b" l="l" r="r" t="t"/>
              <a:pathLst>
                <a:path extrusionOk="0" h="2757714" w="1378857">
                  <a:moveTo>
                    <a:pt x="1378857" y="0"/>
                  </a:moveTo>
                  <a:lnTo>
                    <a:pt x="1378857" y="2757714"/>
                  </a:lnTo>
                  <a:cubicBezTo>
                    <a:pt x="617335" y="2757714"/>
                    <a:pt x="0" y="2140379"/>
                    <a:pt x="0" y="1378857"/>
                  </a:cubicBezTo>
                  <a:cubicBezTo>
                    <a:pt x="0" y="617335"/>
                    <a:pt x="617335" y="0"/>
                    <a:pt x="1378857" y="0"/>
                  </a:cubicBezTo>
                  <a:close/>
                </a:path>
              </a:pathLst>
            </a:custGeom>
            <a:solidFill>
              <a:srgbClr val="00B050"/>
            </a:solidFill>
            <a:ln cap="flat" cmpd="sng" w="12700">
              <a:solidFill>
                <a:srgbClr val="00B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1" name="Google Shape;161;p3"/>
            <p:cNvSpPr txBox="1"/>
            <p:nvPr/>
          </p:nvSpPr>
          <p:spPr>
            <a:xfrm rot="-5400000">
              <a:off x="10758519" y="3047350"/>
              <a:ext cx="2774700" cy="10773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3200"/>
                <a:buFont typeface="Arial"/>
                <a:buNone/>
              </a:pPr>
              <a:r>
                <a:rPr b="1" lang="pt-BR" sz="3200">
                  <a:solidFill>
                    <a:schemeClr val="lt2"/>
                  </a:solidFill>
                  <a:latin typeface="Calibri"/>
                  <a:ea typeface="Calibri"/>
                  <a:cs typeface="Calibri"/>
                  <a:sym typeface="Calibri"/>
                </a:rPr>
                <a:t>Complexidade</a:t>
              </a:r>
              <a:endParaRPr>
                <a:solidFill>
                  <a:schemeClr val="dk1"/>
                </a:solidFill>
              </a:endParaRPr>
            </a:p>
            <a:p>
              <a:pPr indent="0" lvl="0" marL="0" marR="0" rtl="0" algn="ctr">
                <a:lnSpc>
                  <a:spcPct val="100000"/>
                </a:lnSpc>
                <a:spcBef>
                  <a:spcPts val="0"/>
                </a:spcBef>
                <a:spcAft>
                  <a:spcPts val="0"/>
                </a:spcAft>
                <a:buClr>
                  <a:srgbClr val="000000"/>
                </a:buClr>
                <a:buSzPts val="3200"/>
                <a:buFont typeface="Arial"/>
                <a:buNone/>
              </a:pPr>
              <a:r>
                <a:t/>
              </a:r>
              <a:endParaRPr b="1" sz="3200">
                <a:solidFill>
                  <a:schemeClr val="lt2"/>
                </a:solidFill>
                <a:latin typeface="Calibri"/>
                <a:ea typeface="Calibri"/>
                <a:cs typeface="Calibri"/>
                <a:sym typeface="Calibri"/>
              </a:endParaRPr>
            </a:p>
          </p:txBody>
        </p:sp>
      </p:grpSp>
      <p:sp>
        <p:nvSpPr>
          <p:cNvPr id="162" name="Google Shape;162;p3"/>
          <p:cNvSpPr txBox="1"/>
          <p:nvPr/>
        </p:nvSpPr>
        <p:spPr>
          <a:xfrm>
            <a:off x="6044825" y="1687275"/>
            <a:ext cx="3314700" cy="1800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pt-BR" sz="2100">
                <a:latin typeface="Calibri"/>
                <a:ea typeface="Calibri"/>
                <a:cs typeface="Calibri"/>
                <a:sym typeface="Calibri"/>
              </a:rPr>
              <a:t>Para uma fila, tem-se o critério FIFO: First In, First Out - O primeiro elemento a entrar deve ser o primeiro a ser retirado.</a:t>
            </a:r>
            <a:endParaRPr sz="1800">
              <a:latin typeface="Calibri"/>
              <a:ea typeface="Calibri"/>
              <a:cs typeface="Calibri"/>
              <a:sym typeface="Calibri"/>
            </a:endParaRPr>
          </a:p>
        </p:txBody>
      </p:sp>
      <p:sp>
        <p:nvSpPr>
          <p:cNvPr id="163" name="Google Shape;163;p3"/>
          <p:cNvSpPr txBox="1"/>
          <p:nvPr/>
        </p:nvSpPr>
        <p:spPr>
          <a:xfrm>
            <a:off x="2312900" y="871850"/>
            <a:ext cx="97863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2600">
                <a:latin typeface="Calibri"/>
                <a:ea typeface="Calibri"/>
                <a:cs typeface="Calibri"/>
                <a:sym typeface="Calibri"/>
              </a:rPr>
              <a:t>F</a:t>
            </a:r>
            <a:r>
              <a:rPr lang="pt-BR" sz="2600">
                <a:latin typeface="Calibri"/>
                <a:ea typeface="Calibri"/>
                <a:cs typeface="Calibri"/>
                <a:sym typeface="Calibri"/>
              </a:rPr>
              <a:t>ILA</a:t>
            </a:r>
            <a:endParaRPr sz="3300">
              <a:latin typeface="Calibri"/>
              <a:ea typeface="Calibri"/>
              <a:cs typeface="Calibri"/>
              <a:sym typeface="Calibri"/>
            </a:endParaRPr>
          </a:p>
        </p:txBody>
      </p:sp>
      <p:sp>
        <p:nvSpPr>
          <p:cNvPr id="164" name="Google Shape;164;p3"/>
          <p:cNvSpPr txBox="1"/>
          <p:nvPr/>
        </p:nvSpPr>
        <p:spPr>
          <a:xfrm>
            <a:off x="2405700" y="4118000"/>
            <a:ext cx="97863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2900">
                <a:latin typeface="Calibri"/>
                <a:ea typeface="Calibri"/>
                <a:cs typeface="Calibri"/>
                <a:sym typeface="Calibri"/>
              </a:rPr>
              <a:t>OPERAÇÕES</a:t>
            </a:r>
            <a:endParaRPr b="1" sz="2900">
              <a:latin typeface="Calibri"/>
              <a:ea typeface="Calibri"/>
              <a:cs typeface="Calibri"/>
              <a:sym typeface="Calibri"/>
            </a:endParaRPr>
          </a:p>
        </p:txBody>
      </p:sp>
      <p:sp>
        <p:nvSpPr>
          <p:cNvPr id="165" name="Google Shape;165;p3"/>
          <p:cNvSpPr txBox="1"/>
          <p:nvPr/>
        </p:nvSpPr>
        <p:spPr>
          <a:xfrm>
            <a:off x="2312900" y="157050"/>
            <a:ext cx="93936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2800">
                <a:latin typeface="Calibri"/>
                <a:ea typeface="Calibri"/>
                <a:cs typeface="Calibri"/>
                <a:sym typeface="Calibri"/>
              </a:rPr>
              <a:t>ESTRUTURAS </a:t>
            </a:r>
            <a:r>
              <a:rPr b="1" lang="pt-BR" sz="2900">
                <a:latin typeface="Calibri"/>
                <a:ea typeface="Calibri"/>
                <a:cs typeface="Calibri"/>
                <a:sym typeface="Calibri"/>
              </a:rPr>
              <a:t>DE </a:t>
            </a:r>
            <a:r>
              <a:rPr b="1" lang="pt-BR" sz="2800">
                <a:latin typeface="Calibri"/>
                <a:ea typeface="Calibri"/>
                <a:cs typeface="Calibri"/>
                <a:sym typeface="Calibri"/>
              </a:rPr>
              <a:t>DADOS</a:t>
            </a:r>
            <a:endParaRPr b="1" sz="2800">
              <a:latin typeface="Calibri"/>
              <a:ea typeface="Calibri"/>
              <a:cs typeface="Calibri"/>
              <a:sym typeface="Calibri"/>
            </a:endParaRPr>
          </a:p>
        </p:txBody>
      </p:sp>
      <p:sp>
        <p:nvSpPr>
          <p:cNvPr id="166" name="Google Shape;166;p3"/>
          <p:cNvSpPr txBox="1"/>
          <p:nvPr/>
        </p:nvSpPr>
        <p:spPr>
          <a:xfrm>
            <a:off x="2405700" y="5112950"/>
            <a:ext cx="80646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2600">
                <a:latin typeface="Calibri"/>
                <a:ea typeface="Calibri"/>
                <a:cs typeface="Calibri"/>
                <a:sym typeface="Calibri"/>
              </a:rPr>
              <a:t>PUSH -&gt; Adiciona o elemento 'i' no topo da pilha</a:t>
            </a:r>
            <a:endParaRPr sz="2600">
              <a:latin typeface="Calibri"/>
              <a:ea typeface="Calibri"/>
              <a:cs typeface="Calibri"/>
              <a:sym typeface="Calibri"/>
            </a:endParaRPr>
          </a:p>
          <a:p>
            <a:pPr indent="0" lvl="0" marL="0" rtl="0" algn="l">
              <a:spcBef>
                <a:spcPts val="0"/>
              </a:spcBef>
              <a:spcAft>
                <a:spcPts val="0"/>
              </a:spcAft>
              <a:buNone/>
            </a:pPr>
            <a:r>
              <a:t/>
            </a:r>
            <a:endParaRPr sz="2600">
              <a:latin typeface="Calibri"/>
              <a:ea typeface="Calibri"/>
              <a:cs typeface="Calibri"/>
              <a:sym typeface="Calibri"/>
            </a:endParaRPr>
          </a:p>
          <a:p>
            <a:pPr indent="0" lvl="0" marL="0" rtl="0" algn="l">
              <a:spcBef>
                <a:spcPts val="0"/>
              </a:spcBef>
              <a:spcAft>
                <a:spcPts val="0"/>
              </a:spcAft>
              <a:buNone/>
            </a:pPr>
            <a:r>
              <a:rPr lang="pt-BR" sz="2600">
                <a:latin typeface="Calibri"/>
                <a:ea typeface="Calibri"/>
                <a:cs typeface="Calibri"/>
                <a:sym typeface="Calibri"/>
              </a:rPr>
              <a:t>POP -&gt; Exclui o elemento mais superior da pilha</a:t>
            </a:r>
            <a:endParaRPr sz="2600">
              <a:latin typeface="Calibri"/>
              <a:ea typeface="Calibri"/>
              <a:cs typeface="Calibri"/>
              <a:sym typeface="Calibri"/>
            </a:endParaRPr>
          </a:p>
        </p:txBody>
      </p:sp>
      <p:pic>
        <p:nvPicPr>
          <p:cNvPr id="167" name="Google Shape;167;p3"/>
          <p:cNvPicPr preferRelativeResize="0"/>
          <p:nvPr/>
        </p:nvPicPr>
        <p:blipFill>
          <a:blip r:embed="rId3">
            <a:alphaModFix/>
          </a:blip>
          <a:stretch>
            <a:fillRect/>
          </a:stretch>
        </p:blipFill>
        <p:spPr>
          <a:xfrm>
            <a:off x="2312901" y="1687275"/>
            <a:ext cx="3314700" cy="2272094"/>
          </a:xfrm>
          <a:prstGeom prst="rect">
            <a:avLst/>
          </a:prstGeom>
          <a:noFill/>
          <a:ln>
            <a:noFill/>
          </a:ln>
        </p:spPr>
      </p:pic>
    </p:spTree>
  </p:cSld>
  <p:clrMapOvr>
    <a:masterClrMapping/>
  </p:clrMapOvr>
  <p:transition p14:dur="100">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71" name="Shape 171"/>
        <p:cNvGrpSpPr/>
        <p:nvPr/>
      </p:nvGrpSpPr>
      <p:grpSpPr>
        <a:xfrm>
          <a:off x="0" y="0"/>
          <a:ext cx="0" cy="0"/>
          <a:chOff x="0" y="0"/>
          <a:chExt cx="0" cy="0"/>
        </a:xfrm>
      </p:grpSpPr>
      <p:grpSp>
        <p:nvGrpSpPr>
          <p:cNvPr id="172" name="Google Shape;172;p4"/>
          <p:cNvGrpSpPr/>
          <p:nvPr/>
        </p:nvGrpSpPr>
        <p:grpSpPr>
          <a:xfrm>
            <a:off x="0" y="0"/>
            <a:ext cx="12208413" cy="6858000"/>
            <a:chOff x="1" y="0"/>
            <a:chExt cx="12208413" cy="6858000"/>
          </a:xfrm>
        </p:grpSpPr>
        <p:sp>
          <p:nvSpPr>
            <p:cNvPr id="173" name="Google Shape;173;p4"/>
            <p:cNvSpPr/>
            <p:nvPr/>
          </p:nvSpPr>
          <p:spPr>
            <a:xfrm>
              <a:off x="1" y="0"/>
              <a:ext cx="12170228" cy="6858000"/>
            </a:xfrm>
            <a:prstGeom prst="rect">
              <a:avLst/>
            </a:prstGeom>
            <a:solidFill>
              <a:schemeClr val="lt2"/>
            </a:solidFill>
            <a:ln>
              <a:noFill/>
            </a:ln>
            <a:effectLst>
              <a:outerShdw blurRad="254000" rotWithShape="0" algn="l" dist="1905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4" name="Google Shape;174;p4"/>
            <p:cNvSpPr/>
            <p:nvPr/>
          </p:nvSpPr>
          <p:spPr>
            <a:xfrm>
              <a:off x="10813143" y="2195285"/>
              <a:ext cx="1378857" cy="2757714"/>
            </a:xfrm>
            <a:custGeom>
              <a:rect b="b" l="l" r="r" t="t"/>
              <a:pathLst>
                <a:path extrusionOk="0" h="2757714" w="1378857">
                  <a:moveTo>
                    <a:pt x="1378857" y="0"/>
                  </a:moveTo>
                  <a:lnTo>
                    <a:pt x="1378857" y="2757714"/>
                  </a:lnTo>
                  <a:cubicBezTo>
                    <a:pt x="617335" y="2757714"/>
                    <a:pt x="0" y="2140379"/>
                    <a:pt x="0" y="1378857"/>
                  </a:cubicBezTo>
                  <a:cubicBezTo>
                    <a:pt x="0" y="617335"/>
                    <a:pt x="617335" y="0"/>
                    <a:pt x="1378857" y="0"/>
                  </a:cubicBezTo>
                  <a:close/>
                </a:path>
              </a:pathLst>
            </a:custGeom>
            <a:solidFill>
              <a:srgbClr val="FF5050"/>
            </a:solidFill>
            <a:ln cap="flat" cmpd="sng" w="12700">
              <a:solidFill>
                <a:srgbClr val="FF5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5" name="Google Shape;175;p4"/>
            <p:cNvSpPr txBox="1"/>
            <p:nvPr/>
          </p:nvSpPr>
          <p:spPr>
            <a:xfrm rot="-5400000">
              <a:off x="10660541" y="3281754"/>
              <a:ext cx="2510971"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pt-BR" sz="3200" u="none" cap="none" strike="noStrike">
                  <a:solidFill>
                    <a:schemeClr val="lt2"/>
                  </a:solidFill>
                  <a:latin typeface="Calibri"/>
                  <a:ea typeface="Calibri"/>
                  <a:cs typeface="Calibri"/>
                  <a:sym typeface="Calibri"/>
                </a:rPr>
                <a:t>Apresentação</a:t>
              </a:r>
              <a:endParaRPr b="0" i="0" sz="1400" u="none" cap="none" strike="noStrike">
                <a:solidFill>
                  <a:srgbClr val="000000"/>
                </a:solidFill>
                <a:latin typeface="Arial"/>
                <a:ea typeface="Arial"/>
                <a:cs typeface="Arial"/>
                <a:sym typeface="Arial"/>
              </a:endParaRPr>
            </a:p>
          </p:txBody>
        </p:sp>
      </p:grpSp>
      <p:grpSp>
        <p:nvGrpSpPr>
          <p:cNvPr id="176" name="Google Shape;176;p4"/>
          <p:cNvGrpSpPr/>
          <p:nvPr/>
        </p:nvGrpSpPr>
        <p:grpSpPr>
          <a:xfrm>
            <a:off x="-568361" y="0"/>
            <a:ext cx="12192223" cy="6858000"/>
            <a:chOff x="1" y="0"/>
            <a:chExt cx="12192223" cy="6858000"/>
          </a:xfrm>
        </p:grpSpPr>
        <p:sp>
          <p:nvSpPr>
            <p:cNvPr id="177" name="Google Shape;177;p4"/>
            <p:cNvSpPr/>
            <p:nvPr/>
          </p:nvSpPr>
          <p:spPr>
            <a:xfrm>
              <a:off x="1" y="0"/>
              <a:ext cx="12170228" cy="6858000"/>
            </a:xfrm>
            <a:prstGeom prst="rect">
              <a:avLst/>
            </a:prstGeom>
            <a:solidFill>
              <a:schemeClr val="lt2"/>
            </a:solidFill>
            <a:ln>
              <a:noFill/>
            </a:ln>
            <a:effectLst>
              <a:outerShdw blurRad="254000" rotWithShape="0" algn="l" dist="1905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8" name="Google Shape;178;p4"/>
            <p:cNvSpPr/>
            <p:nvPr/>
          </p:nvSpPr>
          <p:spPr>
            <a:xfrm>
              <a:off x="10813143" y="2195285"/>
              <a:ext cx="1378857" cy="2757714"/>
            </a:xfrm>
            <a:custGeom>
              <a:rect b="b" l="l" r="r" t="t"/>
              <a:pathLst>
                <a:path extrusionOk="0" h="2757714" w="1378857">
                  <a:moveTo>
                    <a:pt x="1378857" y="0"/>
                  </a:moveTo>
                  <a:lnTo>
                    <a:pt x="1378857" y="2757714"/>
                  </a:lnTo>
                  <a:cubicBezTo>
                    <a:pt x="617335" y="2757714"/>
                    <a:pt x="0" y="2140379"/>
                    <a:pt x="0" y="1378857"/>
                  </a:cubicBezTo>
                  <a:cubicBezTo>
                    <a:pt x="0" y="617335"/>
                    <a:pt x="617335" y="0"/>
                    <a:pt x="1378857" y="0"/>
                  </a:cubicBezTo>
                  <a:close/>
                </a:path>
              </a:pathLst>
            </a:custGeom>
            <a:solidFill>
              <a:srgbClr val="738569"/>
            </a:solidFill>
            <a:ln cap="flat" cmpd="sng" w="12700">
              <a:solidFill>
                <a:srgbClr val="7385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9" name="Google Shape;179;p4"/>
            <p:cNvSpPr txBox="1"/>
            <p:nvPr/>
          </p:nvSpPr>
          <p:spPr>
            <a:xfrm rot="-5400000">
              <a:off x="10767674" y="3281707"/>
              <a:ext cx="2264100" cy="585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lang="pt-BR" sz="3200">
                  <a:solidFill>
                    <a:schemeClr val="lt2"/>
                  </a:solidFill>
                  <a:latin typeface="Calibri"/>
                  <a:ea typeface="Calibri"/>
                  <a:cs typeface="Calibri"/>
                  <a:sym typeface="Calibri"/>
                </a:rPr>
                <a:t>Algoritmo 1</a:t>
              </a:r>
              <a:endParaRPr b="0" i="0" sz="1400" u="none" cap="none" strike="noStrike">
                <a:solidFill>
                  <a:srgbClr val="000000"/>
                </a:solidFill>
                <a:latin typeface="Arial"/>
                <a:ea typeface="Arial"/>
                <a:cs typeface="Arial"/>
                <a:sym typeface="Arial"/>
              </a:endParaRPr>
            </a:p>
          </p:txBody>
        </p:sp>
      </p:grpSp>
      <p:grpSp>
        <p:nvGrpSpPr>
          <p:cNvPr id="180" name="Google Shape;180;p4"/>
          <p:cNvGrpSpPr/>
          <p:nvPr/>
        </p:nvGrpSpPr>
        <p:grpSpPr>
          <a:xfrm>
            <a:off x="-1164023" y="0"/>
            <a:ext cx="12192223" cy="6858000"/>
            <a:chOff x="1" y="0"/>
            <a:chExt cx="12192223" cy="6858000"/>
          </a:xfrm>
        </p:grpSpPr>
        <p:sp>
          <p:nvSpPr>
            <p:cNvPr id="181" name="Google Shape;181;p4"/>
            <p:cNvSpPr/>
            <p:nvPr/>
          </p:nvSpPr>
          <p:spPr>
            <a:xfrm>
              <a:off x="1" y="0"/>
              <a:ext cx="12170228" cy="6858000"/>
            </a:xfrm>
            <a:prstGeom prst="rect">
              <a:avLst/>
            </a:prstGeom>
            <a:solidFill>
              <a:schemeClr val="lt2"/>
            </a:solidFill>
            <a:ln>
              <a:noFill/>
            </a:ln>
            <a:effectLst>
              <a:outerShdw blurRad="254000" rotWithShape="0" algn="l" dist="1905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2" name="Google Shape;182;p4"/>
            <p:cNvSpPr/>
            <p:nvPr/>
          </p:nvSpPr>
          <p:spPr>
            <a:xfrm>
              <a:off x="10813143" y="2195285"/>
              <a:ext cx="1378857" cy="2757714"/>
            </a:xfrm>
            <a:custGeom>
              <a:rect b="b" l="l" r="r" t="t"/>
              <a:pathLst>
                <a:path extrusionOk="0" h="2757714" w="1378857">
                  <a:moveTo>
                    <a:pt x="1378857" y="0"/>
                  </a:moveTo>
                  <a:lnTo>
                    <a:pt x="1378857" y="2757714"/>
                  </a:lnTo>
                  <a:cubicBezTo>
                    <a:pt x="617335" y="2757714"/>
                    <a:pt x="0" y="2140379"/>
                    <a:pt x="0" y="1378857"/>
                  </a:cubicBezTo>
                  <a:cubicBezTo>
                    <a:pt x="0" y="617335"/>
                    <a:pt x="617335" y="0"/>
                    <a:pt x="1378857" y="0"/>
                  </a:cubicBezTo>
                  <a:close/>
                </a:path>
              </a:pathLst>
            </a:custGeom>
            <a:solidFill>
              <a:srgbClr val="00B888"/>
            </a:solidFill>
            <a:ln cap="flat" cmpd="sng" w="12700">
              <a:solidFill>
                <a:srgbClr val="00B88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3" name="Google Shape;183;p4"/>
            <p:cNvSpPr txBox="1"/>
            <p:nvPr/>
          </p:nvSpPr>
          <p:spPr>
            <a:xfrm rot="-5400000">
              <a:off x="10705874" y="3343276"/>
              <a:ext cx="2387700" cy="585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lang="pt-BR" sz="3200">
                  <a:solidFill>
                    <a:schemeClr val="lt2"/>
                  </a:solidFill>
                  <a:latin typeface="Calibri"/>
                  <a:ea typeface="Calibri"/>
                  <a:cs typeface="Calibri"/>
                  <a:sym typeface="Calibri"/>
                </a:rPr>
                <a:t>Algoritmo 2</a:t>
              </a:r>
              <a:endParaRPr b="0" i="0" sz="1400" u="none" cap="none" strike="noStrike">
                <a:solidFill>
                  <a:srgbClr val="000000"/>
                </a:solidFill>
                <a:latin typeface="Arial"/>
                <a:ea typeface="Arial"/>
                <a:cs typeface="Arial"/>
                <a:sym typeface="Arial"/>
              </a:endParaRPr>
            </a:p>
          </p:txBody>
        </p:sp>
      </p:grpSp>
      <p:grpSp>
        <p:nvGrpSpPr>
          <p:cNvPr id="184" name="Google Shape;184;p4"/>
          <p:cNvGrpSpPr/>
          <p:nvPr/>
        </p:nvGrpSpPr>
        <p:grpSpPr>
          <a:xfrm>
            <a:off x="-11116043" y="0"/>
            <a:ext cx="12192223" cy="6858000"/>
            <a:chOff x="1" y="0"/>
            <a:chExt cx="12192223" cy="6858000"/>
          </a:xfrm>
        </p:grpSpPr>
        <p:sp>
          <p:nvSpPr>
            <p:cNvPr id="185" name="Google Shape;185;p4"/>
            <p:cNvSpPr/>
            <p:nvPr/>
          </p:nvSpPr>
          <p:spPr>
            <a:xfrm>
              <a:off x="1" y="0"/>
              <a:ext cx="12170228" cy="6858000"/>
            </a:xfrm>
            <a:prstGeom prst="rect">
              <a:avLst/>
            </a:prstGeom>
            <a:solidFill>
              <a:schemeClr val="lt2"/>
            </a:solidFill>
            <a:ln>
              <a:noFill/>
            </a:ln>
            <a:effectLst>
              <a:outerShdw blurRad="254000" rotWithShape="0" algn="l" dist="1905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6" name="Google Shape;186;p4"/>
            <p:cNvSpPr/>
            <p:nvPr/>
          </p:nvSpPr>
          <p:spPr>
            <a:xfrm>
              <a:off x="10813143" y="2195285"/>
              <a:ext cx="1378857" cy="2757714"/>
            </a:xfrm>
            <a:custGeom>
              <a:rect b="b" l="l" r="r" t="t"/>
              <a:pathLst>
                <a:path extrusionOk="0" h="2757714" w="1378857">
                  <a:moveTo>
                    <a:pt x="1378857" y="0"/>
                  </a:moveTo>
                  <a:lnTo>
                    <a:pt x="1378857" y="2757714"/>
                  </a:lnTo>
                  <a:cubicBezTo>
                    <a:pt x="617335" y="2757714"/>
                    <a:pt x="0" y="2140379"/>
                    <a:pt x="0" y="1378857"/>
                  </a:cubicBezTo>
                  <a:cubicBezTo>
                    <a:pt x="0" y="617335"/>
                    <a:pt x="617335" y="0"/>
                    <a:pt x="1378857" y="0"/>
                  </a:cubicBezTo>
                  <a:close/>
                </a:path>
              </a:pathLst>
            </a:custGeom>
            <a:solidFill>
              <a:srgbClr val="D7D200"/>
            </a:solidFill>
            <a:ln cap="flat" cmpd="sng" w="12700">
              <a:solidFill>
                <a:srgbClr val="D7D2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7" name="Google Shape;187;p4"/>
            <p:cNvSpPr txBox="1"/>
            <p:nvPr/>
          </p:nvSpPr>
          <p:spPr>
            <a:xfrm rot="-5400000">
              <a:off x="10767674" y="3281707"/>
              <a:ext cx="2264100" cy="585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lang="pt-BR" sz="3200">
                  <a:solidFill>
                    <a:schemeClr val="lt2"/>
                  </a:solidFill>
                  <a:latin typeface="Calibri"/>
                  <a:ea typeface="Calibri"/>
                  <a:cs typeface="Calibri"/>
                  <a:sym typeface="Calibri"/>
                </a:rPr>
                <a:t>Execução</a:t>
              </a:r>
              <a:endParaRPr b="0" i="0" sz="1400" u="none" cap="none" strike="noStrike">
                <a:solidFill>
                  <a:srgbClr val="000000"/>
                </a:solidFill>
                <a:latin typeface="Arial"/>
                <a:ea typeface="Arial"/>
                <a:cs typeface="Arial"/>
                <a:sym typeface="Arial"/>
              </a:endParaRPr>
            </a:p>
          </p:txBody>
        </p:sp>
      </p:grpSp>
      <p:grpSp>
        <p:nvGrpSpPr>
          <p:cNvPr id="188" name="Google Shape;188;p4"/>
          <p:cNvGrpSpPr/>
          <p:nvPr/>
        </p:nvGrpSpPr>
        <p:grpSpPr>
          <a:xfrm>
            <a:off x="-11650393" y="0"/>
            <a:ext cx="12684518" cy="6858000"/>
            <a:chOff x="1" y="0"/>
            <a:chExt cx="12684518" cy="6858000"/>
          </a:xfrm>
        </p:grpSpPr>
        <p:sp>
          <p:nvSpPr>
            <p:cNvPr id="189" name="Google Shape;189;p4"/>
            <p:cNvSpPr/>
            <p:nvPr/>
          </p:nvSpPr>
          <p:spPr>
            <a:xfrm>
              <a:off x="1" y="0"/>
              <a:ext cx="12170228" cy="6858000"/>
            </a:xfrm>
            <a:prstGeom prst="rect">
              <a:avLst/>
            </a:prstGeom>
            <a:solidFill>
              <a:schemeClr val="lt2"/>
            </a:solidFill>
            <a:ln>
              <a:noFill/>
            </a:ln>
            <a:effectLst>
              <a:outerShdw blurRad="254000" rotWithShape="0" algn="l" dist="1905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0" name="Google Shape;190;p4"/>
            <p:cNvSpPr/>
            <p:nvPr/>
          </p:nvSpPr>
          <p:spPr>
            <a:xfrm>
              <a:off x="10813143" y="2195285"/>
              <a:ext cx="1378857" cy="2757714"/>
            </a:xfrm>
            <a:custGeom>
              <a:rect b="b" l="l" r="r" t="t"/>
              <a:pathLst>
                <a:path extrusionOk="0" h="2757714" w="1378857">
                  <a:moveTo>
                    <a:pt x="1378857" y="0"/>
                  </a:moveTo>
                  <a:lnTo>
                    <a:pt x="1378857" y="2757714"/>
                  </a:lnTo>
                  <a:cubicBezTo>
                    <a:pt x="617335" y="2757714"/>
                    <a:pt x="0" y="2140379"/>
                    <a:pt x="0" y="1378857"/>
                  </a:cubicBezTo>
                  <a:cubicBezTo>
                    <a:pt x="0" y="617335"/>
                    <a:pt x="617335" y="0"/>
                    <a:pt x="1378857" y="0"/>
                  </a:cubicBezTo>
                  <a:close/>
                </a:path>
              </a:pathLst>
            </a:custGeom>
            <a:solidFill>
              <a:srgbClr val="00B050"/>
            </a:solidFill>
            <a:ln cap="flat" cmpd="sng" w="12700">
              <a:solidFill>
                <a:srgbClr val="00B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1" name="Google Shape;191;p4"/>
            <p:cNvSpPr txBox="1"/>
            <p:nvPr/>
          </p:nvSpPr>
          <p:spPr>
            <a:xfrm rot="-5400000">
              <a:off x="10776069" y="3030000"/>
              <a:ext cx="2739600" cy="10773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3200"/>
                <a:buFont typeface="Arial"/>
                <a:buNone/>
              </a:pPr>
              <a:r>
                <a:rPr b="1" lang="pt-BR" sz="3200">
                  <a:solidFill>
                    <a:schemeClr val="lt2"/>
                  </a:solidFill>
                  <a:latin typeface="Calibri"/>
                  <a:ea typeface="Calibri"/>
                  <a:cs typeface="Calibri"/>
                  <a:sym typeface="Calibri"/>
                </a:rPr>
                <a:t>Complexidade</a:t>
              </a:r>
              <a:endParaRPr>
                <a:solidFill>
                  <a:schemeClr val="dk1"/>
                </a:solidFill>
              </a:endParaRPr>
            </a:p>
            <a:p>
              <a:pPr indent="0" lvl="0" marL="0" marR="0" rtl="0" algn="ctr">
                <a:lnSpc>
                  <a:spcPct val="100000"/>
                </a:lnSpc>
                <a:spcBef>
                  <a:spcPts val="0"/>
                </a:spcBef>
                <a:spcAft>
                  <a:spcPts val="0"/>
                </a:spcAft>
                <a:buClr>
                  <a:srgbClr val="000000"/>
                </a:buClr>
                <a:buSzPts val="3200"/>
                <a:buFont typeface="Arial"/>
                <a:buNone/>
              </a:pPr>
              <a:r>
                <a:t/>
              </a:r>
              <a:endParaRPr b="1" sz="3200">
                <a:solidFill>
                  <a:schemeClr val="lt2"/>
                </a:solidFill>
                <a:latin typeface="Calibri"/>
                <a:ea typeface="Calibri"/>
                <a:cs typeface="Calibri"/>
                <a:sym typeface="Calibri"/>
              </a:endParaRPr>
            </a:p>
          </p:txBody>
        </p:sp>
      </p:grpSp>
      <p:sp>
        <p:nvSpPr>
          <p:cNvPr id="192" name="Google Shape;192;p4"/>
          <p:cNvSpPr txBox="1"/>
          <p:nvPr/>
        </p:nvSpPr>
        <p:spPr>
          <a:xfrm>
            <a:off x="1732650" y="226850"/>
            <a:ext cx="92952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2900">
                <a:latin typeface="Calibri"/>
                <a:ea typeface="Calibri"/>
                <a:cs typeface="Calibri"/>
                <a:sym typeface="Calibri"/>
              </a:rPr>
              <a:t>COMPARATIVO EM EXECUÇÃO DE TEMPO</a:t>
            </a:r>
            <a:endParaRPr b="1" sz="2900">
              <a:latin typeface="Calibri"/>
              <a:ea typeface="Calibri"/>
              <a:cs typeface="Calibri"/>
              <a:sym typeface="Calibri"/>
            </a:endParaRPr>
          </a:p>
        </p:txBody>
      </p:sp>
      <p:pic>
        <p:nvPicPr>
          <p:cNvPr id="193" name="Google Shape;193;p4"/>
          <p:cNvPicPr preferRelativeResize="0"/>
          <p:nvPr/>
        </p:nvPicPr>
        <p:blipFill>
          <a:blip r:embed="rId3">
            <a:alphaModFix/>
          </a:blip>
          <a:stretch>
            <a:fillRect/>
          </a:stretch>
        </p:blipFill>
        <p:spPr>
          <a:xfrm>
            <a:off x="1552438" y="858050"/>
            <a:ext cx="7950625" cy="4254900"/>
          </a:xfrm>
          <a:prstGeom prst="rect">
            <a:avLst/>
          </a:prstGeom>
          <a:noFill/>
          <a:ln>
            <a:noFill/>
          </a:ln>
        </p:spPr>
      </p:pic>
      <p:sp>
        <p:nvSpPr>
          <p:cNvPr id="194" name="Google Shape;194;p4"/>
          <p:cNvSpPr txBox="1"/>
          <p:nvPr/>
        </p:nvSpPr>
        <p:spPr>
          <a:xfrm>
            <a:off x="1552450" y="5217675"/>
            <a:ext cx="97863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pt-BR" sz="2600">
                <a:latin typeface="Calibri"/>
                <a:ea typeface="Calibri"/>
                <a:cs typeface="Calibri"/>
                <a:sym typeface="Calibri"/>
              </a:rPr>
              <a:t>MÉDIA PILHA -&gt; 1018 ms</a:t>
            </a:r>
            <a:endParaRPr sz="2600">
              <a:latin typeface="Calibri"/>
              <a:ea typeface="Calibri"/>
              <a:cs typeface="Calibri"/>
              <a:sym typeface="Calibri"/>
            </a:endParaRPr>
          </a:p>
          <a:p>
            <a:pPr indent="0" lvl="0" marL="0" rtl="0" algn="l">
              <a:spcBef>
                <a:spcPts val="0"/>
              </a:spcBef>
              <a:spcAft>
                <a:spcPts val="0"/>
              </a:spcAft>
              <a:buNone/>
            </a:pPr>
            <a:r>
              <a:t/>
            </a:r>
            <a:endParaRPr sz="2600">
              <a:latin typeface="Calibri"/>
              <a:ea typeface="Calibri"/>
              <a:cs typeface="Calibri"/>
              <a:sym typeface="Calibri"/>
            </a:endParaRPr>
          </a:p>
          <a:p>
            <a:pPr indent="0" lvl="0" marL="0" rtl="0" algn="l">
              <a:spcBef>
                <a:spcPts val="0"/>
              </a:spcBef>
              <a:spcAft>
                <a:spcPts val="0"/>
              </a:spcAft>
              <a:buNone/>
            </a:pPr>
            <a:r>
              <a:rPr lang="pt-BR" sz="2600">
                <a:latin typeface="Calibri"/>
                <a:ea typeface="Calibri"/>
                <a:cs typeface="Calibri"/>
                <a:sym typeface="Calibri"/>
              </a:rPr>
              <a:t>MÉDIA FILA -&gt; 932 ms</a:t>
            </a:r>
            <a:endParaRPr sz="2600">
              <a:latin typeface="Calibri"/>
              <a:ea typeface="Calibri"/>
              <a:cs typeface="Calibri"/>
              <a:sym typeface="Calibri"/>
            </a:endParaRPr>
          </a:p>
        </p:txBody>
      </p:sp>
    </p:spTree>
  </p:cSld>
  <p:clrMapOvr>
    <a:masterClrMapping/>
  </p:clrMapOvr>
  <p:transition p14:dur="100">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98" name="Shape 198"/>
        <p:cNvGrpSpPr/>
        <p:nvPr/>
      </p:nvGrpSpPr>
      <p:grpSpPr>
        <a:xfrm>
          <a:off x="0" y="0"/>
          <a:ext cx="0" cy="0"/>
          <a:chOff x="0" y="0"/>
          <a:chExt cx="0" cy="0"/>
        </a:xfrm>
      </p:grpSpPr>
      <p:grpSp>
        <p:nvGrpSpPr>
          <p:cNvPr id="199" name="Google Shape;199;p5"/>
          <p:cNvGrpSpPr/>
          <p:nvPr/>
        </p:nvGrpSpPr>
        <p:grpSpPr>
          <a:xfrm>
            <a:off x="0" y="0"/>
            <a:ext cx="12208413" cy="6858000"/>
            <a:chOff x="1" y="0"/>
            <a:chExt cx="12208413" cy="6858000"/>
          </a:xfrm>
        </p:grpSpPr>
        <p:sp>
          <p:nvSpPr>
            <p:cNvPr id="200" name="Google Shape;200;p5"/>
            <p:cNvSpPr/>
            <p:nvPr/>
          </p:nvSpPr>
          <p:spPr>
            <a:xfrm>
              <a:off x="1" y="0"/>
              <a:ext cx="12170228" cy="6858000"/>
            </a:xfrm>
            <a:prstGeom prst="rect">
              <a:avLst/>
            </a:prstGeom>
            <a:solidFill>
              <a:schemeClr val="lt2"/>
            </a:solidFill>
            <a:ln>
              <a:noFill/>
            </a:ln>
            <a:effectLst>
              <a:outerShdw blurRad="254000" rotWithShape="0" algn="l" dist="1905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1" name="Google Shape;201;p5"/>
            <p:cNvSpPr/>
            <p:nvPr/>
          </p:nvSpPr>
          <p:spPr>
            <a:xfrm>
              <a:off x="10813143" y="2195285"/>
              <a:ext cx="1378857" cy="2757714"/>
            </a:xfrm>
            <a:custGeom>
              <a:rect b="b" l="l" r="r" t="t"/>
              <a:pathLst>
                <a:path extrusionOk="0" h="2757714" w="1378857">
                  <a:moveTo>
                    <a:pt x="1378857" y="0"/>
                  </a:moveTo>
                  <a:lnTo>
                    <a:pt x="1378857" y="2757714"/>
                  </a:lnTo>
                  <a:cubicBezTo>
                    <a:pt x="617335" y="2757714"/>
                    <a:pt x="0" y="2140379"/>
                    <a:pt x="0" y="1378857"/>
                  </a:cubicBezTo>
                  <a:cubicBezTo>
                    <a:pt x="0" y="617335"/>
                    <a:pt x="617335" y="0"/>
                    <a:pt x="1378857" y="0"/>
                  </a:cubicBezTo>
                  <a:close/>
                </a:path>
              </a:pathLst>
            </a:custGeom>
            <a:solidFill>
              <a:srgbClr val="FF5050"/>
            </a:solidFill>
            <a:ln cap="flat" cmpd="sng" w="12700">
              <a:solidFill>
                <a:srgbClr val="FF5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2" name="Google Shape;202;p5"/>
            <p:cNvSpPr txBox="1"/>
            <p:nvPr/>
          </p:nvSpPr>
          <p:spPr>
            <a:xfrm rot="-5400000">
              <a:off x="10660541" y="3281754"/>
              <a:ext cx="2510971"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pt-BR" sz="3200" u="none" cap="none" strike="noStrike">
                  <a:solidFill>
                    <a:schemeClr val="lt2"/>
                  </a:solidFill>
                  <a:latin typeface="Calibri"/>
                  <a:ea typeface="Calibri"/>
                  <a:cs typeface="Calibri"/>
                  <a:sym typeface="Calibri"/>
                </a:rPr>
                <a:t>Apresentação</a:t>
              </a:r>
              <a:endParaRPr b="0" i="0" sz="1400" u="none" cap="none" strike="noStrike">
                <a:solidFill>
                  <a:srgbClr val="000000"/>
                </a:solidFill>
                <a:latin typeface="Arial"/>
                <a:ea typeface="Arial"/>
                <a:cs typeface="Arial"/>
                <a:sym typeface="Arial"/>
              </a:endParaRPr>
            </a:p>
          </p:txBody>
        </p:sp>
      </p:grpSp>
      <p:grpSp>
        <p:nvGrpSpPr>
          <p:cNvPr id="203" name="Google Shape;203;p5"/>
          <p:cNvGrpSpPr/>
          <p:nvPr/>
        </p:nvGrpSpPr>
        <p:grpSpPr>
          <a:xfrm>
            <a:off x="-568361" y="0"/>
            <a:ext cx="12192223" cy="6858000"/>
            <a:chOff x="1" y="0"/>
            <a:chExt cx="12192223" cy="6858000"/>
          </a:xfrm>
        </p:grpSpPr>
        <p:sp>
          <p:nvSpPr>
            <p:cNvPr id="204" name="Google Shape;204;p5"/>
            <p:cNvSpPr/>
            <p:nvPr/>
          </p:nvSpPr>
          <p:spPr>
            <a:xfrm>
              <a:off x="1" y="0"/>
              <a:ext cx="12170228" cy="6858000"/>
            </a:xfrm>
            <a:prstGeom prst="rect">
              <a:avLst/>
            </a:prstGeom>
            <a:solidFill>
              <a:schemeClr val="lt2"/>
            </a:solidFill>
            <a:ln>
              <a:noFill/>
            </a:ln>
            <a:effectLst>
              <a:outerShdw blurRad="254000" rotWithShape="0" algn="l" dist="1905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5" name="Google Shape;205;p5"/>
            <p:cNvSpPr/>
            <p:nvPr/>
          </p:nvSpPr>
          <p:spPr>
            <a:xfrm>
              <a:off x="10813143" y="2195285"/>
              <a:ext cx="1378857" cy="2757714"/>
            </a:xfrm>
            <a:custGeom>
              <a:rect b="b" l="l" r="r" t="t"/>
              <a:pathLst>
                <a:path extrusionOk="0" h="2757714" w="1378857">
                  <a:moveTo>
                    <a:pt x="1378857" y="0"/>
                  </a:moveTo>
                  <a:lnTo>
                    <a:pt x="1378857" y="2757714"/>
                  </a:lnTo>
                  <a:cubicBezTo>
                    <a:pt x="617335" y="2757714"/>
                    <a:pt x="0" y="2140379"/>
                    <a:pt x="0" y="1378857"/>
                  </a:cubicBezTo>
                  <a:cubicBezTo>
                    <a:pt x="0" y="617335"/>
                    <a:pt x="617335" y="0"/>
                    <a:pt x="1378857" y="0"/>
                  </a:cubicBezTo>
                  <a:close/>
                </a:path>
              </a:pathLst>
            </a:custGeom>
            <a:solidFill>
              <a:srgbClr val="738569"/>
            </a:solidFill>
            <a:ln cap="flat" cmpd="sng" w="12700">
              <a:solidFill>
                <a:srgbClr val="7385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6" name="Google Shape;206;p5"/>
            <p:cNvSpPr txBox="1"/>
            <p:nvPr/>
          </p:nvSpPr>
          <p:spPr>
            <a:xfrm rot="-5400000">
              <a:off x="10767674" y="3281707"/>
              <a:ext cx="2264100" cy="585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lang="pt-BR" sz="3200">
                  <a:solidFill>
                    <a:schemeClr val="lt2"/>
                  </a:solidFill>
                  <a:latin typeface="Calibri"/>
                  <a:ea typeface="Calibri"/>
                  <a:cs typeface="Calibri"/>
                  <a:sym typeface="Calibri"/>
                </a:rPr>
                <a:t>Algoritmo 1</a:t>
              </a:r>
              <a:endParaRPr b="0" i="0" sz="1400" u="none" cap="none" strike="noStrike">
                <a:solidFill>
                  <a:srgbClr val="000000"/>
                </a:solidFill>
                <a:latin typeface="Arial"/>
                <a:ea typeface="Arial"/>
                <a:cs typeface="Arial"/>
                <a:sym typeface="Arial"/>
              </a:endParaRPr>
            </a:p>
          </p:txBody>
        </p:sp>
      </p:grpSp>
      <p:grpSp>
        <p:nvGrpSpPr>
          <p:cNvPr id="207" name="Google Shape;207;p5"/>
          <p:cNvGrpSpPr/>
          <p:nvPr/>
        </p:nvGrpSpPr>
        <p:grpSpPr>
          <a:xfrm>
            <a:off x="-1164023" y="0"/>
            <a:ext cx="12192223" cy="6858000"/>
            <a:chOff x="1" y="0"/>
            <a:chExt cx="12192223" cy="6858000"/>
          </a:xfrm>
        </p:grpSpPr>
        <p:sp>
          <p:nvSpPr>
            <p:cNvPr id="208" name="Google Shape;208;p5"/>
            <p:cNvSpPr/>
            <p:nvPr/>
          </p:nvSpPr>
          <p:spPr>
            <a:xfrm>
              <a:off x="1" y="0"/>
              <a:ext cx="12170228" cy="6858000"/>
            </a:xfrm>
            <a:prstGeom prst="rect">
              <a:avLst/>
            </a:prstGeom>
            <a:solidFill>
              <a:schemeClr val="lt2"/>
            </a:solidFill>
            <a:ln>
              <a:noFill/>
            </a:ln>
            <a:effectLst>
              <a:outerShdw blurRad="254000" rotWithShape="0" algn="l" dist="1905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9" name="Google Shape;209;p5"/>
            <p:cNvSpPr/>
            <p:nvPr/>
          </p:nvSpPr>
          <p:spPr>
            <a:xfrm>
              <a:off x="10813143" y="2195285"/>
              <a:ext cx="1378857" cy="2757714"/>
            </a:xfrm>
            <a:custGeom>
              <a:rect b="b" l="l" r="r" t="t"/>
              <a:pathLst>
                <a:path extrusionOk="0" h="2757714" w="1378857">
                  <a:moveTo>
                    <a:pt x="1378857" y="0"/>
                  </a:moveTo>
                  <a:lnTo>
                    <a:pt x="1378857" y="2757714"/>
                  </a:lnTo>
                  <a:cubicBezTo>
                    <a:pt x="617335" y="2757714"/>
                    <a:pt x="0" y="2140379"/>
                    <a:pt x="0" y="1378857"/>
                  </a:cubicBezTo>
                  <a:cubicBezTo>
                    <a:pt x="0" y="617335"/>
                    <a:pt x="617335" y="0"/>
                    <a:pt x="1378857" y="0"/>
                  </a:cubicBezTo>
                  <a:close/>
                </a:path>
              </a:pathLst>
            </a:custGeom>
            <a:solidFill>
              <a:srgbClr val="00B888"/>
            </a:solidFill>
            <a:ln cap="flat" cmpd="sng" w="12700">
              <a:solidFill>
                <a:srgbClr val="00B88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0" name="Google Shape;210;p5"/>
            <p:cNvSpPr txBox="1"/>
            <p:nvPr/>
          </p:nvSpPr>
          <p:spPr>
            <a:xfrm rot="-5400000">
              <a:off x="10705874" y="3343276"/>
              <a:ext cx="2387700" cy="585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lang="pt-BR" sz="3200">
                  <a:solidFill>
                    <a:schemeClr val="lt2"/>
                  </a:solidFill>
                  <a:latin typeface="Calibri"/>
                  <a:ea typeface="Calibri"/>
                  <a:cs typeface="Calibri"/>
                  <a:sym typeface="Calibri"/>
                </a:rPr>
                <a:t>Algoritmo 2</a:t>
              </a:r>
              <a:endParaRPr b="0" i="0" sz="1400" u="none" cap="none" strike="noStrike">
                <a:solidFill>
                  <a:srgbClr val="000000"/>
                </a:solidFill>
                <a:latin typeface="Arial"/>
                <a:ea typeface="Arial"/>
                <a:cs typeface="Arial"/>
                <a:sym typeface="Arial"/>
              </a:endParaRPr>
            </a:p>
          </p:txBody>
        </p:sp>
      </p:grpSp>
      <p:grpSp>
        <p:nvGrpSpPr>
          <p:cNvPr id="211" name="Google Shape;211;p5"/>
          <p:cNvGrpSpPr/>
          <p:nvPr/>
        </p:nvGrpSpPr>
        <p:grpSpPr>
          <a:xfrm>
            <a:off x="-1748800" y="0"/>
            <a:ext cx="12192223" cy="6858000"/>
            <a:chOff x="1" y="0"/>
            <a:chExt cx="12192223" cy="6858000"/>
          </a:xfrm>
        </p:grpSpPr>
        <p:sp>
          <p:nvSpPr>
            <p:cNvPr id="212" name="Google Shape;212;p5"/>
            <p:cNvSpPr/>
            <p:nvPr/>
          </p:nvSpPr>
          <p:spPr>
            <a:xfrm>
              <a:off x="1" y="0"/>
              <a:ext cx="12170228" cy="6858000"/>
            </a:xfrm>
            <a:prstGeom prst="rect">
              <a:avLst/>
            </a:prstGeom>
            <a:solidFill>
              <a:schemeClr val="lt2"/>
            </a:solidFill>
            <a:ln>
              <a:noFill/>
            </a:ln>
            <a:effectLst>
              <a:outerShdw blurRad="254000" rotWithShape="0" algn="l" dist="1905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3" name="Google Shape;213;p5"/>
            <p:cNvSpPr/>
            <p:nvPr/>
          </p:nvSpPr>
          <p:spPr>
            <a:xfrm>
              <a:off x="10813143" y="2195285"/>
              <a:ext cx="1378857" cy="2757714"/>
            </a:xfrm>
            <a:custGeom>
              <a:rect b="b" l="l" r="r" t="t"/>
              <a:pathLst>
                <a:path extrusionOk="0" h="2757714" w="1378857">
                  <a:moveTo>
                    <a:pt x="1378857" y="0"/>
                  </a:moveTo>
                  <a:lnTo>
                    <a:pt x="1378857" y="2757714"/>
                  </a:lnTo>
                  <a:cubicBezTo>
                    <a:pt x="617335" y="2757714"/>
                    <a:pt x="0" y="2140379"/>
                    <a:pt x="0" y="1378857"/>
                  </a:cubicBezTo>
                  <a:cubicBezTo>
                    <a:pt x="0" y="617335"/>
                    <a:pt x="617335" y="0"/>
                    <a:pt x="1378857" y="0"/>
                  </a:cubicBezTo>
                  <a:close/>
                </a:path>
              </a:pathLst>
            </a:custGeom>
            <a:solidFill>
              <a:srgbClr val="D7D200"/>
            </a:solidFill>
            <a:ln cap="flat" cmpd="sng" w="12700">
              <a:solidFill>
                <a:srgbClr val="D7D2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4" name="Google Shape;214;p5"/>
            <p:cNvSpPr txBox="1"/>
            <p:nvPr/>
          </p:nvSpPr>
          <p:spPr>
            <a:xfrm rot="-5400000">
              <a:off x="10767674" y="3281707"/>
              <a:ext cx="2264100" cy="585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lang="pt-BR" sz="3200">
                  <a:solidFill>
                    <a:schemeClr val="lt2"/>
                  </a:solidFill>
                  <a:latin typeface="Calibri"/>
                  <a:ea typeface="Calibri"/>
                  <a:cs typeface="Calibri"/>
                  <a:sym typeface="Calibri"/>
                </a:rPr>
                <a:t>Execução</a:t>
              </a:r>
              <a:endParaRPr b="0" i="0" sz="1400" u="none" cap="none" strike="noStrike">
                <a:solidFill>
                  <a:srgbClr val="000000"/>
                </a:solidFill>
                <a:latin typeface="Arial"/>
                <a:ea typeface="Arial"/>
                <a:cs typeface="Arial"/>
                <a:sym typeface="Arial"/>
              </a:endParaRPr>
            </a:p>
          </p:txBody>
        </p:sp>
      </p:grpSp>
      <p:grpSp>
        <p:nvGrpSpPr>
          <p:cNvPr id="215" name="Google Shape;215;p5"/>
          <p:cNvGrpSpPr/>
          <p:nvPr/>
        </p:nvGrpSpPr>
        <p:grpSpPr>
          <a:xfrm>
            <a:off x="-11650393" y="0"/>
            <a:ext cx="12684518" cy="6858000"/>
            <a:chOff x="1" y="0"/>
            <a:chExt cx="12684518" cy="6858000"/>
          </a:xfrm>
        </p:grpSpPr>
        <p:sp>
          <p:nvSpPr>
            <p:cNvPr id="216" name="Google Shape;216;p5"/>
            <p:cNvSpPr/>
            <p:nvPr/>
          </p:nvSpPr>
          <p:spPr>
            <a:xfrm>
              <a:off x="1" y="0"/>
              <a:ext cx="12170228" cy="6858000"/>
            </a:xfrm>
            <a:prstGeom prst="rect">
              <a:avLst/>
            </a:prstGeom>
            <a:solidFill>
              <a:schemeClr val="lt2"/>
            </a:solidFill>
            <a:ln>
              <a:noFill/>
            </a:ln>
            <a:effectLst>
              <a:outerShdw blurRad="254000" rotWithShape="0" algn="l" dist="1905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7" name="Google Shape;217;p5"/>
            <p:cNvSpPr/>
            <p:nvPr/>
          </p:nvSpPr>
          <p:spPr>
            <a:xfrm>
              <a:off x="10813143" y="2195285"/>
              <a:ext cx="1378857" cy="2757714"/>
            </a:xfrm>
            <a:custGeom>
              <a:rect b="b" l="l" r="r" t="t"/>
              <a:pathLst>
                <a:path extrusionOk="0" h="2757714" w="1378857">
                  <a:moveTo>
                    <a:pt x="1378857" y="0"/>
                  </a:moveTo>
                  <a:lnTo>
                    <a:pt x="1378857" y="2757714"/>
                  </a:lnTo>
                  <a:cubicBezTo>
                    <a:pt x="617335" y="2757714"/>
                    <a:pt x="0" y="2140379"/>
                    <a:pt x="0" y="1378857"/>
                  </a:cubicBezTo>
                  <a:cubicBezTo>
                    <a:pt x="0" y="617335"/>
                    <a:pt x="617335" y="0"/>
                    <a:pt x="1378857" y="0"/>
                  </a:cubicBezTo>
                  <a:close/>
                </a:path>
              </a:pathLst>
            </a:custGeom>
            <a:solidFill>
              <a:srgbClr val="00B050"/>
            </a:solidFill>
            <a:ln cap="flat" cmpd="sng" w="12700">
              <a:solidFill>
                <a:srgbClr val="00B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8" name="Google Shape;218;p5"/>
            <p:cNvSpPr txBox="1"/>
            <p:nvPr/>
          </p:nvSpPr>
          <p:spPr>
            <a:xfrm rot="-5400000">
              <a:off x="10784769" y="3056150"/>
              <a:ext cx="2722200" cy="10773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3200"/>
                <a:buFont typeface="Arial"/>
                <a:buNone/>
              </a:pPr>
              <a:r>
                <a:rPr b="1" lang="pt-BR" sz="3200">
                  <a:solidFill>
                    <a:schemeClr val="lt2"/>
                  </a:solidFill>
                  <a:latin typeface="Calibri"/>
                  <a:ea typeface="Calibri"/>
                  <a:cs typeface="Calibri"/>
                  <a:sym typeface="Calibri"/>
                </a:rPr>
                <a:t>Complexidade</a:t>
              </a:r>
              <a:endParaRPr>
                <a:solidFill>
                  <a:schemeClr val="dk1"/>
                </a:solidFill>
              </a:endParaRPr>
            </a:p>
            <a:p>
              <a:pPr indent="0" lvl="0" marL="0" marR="0" rtl="0" algn="ctr">
                <a:lnSpc>
                  <a:spcPct val="100000"/>
                </a:lnSpc>
                <a:spcBef>
                  <a:spcPts val="0"/>
                </a:spcBef>
                <a:spcAft>
                  <a:spcPts val="0"/>
                </a:spcAft>
                <a:buClr>
                  <a:srgbClr val="000000"/>
                </a:buClr>
                <a:buSzPts val="3200"/>
                <a:buFont typeface="Arial"/>
                <a:buNone/>
              </a:pPr>
              <a:r>
                <a:t/>
              </a:r>
              <a:endParaRPr b="1" sz="3200">
                <a:solidFill>
                  <a:schemeClr val="lt2"/>
                </a:solidFill>
                <a:latin typeface="Calibri"/>
                <a:ea typeface="Calibri"/>
                <a:cs typeface="Calibri"/>
                <a:sym typeface="Calibri"/>
              </a:endParaRPr>
            </a:p>
          </p:txBody>
        </p:sp>
      </p:grpSp>
      <p:sp>
        <p:nvSpPr>
          <p:cNvPr id="219" name="Google Shape;219;p5"/>
          <p:cNvSpPr txBox="1"/>
          <p:nvPr/>
        </p:nvSpPr>
        <p:spPr>
          <a:xfrm>
            <a:off x="1211063" y="279200"/>
            <a:ext cx="97863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pt-BR" sz="2900">
                <a:latin typeface="Calibri"/>
                <a:ea typeface="Calibri"/>
                <a:cs typeface="Calibri"/>
                <a:sym typeface="Calibri"/>
              </a:rPr>
              <a:t>COMPLEXIDADE DE TEMPO</a:t>
            </a:r>
            <a:endParaRPr b="1" sz="2900">
              <a:latin typeface="Calibri"/>
              <a:ea typeface="Calibri"/>
              <a:cs typeface="Calibri"/>
              <a:sym typeface="Calibri"/>
            </a:endParaRPr>
          </a:p>
        </p:txBody>
      </p:sp>
      <p:sp>
        <p:nvSpPr>
          <p:cNvPr id="220" name="Google Shape;220;p5"/>
          <p:cNvSpPr txBox="1"/>
          <p:nvPr/>
        </p:nvSpPr>
        <p:spPr>
          <a:xfrm>
            <a:off x="1241675" y="1099375"/>
            <a:ext cx="7762800" cy="258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pt-BR" sz="2600">
                <a:latin typeface="Calibri"/>
                <a:ea typeface="Calibri"/>
                <a:cs typeface="Calibri"/>
                <a:sym typeface="Calibri"/>
              </a:rPr>
              <a:t>A complexidades das funções associadas a pilha e fila  são O(1), pois não precisam fazer iterações sobre os elementos (uso de laço), uma vez que inserem ou excluem apenas no final da fila ou aparecem na frente dela (primeiro elemento).</a:t>
            </a:r>
            <a:endParaRPr sz="2600">
              <a:latin typeface="Calibri"/>
              <a:ea typeface="Calibri"/>
              <a:cs typeface="Calibri"/>
              <a:sym typeface="Calibri"/>
            </a:endParaRPr>
          </a:p>
          <a:p>
            <a:pPr indent="0" lvl="0" marL="0" rtl="0" algn="l">
              <a:spcBef>
                <a:spcPts val="0"/>
              </a:spcBef>
              <a:spcAft>
                <a:spcPts val="0"/>
              </a:spcAft>
              <a:buNone/>
            </a:pPr>
            <a:r>
              <a:t/>
            </a:r>
            <a:endParaRPr sz="2600">
              <a:latin typeface="Calibri"/>
              <a:ea typeface="Calibri"/>
              <a:cs typeface="Calibri"/>
              <a:sym typeface="Calibri"/>
            </a:endParaRPr>
          </a:p>
        </p:txBody>
      </p:sp>
      <p:sp>
        <p:nvSpPr>
          <p:cNvPr id="221" name="Google Shape;221;p5"/>
          <p:cNvSpPr txBox="1"/>
          <p:nvPr/>
        </p:nvSpPr>
        <p:spPr>
          <a:xfrm>
            <a:off x="1378575" y="4275350"/>
            <a:ext cx="978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transition p14:dur="100">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25" name="Shape 225"/>
        <p:cNvGrpSpPr/>
        <p:nvPr/>
      </p:nvGrpSpPr>
      <p:grpSpPr>
        <a:xfrm>
          <a:off x="0" y="0"/>
          <a:ext cx="0" cy="0"/>
          <a:chOff x="0" y="0"/>
          <a:chExt cx="0" cy="0"/>
        </a:xfrm>
      </p:grpSpPr>
      <p:grpSp>
        <p:nvGrpSpPr>
          <p:cNvPr id="226" name="Google Shape;226;p6"/>
          <p:cNvGrpSpPr/>
          <p:nvPr/>
        </p:nvGrpSpPr>
        <p:grpSpPr>
          <a:xfrm>
            <a:off x="0" y="0"/>
            <a:ext cx="12208413" cy="6858000"/>
            <a:chOff x="1" y="0"/>
            <a:chExt cx="12208413" cy="6858000"/>
          </a:xfrm>
        </p:grpSpPr>
        <p:sp>
          <p:nvSpPr>
            <p:cNvPr id="227" name="Google Shape;227;p6"/>
            <p:cNvSpPr/>
            <p:nvPr/>
          </p:nvSpPr>
          <p:spPr>
            <a:xfrm>
              <a:off x="1" y="0"/>
              <a:ext cx="12170228" cy="6858000"/>
            </a:xfrm>
            <a:prstGeom prst="rect">
              <a:avLst/>
            </a:prstGeom>
            <a:solidFill>
              <a:schemeClr val="lt2"/>
            </a:solidFill>
            <a:ln>
              <a:noFill/>
            </a:ln>
            <a:effectLst>
              <a:outerShdw blurRad="254000" rotWithShape="0" algn="l" dist="1905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8" name="Google Shape;228;p6"/>
            <p:cNvSpPr/>
            <p:nvPr/>
          </p:nvSpPr>
          <p:spPr>
            <a:xfrm>
              <a:off x="10813143" y="2195285"/>
              <a:ext cx="1378857" cy="2757714"/>
            </a:xfrm>
            <a:custGeom>
              <a:rect b="b" l="l" r="r" t="t"/>
              <a:pathLst>
                <a:path extrusionOk="0" h="2757714" w="1378857">
                  <a:moveTo>
                    <a:pt x="1378857" y="0"/>
                  </a:moveTo>
                  <a:lnTo>
                    <a:pt x="1378857" y="2757714"/>
                  </a:lnTo>
                  <a:cubicBezTo>
                    <a:pt x="617335" y="2757714"/>
                    <a:pt x="0" y="2140379"/>
                    <a:pt x="0" y="1378857"/>
                  </a:cubicBezTo>
                  <a:cubicBezTo>
                    <a:pt x="0" y="617335"/>
                    <a:pt x="617335" y="0"/>
                    <a:pt x="1378857" y="0"/>
                  </a:cubicBezTo>
                  <a:close/>
                </a:path>
              </a:pathLst>
            </a:custGeom>
            <a:solidFill>
              <a:srgbClr val="FF5050"/>
            </a:solidFill>
            <a:ln cap="flat" cmpd="sng" w="12700">
              <a:solidFill>
                <a:srgbClr val="FF5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9" name="Google Shape;229;p6"/>
            <p:cNvSpPr txBox="1"/>
            <p:nvPr/>
          </p:nvSpPr>
          <p:spPr>
            <a:xfrm rot="-5400000">
              <a:off x="10660541" y="3281754"/>
              <a:ext cx="2510971"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pt-BR" sz="3200" u="none" cap="none" strike="noStrike">
                  <a:solidFill>
                    <a:schemeClr val="lt2"/>
                  </a:solidFill>
                  <a:latin typeface="Calibri"/>
                  <a:ea typeface="Calibri"/>
                  <a:cs typeface="Calibri"/>
                  <a:sym typeface="Calibri"/>
                </a:rPr>
                <a:t>Apresentação</a:t>
              </a:r>
              <a:endParaRPr b="0" i="0" sz="1400" u="none" cap="none" strike="noStrike">
                <a:solidFill>
                  <a:srgbClr val="000000"/>
                </a:solidFill>
                <a:latin typeface="Arial"/>
                <a:ea typeface="Arial"/>
                <a:cs typeface="Arial"/>
                <a:sym typeface="Arial"/>
              </a:endParaRPr>
            </a:p>
          </p:txBody>
        </p:sp>
      </p:grpSp>
      <p:grpSp>
        <p:nvGrpSpPr>
          <p:cNvPr id="230" name="Google Shape;230;p6"/>
          <p:cNvGrpSpPr/>
          <p:nvPr/>
        </p:nvGrpSpPr>
        <p:grpSpPr>
          <a:xfrm>
            <a:off x="-568361" y="0"/>
            <a:ext cx="12192223" cy="6858000"/>
            <a:chOff x="1" y="0"/>
            <a:chExt cx="12192223" cy="6858000"/>
          </a:xfrm>
        </p:grpSpPr>
        <p:sp>
          <p:nvSpPr>
            <p:cNvPr id="231" name="Google Shape;231;p6"/>
            <p:cNvSpPr/>
            <p:nvPr/>
          </p:nvSpPr>
          <p:spPr>
            <a:xfrm>
              <a:off x="1" y="0"/>
              <a:ext cx="12170228" cy="6858000"/>
            </a:xfrm>
            <a:prstGeom prst="rect">
              <a:avLst/>
            </a:prstGeom>
            <a:solidFill>
              <a:schemeClr val="lt2"/>
            </a:solidFill>
            <a:ln>
              <a:noFill/>
            </a:ln>
            <a:effectLst>
              <a:outerShdw blurRad="254000" rotWithShape="0" algn="l" dist="1905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2" name="Google Shape;232;p6"/>
            <p:cNvSpPr/>
            <p:nvPr/>
          </p:nvSpPr>
          <p:spPr>
            <a:xfrm>
              <a:off x="10813143" y="2195285"/>
              <a:ext cx="1378857" cy="2757714"/>
            </a:xfrm>
            <a:custGeom>
              <a:rect b="b" l="l" r="r" t="t"/>
              <a:pathLst>
                <a:path extrusionOk="0" h="2757714" w="1378857">
                  <a:moveTo>
                    <a:pt x="1378857" y="0"/>
                  </a:moveTo>
                  <a:lnTo>
                    <a:pt x="1378857" y="2757714"/>
                  </a:lnTo>
                  <a:cubicBezTo>
                    <a:pt x="617335" y="2757714"/>
                    <a:pt x="0" y="2140379"/>
                    <a:pt x="0" y="1378857"/>
                  </a:cubicBezTo>
                  <a:cubicBezTo>
                    <a:pt x="0" y="617335"/>
                    <a:pt x="617335" y="0"/>
                    <a:pt x="1378857" y="0"/>
                  </a:cubicBezTo>
                  <a:close/>
                </a:path>
              </a:pathLst>
            </a:custGeom>
            <a:solidFill>
              <a:srgbClr val="738569"/>
            </a:solidFill>
            <a:ln cap="flat" cmpd="sng" w="12700">
              <a:solidFill>
                <a:srgbClr val="73856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3" name="Google Shape;233;p6"/>
            <p:cNvSpPr txBox="1"/>
            <p:nvPr/>
          </p:nvSpPr>
          <p:spPr>
            <a:xfrm rot="-5400000">
              <a:off x="10767674" y="3281707"/>
              <a:ext cx="2264100" cy="585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lang="pt-BR" sz="3200">
                  <a:solidFill>
                    <a:schemeClr val="lt2"/>
                  </a:solidFill>
                  <a:latin typeface="Calibri"/>
                  <a:ea typeface="Calibri"/>
                  <a:cs typeface="Calibri"/>
                  <a:sym typeface="Calibri"/>
                </a:rPr>
                <a:t>Algoritmo 1</a:t>
              </a:r>
              <a:endParaRPr b="0" i="0" sz="1400" u="none" cap="none" strike="noStrike">
                <a:solidFill>
                  <a:srgbClr val="000000"/>
                </a:solidFill>
                <a:latin typeface="Arial"/>
                <a:ea typeface="Arial"/>
                <a:cs typeface="Arial"/>
                <a:sym typeface="Arial"/>
              </a:endParaRPr>
            </a:p>
          </p:txBody>
        </p:sp>
      </p:grpSp>
      <p:grpSp>
        <p:nvGrpSpPr>
          <p:cNvPr id="234" name="Google Shape;234;p6"/>
          <p:cNvGrpSpPr/>
          <p:nvPr/>
        </p:nvGrpSpPr>
        <p:grpSpPr>
          <a:xfrm>
            <a:off x="-1164023" y="0"/>
            <a:ext cx="12192223" cy="6858000"/>
            <a:chOff x="1" y="0"/>
            <a:chExt cx="12192223" cy="6858000"/>
          </a:xfrm>
        </p:grpSpPr>
        <p:sp>
          <p:nvSpPr>
            <p:cNvPr id="235" name="Google Shape;235;p6"/>
            <p:cNvSpPr/>
            <p:nvPr/>
          </p:nvSpPr>
          <p:spPr>
            <a:xfrm>
              <a:off x="1" y="0"/>
              <a:ext cx="12170228" cy="6858000"/>
            </a:xfrm>
            <a:prstGeom prst="rect">
              <a:avLst/>
            </a:prstGeom>
            <a:solidFill>
              <a:schemeClr val="lt2"/>
            </a:solidFill>
            <a:ln>
              <a:noFill/>
            </a:ln>
            <a:effectLst>
              <a:outerShdw blurRad="254000" rotWithShape="0" algn="l" dist="1905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6" name="Google Shape;236;p6"/>
            <p:cNvSpPr/>
            <p:nvPr/>
          </p:nvSpPr>
          <p:spPr>
            <a:xfrm>
              <a:off x="10813143" y="2195285"/>
              <a:ext cx="1378857" cy="2757714"/>
            </a:xfrm>
            <a:custGeom>
              <a:rect b="b" l="l" r="r" t="t"/>
              <a:pathLst>
                <a:path extrusionOk="0" h="2757714" w="1378857">
                  <a:moveTo>
                    <a:pt x="1378857" y="0"/>
                  </a:moveTo>
                  <a:lnTo>
                    <a:pt x="1378857" y="2757714"/>
                  </a:lnTo>
                  <a:cubicBezTo>
                    <a:pt x="617335" y="2757714"/>
                    <a:pt x="0" y="2140379"/>
                    <a:pt x="0" y="1378857"/>
                  </a:cubicBezTo>
                  <a:cubicBezTo>
                    <a:pt x="0" y="617335"/>
                    <a:pt x="617335" y="0"/>
                    <a:pt x="1378857" y="0"/>
                  </a:cubicBezTo>
                  <a:close/>
                </a:path>
              </a:pathLst>
            </a:custGeom>
            <a:solidFill>
              <a:srgbClr val="00B888"/>
            </a:solidFill>
            <a:ln cap="flat" cmpd="sng" w="12700">
              <a:solidFill>
                <a:srgbClr val="00B88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7" name="Google Shape;237;p6"/>
            <p:cNvSpPr txBox="1"/>
            <p:nvPr/>
          </p:nvSpPr>
          <p:spPr>
            <a:xfrm rot="-5400000">
              <a:off x="10705874" y="3343276"/>
              <a:ext cx="2387700" cy="585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lang="pt-BR" sz="3200">
                  <a:solidFill>
                    <a:schemeClr val="lt2"/>
                  </a:solidFill>
                  <a:latin typeface="Calibri"/>
                  <a:ea typeface="Calibri"/>
                  <a:cs typeface="Calibri"/>
                  <a:sym typeface="Calibri"/>
                </a:rPr>
                <a:t>Algoritmo 2</a:t>
              </a:r>
              <a:endParaRPr b="0" i="0" sz="1400" u="none" cap="none" strike="noStrike">
                <a:solidFill>
                  <a:srgbClr val="000000"/>
                </a:solidFill>
                <a:latin typeface="Arial"/>
                <a:ea typeface="Arial"/>
                <a:cs typeface="Arial"/>
                <a:sym typeface="Arial"/>
              </a:endParaRPr>
            </a:p>
          </p:txBody>
        </p:sp>
      </p:grpSp>
      <p:grpSp>
        <p:nvGrpSpPr>
          <p:cNvPr id="238" name="Google Shape;238;p6"/>
          <p:cNvGrpSpPr/>
          <p:nvPr/>
        </p:nvGrpSpPr>
        <p:grpSpPr>
          <a:xfrm>
            <a:off x="-1748800" y="0"/>
            <a:ext cx="12192223" cy="6858000"/>
            <a:chOff x="1" y="0"/>
            <a:chExt cx="12192223" cy="6858000"/>
          </a:xfrm>
        </p:grpSpPr>
        <p:sp>
          <p:nvSpPr>
            <p:cNvPr id="239" name="Google Shape;239;p6"/>
            <p:cNvSpPr/>
            <p:nvPr/>
          </p:nvSpPr>
          <p:spPr>
            <a:xfrm>
              <a:off x="1" y="0"/>
              <a:ext cx="12170228" cy="6858000"/>
            </a:xfrm>
            <a:prstGeom prst="rect">
              <a:avLst/>
            </a:prstGeom>
            <a:solidFill>
              <a:schemeClr val="lt2"/>
            </a:solidFill>
            <a:ln>
              <a:noFill/>
            </a:ln>
            <a:effectLst>
              <a:outerShdw blurRad="254000" rotWithShape="0" algn="l" dist="1905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0" name="Google Shape;240;p6"/>
            <p:cNvSpPr/>
            <p:nvPr/>
          </p:nvSpPr>
          <p:spPr>
            <a:xfrm>
              <a:off x="10813143" y="2195285"/>
              <a:ext cx="1378857" cy="2757714"/>
            </a:xfrm>
            <a:custGeom>
              <a:rect b="b" l="l" r="r" t="t"/>
              <a:pathLst>
                <a:path extrusionOk="0" h="2757714" w="1378857">
                  <a:moveTo>
                    <a:pt x="1378857" y="0"/>
                  </a:moveTo>
                  <a:lnTo>
                    <a:pt x="1378857" y="2757714"/>
                  </a:lnTo>
                  <a:cubicBezTo>
                    <a:pt x="617335" y="2757714"/>
                    <a:pt x="0" y="2140379"/>
                    <a:pt x="0" y="1378857"/>
                  </a:cubicBezTo>
                  <a:cubicBezTo>
                    <a:pt x="0" y="617335"/>
                    <a:pt x="617335" y="0"/>
                    <a:pt x="1378857" y="0"/>
                  </a:cubicBezTo>
                  <a:close/>
                </a:path>
              </a:pathLst>
            </a:custGeom>
            <a:solidFill>
              <a:srgbClr val="D7D200"/>
            </a:solidFill>
            <a:ln cap="flat" cmpd="sng" w="12700">
              <a:solidFill>
                <a:srgbClr val="D7D2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1" name="Google Shape;241;p6"/>
            <p:cNvSpPr txBox="1"/>
            <p:nvPr/>
          </p:nvSpPr>
          <p:spPr>
            <a:xfrm rot="-5400000">
              <a:off x="10767674" y="3281707"/>
              <a:ext cx="2264100" cy="585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lang="pt-BR" sz="3200">
                  <a:solidFill>
                    <a:schemeClr val="lt2"/>
                  </a:solidFill>
                  <a:latin typeface="Calibri"/>
                  <a:ea typeface="Calibri"/>
                  <a:cs typeface="Calibri"/>
                  <a:sym typeface="Calibri"/>
                </a:rPr>
                <a:t>Execução</a:t>
              </a:r>
              <a:endParaRPr b="0" i="0" sz="1400" u="none" cap="none" strike="noStrike">
                <a:solidFill>
                  <a:srgbClr val="000000"/>
                </a:solidFill>
                <a:latin typeface="Arial"/>
                <a:ea typeface="Arial"/>
                <a:cs typeface="Arial"/>
                <a:sym typeface="Arial"/>
              </a:endParaRPr>
            </a:p>
          </p:txBody>
        </p:sp>
      </p:grpSp>
      <p:grpSp>
        <p:nvGrpSpPr>
          <p:cNvPr id="242" name="Google Shape;242;p6"/>
          <p:cNvGrpSpPr/>
          <p:nvPr/>
        </p:nvGrpSpPr>
        <p:grpSpPr>
          <a:xfrm>
            <a:off x="-2333577" y="-19051"/>
            <a:ext cx="12192227" cy="6858000"/>
            <a:chOff x="1" y="0"/>
            <a:chExt cx="12192227" cy="6858000"/>
          </a:xfrm>
        </p:grpSpPr>
        <p:sp>
          <p:nvSpPr>
            <p:cNvPr id="243" name="Google Shape;243;p6"/>
            <p:cNvSpPr/>
            <p:nvPr/>
          </p:nvSpPr>
          <p:spPr>
            <a:xfrm>
              <a:off x="1" y="0"/>
              <a:ext cx="12170228" cy="6858000"/>
            </a:xfrm>
            <a:prstGeom prst="rect">
              <a:avLst/>
            </a:prstGeom>
            <a:solidFill>
              <a:schemeClr val="lt2"/>
            </a:solidFill>
            <a:ln>
              <a:noFill/>
            </a:ln>
            <a:effectLst>
              <a:outerShdw blurRad="254000" rotWithShape="0" algn="l" dist="1905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4" name="Google Shape;244;p6"/>
            <p:cNvSpPr/>
            <p:nvPr/>
          </p:nvSpPr>
          <p:spPr>
            <a:xfrm>
              <a:off x="10813143" y="2195285"/>
              <a:ext cx="1378857" cy="2757714"/>
            </a:xfrm>
            <a:custGeom>
              <a:rect b="b" l="l" r="r" t="t"/>
              <a:pathLst>
                <a:path extrusionOk="0" h="2757714" w="1378857">
                  <a:moveTo>
                    <a:pt x="1378857" y="0"/>
                  </a:moveTo>
                  <a:lnTo>
                    <a:pt x="1378857" y="2757714"/>
                  </a:lnTo>
                  <a:cubicBezTo>
                    <a:pt x="617335" y="2757714"/>
                    <a:pt x="0" y="2140379"/>
                    <a:pt x="0" y="1378857"/>
                  </a:cubicBezTo>
                  <a:cubicBezTo>
                    <a:pt x="0" y="617335"/>
                    <a:pt x="617335" y="0"/>
                    <a:pt x="1378857" y="0"/>
                  </a:cubicBezTo>
                  <a:close/>
                </a:path>
              </a:pathLst>
            </a:custGeom>
            <a:solidFill>
              <a:srgbClr val="00B050"/>
            </a:solidFill>
            <a:ln cap="flat" cmpd="sng" w="12700">
              <a:solidFill>
                <a:srgbClr val="00B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5" name="Google Shape;245;p6"/>
            <p:cNvSpPr txBox="1"/>
            <p:nvPr/>
          </p:nvSpPr>
          <p:spPr>
            <a:xfrm rot="-5400000">
              <a:off x="10529928" y="3277751"/>
              <a:ext cx="2739600" cy="585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lang="pt-BR" sz="3200">
                  <a:solidFill>
                    <a:schemeClr val="lt2"/>
                  </a:solidFill>
                  <a:latin typeface="Calibri"/>
                  <a:ea typeface="Calibri"/>
                  <a:cs typeface="Calibri"/>
                  <a:sym typeface="Calibri"/>
                </a:rPr>
                <a:t>Complexidade</a:t>
              </a:r>
              <a:endParaRPr b="0" i="0" sz="1400" u="none" cap="none" strike="noStrike">
                <a:solidFill>
                  <a:srgbClr val="000000"/>
                </a:solidFill>
                <a:latin typeface="Arial"/>
                <a:ea typeface="Arial"/>
                <a:cs typeface="Arial"/>
                <a:sym typeface="Arial"/>
              </a:endParaRPr>
            </a:p>
          </p:txBody>
        </p:sp>
      </p:grpSp>
      <p:pic>
        <p:nvPicPr>
          <p:cNvPr id="246" name="Google Shape;246;p6"/>
          <p:cNvPicPr preferRelativeResize="0"/>
          <p:nvPr/>
        </p:nvPicPr>
        <p:blipFill>
          <a:blip r:embed="rId3">
            <a:alphaModFix/>
          </a:blip>
          <a:stretch>
            <a:fillRect/>
          </a:stretch>
        </p:blipFill>
        <p:spPr>
          <a:xfrm>
            <a:off x="3648300" y="2107600"/>
            <a:ext cx="3165400" cy="2816675"/>
          </a:xfrm>
          <a:prstGeom prst="rect">
            <a:avLst/>
          </a:prstGeom>
          <a:noFill/>
          <a:ln>
            <a:noFill/>
          </a:ln>
        </p:spPr>
      </p:pic>
    </p:spTree>
  </p:cSld>
  <p:clrMapOvr>
    <a:masterClrMapping/>
  </p:clrMapOvr>
  <p:transition p14:dur="100">
    <p:cut/>
  </p:transition>
</p:sld>
</file>

<file path=ppt/theme/theme1.xml><?xml version="1.0" encoding="utf-8"?>
<a:theme xmlns:a="http://schemas.openxmlformats.org/drawingml/2006/main" xmlns:r="http://schemas.openxmlformats.org/officeDocument/2006/relationships" name="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2020-10-01T17:41:58Z</dcterms:created>
  <dc:creator>Jason Willyan</dc:creator>
</cp:coreProperties>
</file>