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c1de0fd87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c1de0fd87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c1de0fd87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c1de0fd87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c1de0fd87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c1de0fd87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c1de0fd87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c1de0fd87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c1de0fd87_0_1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c1de0fd87_0_1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c1de0fd87_0_1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c1de0fd87_0_1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c1de0fd87_0_1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c1de0fd87_0_1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c1de0fd87_0_1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c1de0fd87_0_1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c1de0fd87_0_1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c1de0fd87_0_1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c1de0fd87_0_1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c1de0fd87_0_1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c1de0fd87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c1de0fd87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c1de0fd87_0_1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c1de0fd87_0_1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c1de0fd87_0_1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c1de0fd87_0_1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c1de0fd87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c1de0fd87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c1de0fd87_0_1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c1de0fd87_0_1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c1de0fd87_0_1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c1de0fd87_0_1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c1de0fd87_0_1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c1de0fd87_0_1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c1de0fd87_0_1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c1de0fd87_0_1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c1de0fd87_0_1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c1de0fd87_0_1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c1de0fd87_0_1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c1de0fd87_0_1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c1de0fd87_0_1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c1de0fd87_0_1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c1de0fd87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c1de0fd87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c1de0fd87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c1de0fd87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c1de0fd87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c1de0fd87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c1de0fd87_0_1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c1de0fd87_0_1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c1de0fd87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c1de0fd87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c1de0fd87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c1de0fd87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c1de0fd87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c1de0fd87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8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Base de dados para gerenciamento de uma biblioteca</a:t>
            </a:r>
            <a:r>
              <a:rPr lang="pt-BR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67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Jason Willyan Castro do Nascimento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INSERT INTO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2425"/>
            <a:ext cx="8839200" cy="1863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INSERT INTO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4875"/>
            <a:ext cx="8839198" cy="1328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INSERT INTO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4225"/>
            <a:ext cx="8839198" cy="85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27350"/>
            <a:ext cx="8839201" cy="8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TRIGGERS check_email</a:t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96316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TRIGGERS check_email</a:t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0262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TRIGGERS livro_isbn</a:t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11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TRIGGERS livro_isbn</a:t>
            </a: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23897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TRIGGERS quantidade_update</a:t>
            </a: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592455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TRIGGERS quantidade_update</a:t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2050"/>
            <a:ext cx="8839199" cy="1934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58750"/>
            <a:ext cx="8839199" cy="18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TRIGGERS funcionario_auditoria</a:t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091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Entidades - Acervo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"/>
                <a:ea typeface="Times"/>
                <a:cs typeface="Times"/>
                <a:sym typeface="Times"/>
              </a:rPr>
              <a:t>Livro 	➡ Autor </a:t>
            </a:r>
            <a:r>
              <a:rPr lang="pt-BR" sz="1100">
                <a:latin typeface="Times"/>
                <a:ea typeface="Times"/>
                <a:cs typeface="Times"/>
                <a:sym typeface="Times"/>
              </a:rPr>
              <a:t>(FK)</a:t>
            </a:r>
            <a:r>
              <a:rPr lang="pt-BR" sz="1500">
                <a:latin typeface="Times"/>
                <a:ea typeface="Times"/>
                <a:cs typeface="Times"/>
                <a:sym typeface="Times"/>
              </a:rPr>
              <a:t> / Editora </a:t>
            </a:r>
            <a:r>
              <a:rPr lang="pt-BR" sz="1100">
                <a:latin typeface="Times"/>
                <a:ea typeface="Times"/>
                <a:cs typeface="Times"/>
                <a:sym typeface="Times"/>
              </a:rPr>
              <a:t>(FK)</a:t>
            </a:r>
            <a:r>
              <a:rPr lang="pt-BR" sz="1500">
                <a:latin typeface="Times"/>
                <a:ea typeface="Times"/>
                <a:cs typeface="Times"/>
                <a:sym typeface="Times"/>
              </a:rPr>
              <a:t> / Título /  Status / ISBN / Data de aquisição</a:t>
            </a:r>
            <a:endParaRPr sz="15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"/>
                <a:ea typeface="Times"/>
                <a:cs typeface="Times"/>
                <a:sym typeface="Times"/>
              </a:rPr>
              <a:t>Exemplar	➡ Livro </a:t>
            </a:r>
            <a:r>
              <a:rPr lang="pt-BR" sz="1100">
                <a:latin typeface="Times"/>
                <a:ea typeface="Times"/>
                <a:cs typeface="Times"/>
                <a:sym typeface="Times"/>
              </a:rPr>
              <a:t>(FK) </a:t>
            </a:r>
            <a:r>
              <a:rPr lang="pt-BR" sz="1500">
                <a:latin typeface="Times"/>
                <a:ea typeface="Times"/>
                <a:cs typeface="Times"/>
                <a:sym typeface="Times"/>
              </a:rPr>
              <a:t>/ Quantidade / Idioma / Ano / Gênero / Edição</a:t>
            </a:r>
            <a:endParaRPr sz="15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"/>
                <a:ea typeface="Times"/>
                <a:cs typeface="Times"/>
                <a:sym typeface="Times"/>
              </a:rPr>
              <a:t>Autor 	➡ Nome</a:t>
            </a:r>
            <a:endParaRPr sz="15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"/>
                <a:ea typeface="Times"/>
                <a:cs typeface="Times"/>
                <a:sym typeface="Times"/>
              </a:rPr>
              <a:t>Editora 	➡ Nome</a:t>
            </a:r>
            <a:endParaRPr sz="15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TRIGGERS funcionario_auditoria_delete</a:t>
            </a:r>
            <a:endParaRPr/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3917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TRIGGERS</a:t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00" y="1300900"/>
            <a:ext cx="86868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View compras</a:t>
            </a:r>
            <a:endParaRPr/>
          </a:p>
        </p:txBody>
      </p:sp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0775"/>
            <a:ext cx="831532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View compras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22050"/>
            <a:ext cx="83534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View salario_funcionario</a:t>
            </a:r>
            <a:endParaRPr/>
          </a:p>
        </p:txBody>
      </p:sp>
      <p:pic>
        <p:nvPicPr>
          <p:cNvPr id="196" name="Google Shape;1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1925"/>
            <a:ext cx="583882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View salario_funcionario</a:t>
            </a:r>
            <a:endParaRPr/>
          </a:p>
        </p:txBody>
      </p:sp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6150"/>
            <a:ext cx="65532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View Materialized livro_genero_suspense</a:t>
            </a:r>
            <a:endParaRPr/>
          </a:p>
        </p:txBody>
      </p:sp>
      <p:pic>
        <p:nvPicPr>
          <p:cNvPr id="208" name="Google Shape;2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6425"/>
            <a:ext cx="568642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View Materialized </a:t>
            </a:r>
            <a:r>
              <a:rPr lang="pt-BR"/>
              <a:t>livro_genero_suspense</a:t>
            </a:r>
            <a:endParaRPr/>
          </a:p>
        </p:txBody>
      </p:sp>
      <p:pic>
        <p:nvPicPr>
          <p:cNvPr id="214" name="Google Shape;2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3050"/>
            <a:ext cx="8839200" cy="1280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View Materialized emprestimos</a:t>
            </a:r>
            <a:endParaRPr/>
          </a:p>
        </p:txBody>
      </p:sp>
      <p:pic>
        <p:nvPicPr>
          <p:cNvPr id="220" name="Google Shape;2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50" y="1181000"/>
            <a:ext cx="51435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View Materialized </a:t>
            </a:r>
            <a:r>
              <a:rPr lang="pt-BR"/>
              <a:t>emprestimos</a:t>
            </a:r>
            <a:endParaRPr/>
          </a:p>
        </p:txBody>
      </p:sp>
      <p:pic>
        <p:nvPicPr>
          <p:cNvPr id="226" name="Google Shape;2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65625"/>
            <a:ext cx="87820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Entidades - Gestão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"/>
                <a:ea typeface="Times"/>
                <a:cs typeface="Times"/>
                <a:sym typeface="Times"/>
              </a:rPr>
              <a:t>Funcionário	➡ Email </a:t>
            </a:r>
            <a:r>
              <a:rPr lang="pt-BR" sz="1100">
                <a:latin typeface="Times"/>
                <a:ea typeface="Times"/>
                <a:cs typeface="Times"/>
                <a:sym typeface="Times"/>
              </a:rPr>
              <a:t>(FK)</a:t>
            </a:r>
            <a:r>
              <a:rPr lang="pt-BR" sz="1500">
                <a:latin typeface="Times"/>
                <a:ea typeface="Times"/>
                <a:cs typeface="Times"/>
                <a:sym typeface="Times"/>
              </a:rPr>
              <a:t> / Telefone </a:t>
            </a:r>
            <a:r>
              <a:rPr lang="pt-BR" sz="1100">
                <a:latin typeface="Times"/>
                <a:ea typeface="Times"/>
                <a:cs typeface="Times"/>
                <a:sym typeface="Times"/>
              </a:rPr>
              <a:t>(FK) </a:t>
            </a:r>
            <a:r>
              <a:rPr lang="pt-BR" sz="1500">
                <a:latin typeface="Times"/>
                <a:ea typeface="Times"/>
                <a:cs typeface="Times"/>
                <a:sym typeface="Times"/>
              </a:rPr>
              <a:t>/ Endereço </a:t>
            </a:r>
            <a:r>
              <a:rPr lang="pt-BR" sz="1100">
                <a:latin typeface="Times"/>
                <a:ea typeface="Times"/>
                <a:cs typeface="Times"/>
                <a:sym typeface="Times"/>
              </a:rPr>
              <a:t>(FK) </a:t>
            </a:r>
            <a:r>
              <a:rPr lang="pt-BR" sz="1500">
                <a:latin typeface="Times"/>
                <a:ea typeface="Times"/>
                <a:cs typeface="Times"/>
                <a:sym typeface="Times"/>
              </a:rPr>
              <a:t>/ Nome / CPF / Data de nascimento / Gênero /   			     Número PIS / Cargo / Data de admissão / Salário</a:t>
            </a:r>
            <a:endParaRPr sz="15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"/>
                <a:ea typeface="Times"/>
                <a:cs typeface="Times"/>
                <a:sym typeface="Times"/>
              </a:rPr>
              <a:t>Cliente		➡ Email </a:t>
            </a:r>
            <a:r>
              <a:rPr lang="pt-BR" sz="1100">
                <a:latin typeface="Times"/>
                <a:ea typeface="Times"/>
                <a:cs typeface="Times"/>
                <a:sym typeface="Times"/>
              </a:rPr>
              <a:t>(FK)</a:t>
            </a:r>
            <a:r>
              <a:rPr lang="pt-BR" sz="1500">
                <a:latin typeface="Times"/>
                <a:ea typeface="Times"/>
                <a:cs typeface="Times"/>
                <a:sym typeface="Times"/>
              </a:rPr>
              <a:t> / Telefone </a:t>
            </a:r>
            <a:r>
              <a:rPr lang="pt-BR" sz="1100">
                <a:latin typeface="Times"/>
                <a:ea typeface="Times"/>
                <a:cs typeface="Times"/>
                <a:sym typeface="Times"/>
              </a:rPr>
              <a:t>(FK) </a:t>
            </a:r>
            <a:r>
              <a:rPr lang="pt-BR" sz="1500">
                <a:latin typeface="Times"/>
                <a:ea typeface="Times"/>
                <a:cs typeface="Times"/>
                <a:sym typeface="Times"/>
              </a:rPr>
              <a:t>/ Endereço </a:t>
            </a:r>
            <a:r>
              <a:rPr lang="pt-BR" sz="1100">
                <a:latin typeface="Times"/>
                <a:ea typeface="Times"/>
                <a:cs typeface="Times"/>
                <a:sym typeface="Times"/>
              </a:rPr>
              <a:t>(FK) </a:t>
            </a:r>
            <a:r>
              <a:rPr lang="pt-BR" sz="1500">
                <a:latin typeface="Times"/>
                <a:ea typeface="Times"/>
                <a:cs typeface="Times"/>
                <a:sym typeface="Times"/>
              </a:rPr>
              <a:t>/ Nome / CPF / Data de nascimento</a:t>
            </a:r>
            <a:endParaRPr sz="15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"/>
                <a:ea typeface="Times"/>
                <a:cs typeface="Times"/>
                <a:sym typeface="Times"/>
              </a:rPr>
              <a:t>Fornecedor		➡ Email </a:t>
            </a:r>
            <a:r>
              <a:rPr lang="pt-BR" sz="1100">
                <a:latin typeface="Times"/>
                <a:ea typeface="Times"/>
                <a:cs typeface="Times"/>
                <a:sym typeface="Times"/>
              </a:rPr>
              <a:t>(FK)</a:t>
            </a:r>
            <a:r>
              <a:rPr lang="pt-BR" sz="1500">
                <a:latin typeface="Times"/>
                <a:ea typeface="Times"/>
                <a:cs typeface="Times"/>
                <a:sym typeface="Times"/>
              </a:rPr>
              <a:t> / Telefone </a:t>
            </a:r>
            <a:r>
              <a:rPr lang="pt-BR" sz="1100">
                <a:latin typeface="Times"/>
                <a:ea typeface="Times"/>
                <a:cs typeface="Times"/>
                <a:sym typeface="Times"/>
              </a:rPr>
              <a:t>(FK) </a:t>
            </a:r>
            <a:r>
              <a:rPr lang="pt-BR" sz="1500">
                <a:latin typeface="Times"/>
                <a:ea typeface="Times"/>
                <a:cs typeface="Times"/>
                <a:sym typeface="Times"/>
              </a:rPr>
              <a:t>/ Endereço </a:t>
            </a:r>
            <a:r>
              <a:rPr lang="pt-BR" sz="1100">
                <a:latin typeface="Times"/>
                <a:ea typeface="Times"/>
                <a:cs typeface="Times"/>
                <a:sym typeface="Times"/>
              </a:rPr>
              <a:t>(FK) </a:t>
            </a:r>
            <a:r>
              <a:rPr lang="pt-BR" sz="1500">
                <a:latin typeface="Times"/>
                <a:ea typeface="Times"/>
                <a:cs typeface="Times"/>
                <a:sym typeface="Times"/>
              </a:rPr>
              <a:t>/ Razão social / CNPJ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Entidades - Procedimentos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"/>
                <a:ea typeface="Times"/>
                <a:cs typeface="Times"/>
                <a:sym typeface="Times"/>
              </a:rPr>
              <a:t>Empréstimo	➡ Livro </a:t>
            </a:r>
            <a:r>
              <a:rPr lang="pt-BR" sz="1100">
                <a:latin typeface="Times"/>
                <a:ea typeface="Times"/>
                <a:cs typeface="Times"/>
                <a:sym typeface="Times"/>
              </a:rPr>
              <a:t>(FK) </a:t>
            </a:r>
            <a:r>
              <a:rPr lang="pt-BR" sz="1500">
                <a:latin typeface="Times"/>
                <a:ea typeface="Times"/>
                <a:cs typeface="Times"/>
                <a:sym typeface="Times"/>
              </a:rPr>
              <a:t>/ Funcionário </a:t>
            </a:r>
            <a:r>
              <a:rPr lang="pt-BR" sz="1100">
                <a:latin typeface="Times"/>
                <a:ea typeface="Times"/>
                <a:cs typeface="Times"/>
                <a:sym typeface="Times"/>
              </a:rPr>
              <a:t>(FK) </a:t>
            </a:r>
            <a:r>
              <a:rPr lang="pt-BR" sz="1500">
                <a:latin typeface="Times"/>
                <a:ea typeface="Times"/>
                <a:cs typeface="Times"/>
                <a:sym typeface="Times"/>
              </a:rPr>
              <a:t>/ Cliente </a:t>
            </a:r>
            <a:r>
              <a:rPr lang="pt-BR" sz="1100">
                <a:latin typeface="Times"/>
                <a:ea typeface="Times"/>
                <a:cs typeface="Times"/>
                <a:sym typeface="Times"/>
              </a:rPr>
              <a:t>(FK) </a:t>
            </a:r>
            <a:r>
              <a:rPr lang="pt-BR" sz="1500">
                <a:latin typeface="Times"/>
                <a:ea typeface="Times"/>
                <a:cs typeface="Times"/>
                <a:sym typeface="Times"/>
              </a:rPr>
              <a:t>/ Data do empréstimo / Data da devolução</a:t>
            </a:r>
            <a:endParaRPr sz="15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"/>
                <a:ea typeface="Times"/>
                <a:cs typeface="Times"/>
                <a:sym typeface="Times"/>
              </a:rPr>
              <a:t>Multa			➡ Empréstimo </a:t>
            </a:r>
            <a:r>
              <a:rPr lang="pt-BR" sz="1100">
                <a:latin typeface="Times"/>
                <a:ea typeface="Times"/>
                <a:cs typeface="Times"/>
                <a:sym typeface="Times"/>
              </a:rPr>
              <a:t>(FK) </a:t>
            </a:r>
            <a:r>
              <a:rPr lang="pt-BR" sz="1500">
                <a:latin typeface="Times"/>
                <a:ea typeface="Times"/>
                <a:cs typeface="Times"/>
                <a:sym typeface="Times"/>
              </a:rPr>
              <a:t>/ Data / Motivo / Valor</a:t>
            </a:r>
            <a:endParaRPr sz="15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"/>
                <a:ea typeface="Times"/>
                <a:cs typeface="Times"/>
                <a:sym typeface="Times"/>
              </a:rPr>
              <a:t>Requisição		➡ Funcionário </a:t>
            </a:r>
            <a:r>
              <a:rPr lang="pt-BR" sz="1100">
                <a:latin typeface="Times"/>
                <a:ea typeface="Times"/>
                <a:cs typeface="Times"/>
                <a:sym typeface="Times"/>
              </a:rPr>
              <a:t>(FK) </a:t>
            </a:r>
            <a:r>
              <a:rPr lang="pt-BR" sz="1500">
                <a:latin typeface="Times"/>
                <a:ea typeface="Times"/>
                <a:cs typeface="Times"/>
                <a:sym typeface="Times"/>
              </a:rPr>
              <a:t>/ Data / Status </a:t>
            </a:r>
            <a:endParaRPr sz="15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"/>
                <a:ea typeface="Times"/>
                <a:cs typeface="Times"/>
                <a:sym typeface="Times"/>
              </a:rPr>
              <a:t>Compra		➡ Requisição </a:t>
            </a:r>
            <a:r>
              <a:rPr lang="pt-BR" sz="1100">
                <a:latin typeface="Times"/>
                <a:ea typeface="Times"/>
                <a:cs typeface="Times"/>
                <a:sym typeface="Times"/>
              </a:rPr>
              <a:t>(FK) </a:t>
            </a:r>
            <a:r>
              <a:rPr lang="pt-BR" sz="1500">
                <a:latin typeface="Times"/>
                <a:ea typeface="Times"/>
                <a:cs typeface="Times"/>
                <a:sym typeface="Times"/>
              </a:rPr>
              <a:t>/ Fornecedor </a:t>
            </a:r>
            <a:r>
              <a:rPr lang="pt-BR" sz="1100">
                <a:latin typeface="Times"/>
                <a:ea typeface="Times"/>
                <a:cs typeface="Times"/>
                <a:sym typeface="Times"/>
              </a:rPr>
              <a:t>(FK) </a:t>
            </a:r>
            <a:r>
              <a:rPr lang="pt-BR" sz="1500">
                <a:latin typeface="Times"/>
                <a:ea typeface="Times"/>
                <a:cs typeface="Times"/>
                <a:sym typeface="Times"/>
              </a:rPr>
              <a:t>/ Quantidade / Preço / Título do livro </a:t>
            </a:r>
            <a:endParaRPr sz="15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Entidades não consideradas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"/>
                <a:ea typeface="Times"/>
                <a:cs typeface="Times"/>
                <a:sym typeface="Times"/>
              </a:rPr>
              <a:t>Email		</a:t>
            </a:r>
            <a:r>
              <a:rPr lang="pt-BR" sz="1500"/>
              <a:t>➡ </a:t>
            </a:r>
            <a:r>
              <a:rPr lang="pt-BR" sz="1500">
                <a:latin typeface="Times"/>
                <a:ea typeface="Times"/>
                <a:cs typeface="Times"/>
                <a:sym typeface="Times"/>
              </a:rPr>
              <a:t>Email</a:t>
            </a:r>
            <a:endParaRPr sz="15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"/>
                <a:ea typeface="Times"/>
                <a:cs typeface="Times"/>
                <a:sym typeface="Times"/>
              </a:rPr>
              <a:t>Telefone	</a:t>
            </a:r>
            <a:r>
              <a:rPr lang="pt-BR" sz="1500">
                <a:latin typeface="Times"/>
                <a:ea typeface="Times"/>
                <a:cs typeface="Times"/>
                <a:sym typeface="Times"/>
              </a:rPr>
              <a:t>➡ DDD / Telefone</a:t>
            </a:r>
            <a:endParaRPr sz="15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imes"/>
                <a:ea typeface="Times"/>
                <a:cs typeface="Times"/>
                <a:sym typeface="Times"/>
              </a:rPr>
              <a:t>Endereço	</a:t>
            </a:r>
            <a:r>
              <a:rPr lang="pt-BR" sz="1500">
                <a:latin typeface="Times"/>
                <a:ea typeface="Times"/>
                <a:cs typeface="Times"/>
                <a:sym typeface="Times"/>
              </a:rPr>
              <a:t>➡ Logradouro / Número / Complemento / Bairro / Cidade / UF / CEP</a:t>
            </a:r>
            <a:endParaRPr sz="15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DER (Diagrama de Entidade Relacionamento)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263" y="1137450"/>
            <a:ext cx="795017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CREATE TABLE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5425"/>
            <a:ext cx="8839199" cy="2769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CREATE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9600"/>
            <a:ext cx="8839201" cy="167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CREATE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345427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5753" y="1208950"/>
            <a:ext cx="4457696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