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layfair Displ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layfairDispl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italic.fntdata"/><Relationship Id="rId14" Type="http://schemas.openxmlformats.org/officeDocument/2006/relationships/font" Target="fonts/PlayfairDisplay-bold.fntdata"/><Relationship Id="rId17" Type="http://schemas.openxmlformats.org/officeDocument/2006/relationships/font" Target="fonts/Lato-regular.fntdata"/><Relationship Id="rId16" Type="http://schemas.openxmlformats.org/officeDocument/2006/relationships/font" Target="fonts/PlayfairDispl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2aa60d36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2aa60d36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2aa60d36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2aa60d36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2a7c80fb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2a7c80fb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2a7c80fb2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2a7c80fb2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2a7c80fb2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2a7c80fb2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2a7c80fb2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2a7c80fb2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2a7c80fb2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2a7c80fb2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311700" y="264475"/>
            <a:ext cx="8520600" cy="43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Presented by Team leader and Senior data scientist: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</a:rPr>
              <a:t>Jason Wu</a:t>
            </a:r>
            <a:endParaRPr sz="1100">
              <a:solidFill>
                <a:srgbClr val="000000"/>
              </a:solidFill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313" y="1411068"/>
            <a:ext cx="7111376" cy="3047732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8493300" y="4733800"/>
            <a:ext cx="6507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2" name="Google Shape;62;p1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Solving the Drug Equation with Math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Landscape of drug use in our communities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6381925" y="1148550"/>
            <a:ext cx="2536800" cy="13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</a:t>
            </a:r>
            <a:r>
              <a:rPr lang="en" sz="1200"/>
              <a:t>Most commonly used drug of choice is </a:t>
            </a:r>
            <a:r>
              <a:rPr b="1" lang="en" sz="1200">
                <a:solidFill>
                  <a:srgbClr val="FF0000"/>
                </a:solidFill>
              </a:rPr>
              <a:t>alcohol</a:t>
            </a:r>
            <a:endParaRPr b="1" sz="1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-Usage of drugs increases until the age of ~21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64575"/>
            <a:ext cx="6259739" cy="4173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964550"/>
            <a:ext cx="6259750" cy="417318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6381925" y="2327050"/>
            <a:ext cx="2496600" cy="22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-Alcohol percentage is almost more than all other drugs combined</a:t>
            </a:r>
            <a:endParaRPr sz="1200"/>
          </a:p>
        </p:txBody>
      </p:sp>
      <p:sp>
        <p:nvSpPr>
          <p:cNvPr id="72" name="Google Shape;72;p14"/>
          <p:cNvSpPr txBox="1"/>
          <p:nvPr/>
        </p:nvSpPr>
        <p:spPr>
          <a:xfrm>
            <a:off x="8493300" y="4733800"/>
            <a:ext cx="6507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it all mean?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111950" y="1162450"/>
            <a:ext cx="3803700" cy="17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-The alcohol problem seems quite dire at first, but when compared to drug usage of all the other substances combined, the issue is much more complex.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111950" y="2876350"/>
            <a:ext cx="36333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-</a:t>
            </a:r>
            <a:r>
              <a:rPr lang="en">
                <a:solidFill>
                  <a:srgbClr val="000000"/>
                </a:solidFill>
              </a:rPr>
              <a:t>Same amount of people consuming alcohol illegally as other drugs.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111950" y="3895150"/>
            <a:ext cx="3683100" cy="8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-</a:t>
            </a:r>
            <a:r>
              <a:rPr b="1" lang="en">
                <a:solidFill>
                  <a:srgbClr val="FF0000"/>
                </a:solidFill>
              </a:rPr>
              <a:t>Legalization</a:t>
            </a:r>
            <a:r>
              <a:rPr b="1"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appears to have an effect on usage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5300" y="1511025"/>
            <a:ext cx="5448703" cy="3632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5288" y="1511025"/>
            <a:ext cx="5448713" cy="3632476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/>
        </p:nvSpPr>
        <p:spPr>
          <a:xfrm>
            <a:off x="8493300" y="4733800"/>
            <a:ext cx="6507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the pieces fit together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4572000" y="1152475"/>
            <a:ext cx="4260300" cy="9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-Almost all the drugs are positively correlated to each other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5"/>
            <a:ext cx="4201089" cy="41257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4572000" y="213737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-</a:t>
            </a:r>
            <a:r>
              <a:rPr b="1" lang="en">
                <a:solidFill>
                  <a:srgbClr val="FF0000"/>
                </a:solidFill>
              </a:rPr>
              <a:t>Inhalant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use is the odd one out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4572000" y="2710075"/>
            <a:ext cx="4260300" cy="18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-</a:t>
            </a:r>
            <a:r>
              <a:rPr lang="en">
                <a:solidFill>
                  <a:srgbClr val="000000"/>
                </a:solidFill>
              </a:rPr>
              <a:t>Is it to do with how</a:t>
            </a:r>
            <a:r>
              <a:rPr lang="en"/>
              <a:t> </a:t>
            </a:r>
            <a:r>
              <a:rPr b="1" lang="en">
                <a:solidFill>
                  <a:srgbClr val="FF0000"/>
                </a:solidFill>
              </a:rPr>
              <a:t>easily obtainable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inhalants such as paint, markers and petrol are for younger people</a:t>
            </a:r>
            <a:r>
              <a:rPr lang="en"/>
              <a:t>?</a:t>
            </a: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8493300" y="4733800"/>
            <a:ext cx="6507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this enough information to shape our policy?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311700" y="1365125"/>
            <a:ext cx="85206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for some QUICK MATH: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0" y="1618075"/>
            <a:ext cx="4572000" cy="14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variable is drug use between different drugs?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H0=The variance </a:t>
            </a:r>
            <a:r>
              <a:rPr b="1" lang="en">
                <a:solidFill>
                  <a:srgbClr val="FF0000"/>
                </a:solidFill>
              </a:rPr>
              <a:t>IS </a:t>
            </a:r>
            <a:r>
              <a:rPr lang="en"/>
              <a:t>the same </a:t>
            </a:r>
            <a:r>
              <a:rPr lang="en"/>
              <a:t>between all drugs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H1=</a:t>
            </a:r>
            <a:r>
              <a:rPr lang="en"/>
              <a:t>The variance </a:t>
            </a:r>
            <a:r>
              <a:rPr b="1" lang="en">
                <a:solidFill>
                  <a:srgbClr val="0000FF"/>
                </a:solidFill>
              </a:rPr>
              <a:t>IS NOT</a:t>
            </a:r>
            <a:r>
              <a:rPr b="1" lang="en">
                <a:solidFill>
                  <a:srgbClr val="FF0000"/>
                </a:solidFill>
              </a:rPr>
              <a:t> </a:t>
            </a:r>
            <a:r>
              <a:rPr lang="en"/>
              <a:t>the same between all drugs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4572000" y="1618075"/>
            <a:ext cx="4572000" cy="14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we compare alcohol use to all other drugs?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H0=The average </a:t>
            </a:r>
            <a:r>
              <a:rPr b="1" lang="en">
                <a:solidFill>
                  <a:srgbClr val="FF0000"/>
                </a:solidFill>
              </a:rPr>
              <a:t>IS</a:t>
            </a:r>
            <a:r>
              <a:rPr b="1" lang="en"/>
              <a:t> </a:t>
            </a:r>
            <a:r>
              <a:rPr lang="en"/>
              <a:t>the same for alcohol use and all other drugs combined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H1=The average </a:t>
            </a:r>
            <a:r>
              <a:rPr b="1" lang="en">
                <a:solidFill>
                  <a:srgbClr val="0000FF"/>
                </a:solidFill>
              </a:rPr>
              <a:t>IS NOT</a:t>
            </a:r>
            <a:r>
              <a:rPr b="1" lang="en"/>
              <a:t> </a:t>
            </a:r>
            <a:r>
              <a:rPr lang="en"/>
              <a:t>the same for alcohol use and all other drugs combined</a:t>
            </a:r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0" y="3540450"/>
            <a:ext cx="4572000" cy="8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</a:t>
            </a:r>
            <a:r>
              <a:rPr b="1" lang="en">
                <a:solidFill>
                  <a:srgbClr val="0000FF"/>
                </a:solidFill>
              </a:rPr>
              <a:t>IS a STATISTICALLY SIGNIFICANT</a:t>
            </a:r>
            <a:r>
              <a:rPr lang="en"/>
              <a:t> difference in how the different drug usages change between age groups</a:t>
            </a:r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4572000" y="3074861"/>
            <a:ext cx="45720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Mann-Whitney U test : p&gt;0.01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0" y="3074850"/>
            <a:ext cx="45720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</a:rPr>
              <a:t>Kruskal test : p&lt;0.01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4572000" y="3540350"/>
            <a:ext cx="4572000" cy="8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</a:t>
            </a:r>
            <a:r>
              <a:rPr b="1" lang="en">
                <a:solidFill>
                  <a:srgbClr val="FF0000"/>
                </a:solidFill>
              </a:rPr>
              <a:t>ISN’T a STATISTICALLY SIGNIFICANT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/>
              <a:t>difference in the average use of alcohol compared to all other drugs added up</a:t>
            </a:r>
            <a:endParaRPr/>
          </a:p>
        </p:txBody>
      </p:sp>
      <p:sp>
        <p:nvSpPr>
          <p:cNvPr id="106" name="Google Shape;106;p17"/>
          <p:cNvSpPr txBox="1"/>
          <p:nvPr/>
        </p:nvSpPr>
        <p:spPr>
          <a:xfrm>
            <a:off x="8493300" y="4733800"/>
            <a:ext cx="6507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convert these stats to $$$</a:t>
            </a:r>
            <a:endParaRPr/>
          </a:p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311700" y="1315475"/>
            <a:ext cx="8520600" cy="7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-Alcohol is the only drug in the list which has been legalised and accounts for half of all drug usage where it is ILLEGAL (under 21)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311700" y="2100575"/>
            <a:ext cx="8520600" cy="7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-</a:t>
            </a:r>
            <a:r>
              <a:rPr lang="en">
                <a:solidFill>
                  <a:srgbClr val="000000"/>
                </a:solidFill>
              </a:rPr>
              <a:t>Holistically</a:t>
            </a:r>
            <a:r>
              <a:rPr lang="en">
                <a:solidFill>
                  <a:srgbClr val="000000"/>
                </a:solidFill>
              </a:rPr>
              <a:t>, it doesn’t appear we can stop overall drug consumption but LEGALISATION appears to be a good tool to guide safe drug usage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11700" y="2885675"/>
            <a:ext cx="8520600" cy="10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-Drugs such as </a:t>
            </a:r>
            <a:r>
              <a:rPr b="1" lang="en">
                <a:solidFill>
                  <a:srgbClr val="0000FF"/>
                </a:solidFill>
              </a:rPr>
              <a:t>marijuana</a:t>
            </a:r>
            <a:r>
              <a:rPr b="1"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and </a:t>
            </a:r>
            <a:r>
              <a:rPr b="1" lang="en">
                <a:solidFill>
                  <a:srgbClr val="0000FF"/>
                </a:solidFill>
              </a:rPr>
              <a:t>hallucinogens </a:t>
            </a:r>
            <a:r>
              <a:rPr lang="en">
                <a:solidFill>
                  <a:srgbClr val="000000"/>
                </a:solidFill>
              </a:rPr>
              <a:t>which are </a:t>
            </a:r>
            <a:r>
              <a:rPr b="1" lang="en">
                <a:solidFill>
                  <a:srgbClr val="FF0000"/>
                </a:solidFill>
              </a:rPr>
              <a:t>not physically addictive</a:t>
            </a:r>
            <a:r>
              <a:rPr b="1"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compared to drugs such as </a:t>
            </a:r>
            <a:r>
              <a:rPr lang="en">
                <a:solidFill>
                  <a:srgbClr val="000000"/>
                </a:solidFill>
              </a:rPr>
              <a:t>heroin</a:t>
            </a:r>
            <a:r>
              <a:rPr lang="en">
                <a:solidFill>
                  <a:srgbClr val="000000"/>
                </a:solidFill>
              </a:rPr>
              <a:t> and </a:t>
            </a:r>
            <a:r>
              <a:rPr lang="en">
                <a:solidFill>
                  <a:srgbClr val="000000"/>
                </a:solidFill>
              </a:rPr>
              <a:t>opioids are great candidates for LEGALISATION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11700" y="3892175"/>
            <a:ext cx="8520600" cy="7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-</a:t>
            </a:r>
            <a:r>
              <a:rPr lang="en">
                <a:solidFill>
                  <a:srgbClr val="000000"/>
                </a:solidFill>
              </a:rPr>
              <a:t>The tax revenue from alcohol for 2017 for America was</a:t>
            </a:r>
            <a:r>
              <a:rPr b="1" lang="en">
                <a:solidFill>
                  <a:srgbClr val="000000"/>
                </a:solidFill>
              </a:rPr>
              <a:t> </a:t>
            </a:r>
            <a:r>
              <a:rPr b="1" lang="en">
                <a:solidFill>
                  <a:srgbClr val="FF0000"/>
                </a:solidFill>
              </a:rPr>
              <a:t>US$10 billion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 txBox="1"/>
          <p:nvPr/>
        </p:nvSpPr>
        <p:spPr>
          <a:xfrm>
            <a:off x="8493300" y="4733800"/>
            <a:ext cx="6507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to from here?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162475"/>
            <a:ext cx="85206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-Legalisation of less harmful drugs such as marijuana and hallucinogens should be the way of the </a:t>
            </a:r>
            <a:r>
              <a:rPr b="1" lang="en">
                <a:solidFill>
                  <a:srgbClr val="0000FF"/>
                </a:solidFill>
              </a:rPr>
              <a:t>future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2142125"/>
            <a:ext cx="8520600" cy="10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-More work needs to be done to explore why inhalant use is the only negatively correlated relationship for all other drugs. How does ease of access affect drug use?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4013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</a:t>
            </a:r>
            <a:r>
              <a:rPr lang="en"/>
              <a:t>?</a:t>
            </a:r>
            <a:endParaRPr/>
          </a:p>
        </p:txBody>
      </p:sp>
      <p:sp>
        <p:nvSpPr>
          <p:cNvPr id="125" name="Google Shape;125;p19"/>
          <p:cNvSpPr txBox="1"/>
          <p:nvPr/>
        </p:nvSpPr>
        <p:spPr>
          <a:xfrm>
            <a:off x="8493300" y="4733800"/>
            <a:ext cx="6507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8150" y="3006950"/>
            <a:ext cx="272415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