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Dosis Light"/>
      <p:regular r:id="rId10"/>
      <p:bold r:id="rId11"/>
    </p:embeddedFont>
    <p:embeddedFont>
      <p:font typeface="Dosis"/>
      <p:regular r:id="rId12"/>
      <p:bold r:id="rId13"/>
    </p:embeddedFont>
    <p:embeddedFont>
      <p:font typeface="Titillium Web"/>
      <p:regular r:id="rId14"/>
      <p:bold r:id="rId15"/>
      <p:italic r:id="rId16"/>
      <p:boldItalic r:id="rId17"/>
    </p:embeddedFont>
    <p:embeddedFont>
      <p:font typeface="Titillium Web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italic.fntdata"/><Relationship Id="rId11" Type="http://schemas.openxmlformats.org/officeDocument/2006/relationships/font" Target="fonts/DosisLight-bold.fntdata"/><Relationship Id="rId10" Type="http://schemas.openxmlformats.org/officeDocument/2006/relationships/font" Target="fonts/DosisLight-regular.fntdata"/><Relationship Id="rId21" Type="http://schemas.openxmlformats.org/officeDocument/2006/relationships/font" Target="fonts/TitilliumWebLight-boldItalic.fntdata"/><Relationship Id="rId13" Type="http://schemas.openxmlformats.org/officeDocument/2006/relationships/font" Target="fonts/Dosis-bold.fntdata"/><Relationship Id="rId12" Type="http://schemas.openxmlformats.org/officeDocument/2006/relationships/font" Target="fonts/Dosi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itilliumWeb-bold.fntdata"/><Relationship Id="rId14" Type="http://schemas.openxmlformats.org/officeDocument/2006/relationships/font" Target="fonts/TitilliumWeb-regular.fntdata"/><Relationship Id="rId17" Type="http://schemas.openxmlformats.org/officeDocument/2006/relationships/font" Target="fonts/TitilliumWeb-boldItalic.fntdata"/><Relationship Id="rId16" Type="http://schemas.openxmlformats.org/officeDocument/2006/relationships/font" Target="fonts/TitilliumWeb-italic.fntdata"/><Relationship Id="rId5" Type="http://schemas.openxmlformats.org/officeDocument/2006/relationships/slide" Target="slides/slide1.xml"/><Relationship Id="rId19" Type="http://schemas.openxmlformats.org/officeDocument/2006/relationships/font" Target="fonts/TitilliumWebLight-bold.fntdata"/><Relationship Id="rId6" Type="http://schemas.openxmlformats.org/officeDocument/2006/relationships/slide" Target="slides/slide2.xml"/><Relationship Id="rId18" Type="http://schemas.openxmlformats.org/officeDocument/2006/relationships/font" Target="fonts/TitilliumWeb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1.Some parts of the video are better absorbed than other parts.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feedback is aggregated.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Shape 38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5" name="Shape 38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Shape 38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2" name="Shape 38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Shape 350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Shape 3507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Shape 3508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Shape 350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Shape 35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Shape 3511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Shape 3513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Shape 351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Shape 3515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Shape 3517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Shape 3518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Shape 3520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Shape 3521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Shape 3523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Shape 35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Shape 3525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Shape 3526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Shape 3527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Shape 3528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Shape 352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Shape 3531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Shape 353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Shape 353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Shape 3535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Shape 3536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Shape 3537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Shape 3538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Shape 353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Shape 354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Shape 3543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Shape 354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Shape 3545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Shape 3546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Shape 3547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Shape 3548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Shape 354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Shape 355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Shape 3551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Shape 3553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Shape 355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Shape 3555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Shape 3556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Shape 3557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Shape 3558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Shape 355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Shape 356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Shape 3563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Shape 3565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Shape 3566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Shape 3568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Shape 356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Shape 357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Shape 3571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Shape 3577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Shape 358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Shape 3581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Shape 358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Shape 358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Shape 3585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Shape 3590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Shape 3591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Shape 3598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Shape 3603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Shape 360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Shape 3605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Shape 3608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Shape 360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Shape 3611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Shape 3616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Shape 3617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Shape 3618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Shape 361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Shape 362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Shape 3621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Shape 362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Shape 3623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Shape 3625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Shape 3626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Shape 3630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Shape 3631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Shape 363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Shape 3635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Shape 3637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Shape 363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Shape 364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Shape 3641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Shape 364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Shape 3643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Shape 364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Shape 3645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Shape 3646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Shape 3647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Shape 3648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Shape 364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Shape 3650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Shape 3651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Shape 365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Shape 365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Shape 3655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Shape 3657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Shape 3658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Shape 366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Shape 3661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Shape 366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Shape 366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Shape 3668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Shape 3669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Shape 3670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Shape 3671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Shape 367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Shape 3673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Shape 367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Shape 3675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Shape 3676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Shape 3677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Shape 3678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Shape 367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Shape 3680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Shape 3681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Shape 368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Shape 3683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Shape 368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Shape 3685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Shape 3686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Shape 3687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Shape 3688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Shape 368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Shape 3690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Shape 3691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Shape 369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Shape 3693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Shape 369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Shape 3695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Shape 3696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Shape 3697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Shape 3698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Shape 369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Shape 370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Shape 3701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Shape 370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Shape 3703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Shape 370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Shape 3705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Shape 3706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Shape 3707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Shape 3708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Shape 370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Shape 37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Shape 3711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Shape 37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Shape 3713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Shape 371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Shape 3715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Shape 3716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Shape 3717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Shape 3718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Shape 371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Shape 372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Shape 3721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Shape 372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Shape 3723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Shape 37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Shape 3725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Shape 3726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Shape 3727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Shape 3728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Shape 372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Shape 373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Shape 3731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Shape 373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Shape 3733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Shape 373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Shape 3735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Shape 3736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Shape 3737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Shape 3738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Shape 373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Shape 374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Shape 3741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Shape 374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Shape 3743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Shape 374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Shape 3745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Shape 3746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Shape 3747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Shape 3748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Shape 374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Shape 3750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Shape 3751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Shape 3755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Shape 3756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Shape 375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Shape 3760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Shape 3761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Shape 376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Shape 3766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Shape 3767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Shape 3768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Shape 376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Shape 3770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Shape 3771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Shape 377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Shape 3773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Shape 377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Shape 3775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Shape 3776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Shape 3777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Shape 3778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Shape 377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Shape 3780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Shape 3781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Shape 378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Shape 3783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Shape 378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Shape 3785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Shape 3786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Shape 3787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Shape 3788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Shape 378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Shape 3790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Shape 3791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Shape 379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Shape 3793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Shape 379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Shape 3795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Shape 3796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Shape 3797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Shape 3798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Shape 379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Shape 380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Shape 3801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Shape 380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Shape 3803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Shape 380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Shape 3805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Shape 3806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Shape 3807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Shape 3808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Shape 380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Shape 3810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Shape 3811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Shape 3813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Shape 381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Shape 3815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Shape 3816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Shape 3817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Shape 3818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Shape 381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Shape 382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Shape 3821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Shape 382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Shape 3823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Shape 38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Shape 3825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Shape 3826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Shape 3827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Shape 3828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Shape 382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Shape 383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Shape 38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Shape 528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Shape 156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Shape 156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Shape 184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Shape 1843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Shape 1844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Shape 21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Shape 2122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Shape 2123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Shape 2124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Shape 212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Shape 2126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Shape 218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Shape 2184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Shape 2242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Shape 2243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Shape 224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Shape 2247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Shape 234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Shape 2349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Shape 2395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Shape 2396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Shape 2397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Shape 2398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Shape 239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Shape 267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Shape 267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Shape 2680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Shape 273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Shape 2738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Shape 280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Shape 2801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Shape 290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Shape 2903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Shape 295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Shape 32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6" name="Shape 38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75" y="1706562"/>
            <a:ext cx="1842250" cy="18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7" name="Shape 3837"/>
          <p:cNvSpPr/>
          <p:nvPr/>
        </p:nvSpPr>
        <p:spPr>
          <a:xfrm>
            <a:off x="6183125" y="-85500"/>
            <a:ext cx="3570300" cy="53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8" name="Shape 3838"/>
          <p:cNvSpPr txBox="1"/>
          <p:nvPr>
            <p:ph type="ctrTitle"/>
          </p:nvPr>
        </p:nvSpPr>
        <p:spPr>
          <a:xfrm>
            <a:off x="370400" y="169550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X-Variables</a:t>
            </a:r>
            <a:endParaRPr/>
          </a:p>
        </p:txBody>
      </p:sp>
      <p:pic>
        <p:nvPicPr>
          <p:cNvPr id="3839" name="Shape 38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463" y="1339688"/>
            <a:ext cx="4106850" cy="24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0" name="Shape 38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8334" y="1265363"/>
            <a:ext cx="4354666" cy="26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1" name="Shape 38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9175" y="1618963"/>
            <a:ext cx="3271925" cy="19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2" name="Shape 3842"/>
          <p:cNvSpPr txBox="1"/>
          <p:nvPr>
            <p:ph idx="4294967295" type="subTitle"/>
          </p:nvPr>
        </p:nvSpPr>
        <p:spPr>
          <a:xfrm>
            <a:off x="551200" y="3773775"/>
            <a:ext cx="13596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Jason Yip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3843" name="Shape 3843"/>
          <p:cNvSpPr txBox="1"/>
          <p:nvPr/>
        </p:nvSpPr>
        <p:spPr>
          <a:xfrm>
            <a:off x="2415550" y="3814175"/>
            <a:ext cx="2292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Kaustubh Jagtap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44" name="Shape 3844"/>
          <p:cNvSpPr txBox="1"/>
          <p:nvPr/>
        </p:nvSpPr>
        <p:spPr>
          <a:xfrm>
            <a:off x="4859513" y="3878150"/>
            <a:ext cx="1842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Nicklaus Ong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45" name="Shape 3845"/>
          <p:cNvSpPr txBox="1"/>
          <p:nvPr/>
        </p:nvSpPr>
        <p:spPr>
          <a:xfrm>
            <a:off x="6974513" y="3878150"/>
            <a:ext cx="1842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Rahul Rajesh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/>
          <p:nvPr>
            <p:ph idx="1" type="body"/>
          </p:nvPr>
        </p:nvSpPr>
        <p:spPr>
          <a:xfrm>
            <a:off x="237475" y="1015875"/>
            <a:ext cx="4265400" cy="4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Viewers are unable to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absorb </a:t>
            </a:r>
            <a:r>
              <a:rPr lang="en"/>
              <a:t>the entire content of </a:t>
            </a:r>
            <a:r>
              <a:rPr lang="en"/>
              <a:t>a </a:t>
            </a:r>
            <a:r>
              <a:rPr lang="en"/>
              <a:t>training video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Collecting feedback </a:t>
            </a:r>
            <a:r>
              <a:rPr lang="en"/>
              <a:t>at the end</a:t>
            </a:r>
            <a:r>
              <a:rPr lang="en"/>
              <a:t> focuses on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overall impression</a:t>
            </a:r>
            <a:r>
              <a:rPr lang="en"/>
              <a:t> rather than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individual parts.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51" name="Shape 385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2" name="Shape 38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291" y="0"/>
            <a:ext cx="437970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Shape 3853"/>
          <p:cNvSpPr txBox="1"/>
          <p:nvPr>
            <p:ph type="title"/>
          </p:nvPr>
        </p:nvSpPr>
        <p:spPr>
          <a:xfrm>
            <a:off x="1490425" y="221400"/>
            <a:ext cx="17595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8" name="Shape 38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925" y="657800"/>
            <a:ext cx="5703950" cy="23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9" name="Shape 38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975" y="2380938"/>
            <a:ext cx="1301475" cy="13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0" name="Shape 3860"/>
          <p:cNvSpPr txBox="1"/>
          <p:nvPr>
            <p:ph idx="4294967295" type="subTitle"/>
          </p:nvPr>
        </p:nvSpPr>
        <p:spPr>
          <a:xfrm>
            <a:off x="1448275" y="3343525"/>
            <a:ext cx="5495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A lightweight package to enhance existing courses and LMSs in understanding their viewers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3861" name="Shape 386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2" name="Shape 3862"/>
          <p:cNvSpPr txBox="1"/>
          <p:nvPr>
            <p:ph idx="4294967295" type="subTitle"/>
          </p:nvPr>
        </p:nvSpPr>
        <p:spPr>
          <a:xfrm>
            <a:off x="3847975" y="2740238"/>
            <a:ext cx="2931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</a:rPr>
              <a:t>Powered by</a:t>
            </a:r>
            <a:endParaRPr sz="18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 txBox="1"/>
          <p:nvPr>
            <p:ph type="title"/>
          </p:nvPr>
        </p:nvSpPr>
        <p:spPr>
          <a:xfrm>
            <a:off x="718300" y="2432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</a:t>
            </a:r>
            <a:endParaRPr/>
          </a:p>
        </p:txBody>
      </p:sp>
      <p:sp>
        <p:nvSpPr>
          <p:cNvPr id="3868" name="Shape 3868"/>
          <p:cNvSpPr txBox="1"/>
          <p:nvPr>
            <p:ph idx="1" type="body"/>
          </p:nvPr>
        </p:nvSpPr>
        <p:spPr>
          <a:xfrm>
            <a:off x="585100" y="1350300"/>
            <a:ext cx="6894300" cy="3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</a:t>
            </a:r>
            <a:r>
              <a:rPr lang="en"/>
              <a:t>dapt and improve content with Sentiment Data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Easy Integration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Seamless user experience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9" name="Shape 386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X-Variables</a:t>
            </a:r>
            <a:endParaRPr/>
          </a:p>
        </p:txBody>
      </p:sp>
      <p:sp>
        <p:nvSpPr>
          <p:cNvPr id="3875" name="Shape 3875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