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Economica" panose="02000506040000020004"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9ee3e651f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9ee3e651f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9ee3e651f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9ee3e651f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ee3e6565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ee3e6565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9ee3e6565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9ee3e6565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9ee3e6565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9ee3e6565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9ee3e6565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9ee3e6565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ee3e65650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9ee3e6565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9ee3e6565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ee3e6565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9ee3e65650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9ee3e65650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9ee3e651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9ee3e651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9ee3e651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9ee3e651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9ee3e651f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9ee3e651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9fd615b3d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9fd615b3d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ee3e651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ee3e651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ee3e651f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ee3e651f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9ee3e651f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9ee3e651f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9ee3e651f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9ee3e651f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95525" y="824200"/>
            <a:ext cx="5079300" cy="1127400"/>
          </a:xfrm>
          <a:prstGeom prst="rect">
            <a:avLst/>
          </a:prstGeom>
        </p:spPr>
        <p:txBody>
          <a:bodyPr spcFirstLastPara="1" wrap="square" lIns="91425" tIns="91425" rIns="91425" bIns="91425" anchor="b" anchorCtr="0">
            <a:normAutofit fontScale="90000"/>
          </a:bodyPr>
          <a:lstStyle/>
          <a:p>
            <a:pPr marL="0" lvl="0" indent="0" algn="l" rtl="0">
              <a:spcBef>
                <a:spcPts val="1100"/>
              </a:spcBef>
              <a:spcAft>
                <a:spcPts val="0"/>
              </a:spcAft>
              <a:buClr>
                <a:schemeClr val="dk1"/>
              </a:buClr>
              <a:buSzPct val="44098"/>
              <a:buFont typeface="Arial"/>
              <a:buNone/>
            </a:pPr>
            <a:r>
              <a:rPr lang="en" sz="2494" b="1">
                <a:highlight>
                  <a:srgbClr val="FFFFFF"/>
                </a:highlight>
              </a:rPr>
              <a:t>Analysis of Citywide Payroll Data</a:t>
            </a:r>
            <a:endParaRPr sz="2494" b="1">
              <a:highlight>
                <a:srgbClr val="FFFFFF"/>
              </a:highlight>
            </a:endParaRPr>
          </a:p>
          <a:p>
            <a:pPr marL="0" lvl="0" indent="0" algn="ctr" rtl="0">
              <a:spcBef>
                <a:spcPts val="0"/>
              </a:spcBef>
              <a:spcAft>
                <a:spcPts val="0"/>
              </a:spcAft>
              <a:buNone/>
            </a:pPr>
            <a:endParaRPr/>
          </a:p>
        </p:txBody>
      </p:sp>
      <p:sp>
        <p:nvSpPr>
          <p:cNvPr id="63" name="Google Shape;63;p13"/>
          <p:cNvSpPr txBox="1">
            <a:spLocks noGrp="1"/>
          </p:cNvSpPr>
          <p:nvPr>
            <p:ph type="subTitle" idx="1"/>
          </p:nvPr>
        </p:nvSpPr>
        <p:spPr>
          <a:xfrm>
            <a:off x="2182950" y="3893050"/>
            <a:ext cx="47781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Team12: Ryan Austin Yon, Yunhan Zhang</a:t>
            </a:r>
            <a:endParaRPr b="1"/>
          </a:p>
        </p:txBody>
      </p:sp>
      <p:pic>
        <p:nvPicPr>
          <p:cNvPr id="64" name="Google Shape;64;p13"/>
          <p:cNvPicPr preferRelativeResize="0"/>
          <p:nvPr/>
        </p:nvPicPr>
        <p:blipFill>
          <a:blip r:embed="rId3">
            <a:alphaModFix/>
          </a:blip>
          <a:stretch>
            <a:fillRect/>
          </a:stretch>
        </p:blipFill>
        <p:spPr>
          <a:xfrm>
            <a:off x="6105250" y="533225"/>
            <a:ext cx="1511326" cy="1418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33935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900"/>
              <a:t>4. Job titles with the highest base salary post-pandemic (2019 - 2021)</a:t>
            </a:r>
            <a:endParaRPr sz="2900"/>
          </a:p>
        </p:txBody>
      </p:sp>
      <p:sp>
        <p:nvSpPr>
          <p:cNvPr id="121" name="Google Shape;121;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top three jobs with the highest base salary post-pandemic are School Security Manager, Admin Attorney, and Agency Attorney.</a:t>
            </a:r>
            <a:endParaRPr/>
          </a:p>
        </p:txBody>
      </p:sp>
      <p:pic>
        <p:nvPicPr>
          <p:cNvPr id="122" name="Google Shape;122;p22"/>
          <p:cNvPicPr preferRelativeResize="0"/>
          <p:nvPr/>
        </p:nvPicPr>
        <p:blipFill>
          <a:blip r:embed="rId3">
            <a:alphaModFix/>
          </a:blip>
          <a:stretch>
            <a:fillRect/>
          </a:stretch>
        </p:blipFill>
        <p:spPr>
          <a:xfrm>
            <a:off x="1599750" y="2062501"/>
            <a:ext cx="5804027" cy="265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a:t>5. Base salary per pay borough (2014 - 2022)</a:t>
            </a:r>
            <a:endParaRPr sz="2900"/>
          </a:p>
        </p:txBody>
      </p:sp>
      <p:sp>
        <p:nvSpPr>
          <p:cNvPr id="128" name="Google Shape;128;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pie chart indicates the top paid boroughs on NYCs payroll. </a:t>
            </a:r>
            <a:endParaRPr/>
          </a:p>
          <a:p>
            <a:pPr marL="457200" lvl="0" indent="-342900" algn="l" rtl="0">
              <a:spcBef>
                <a:spcPts val="0"/>
              </a:spcBef>
              <a:spcAft>
                <a:spcPts val="0"/>
              </a:spcAft>
              <a:buSzPts val="1800"/>
              <a:buChar char="❏"/>
            </a:pPr>
            <a:r>
              <a:rPr lang="en"/>
              <a:t>Washington, DC is the highest paid borough.</a:t>
            </a:r>
            <a:endParaRPr/>
          </a:p>
          <a:p>
            <a:pPr marL="0" lvl="0" indent="0" algn="l" rtl="0">
              <a:spcBef>
                <a:spcPts val="1200"/>
              </a:spcBef>
              <a:spcAft>
                <a:spcPts val="1200"/>
              </a:spcAft>
              <a:buNone/>
            </a:pPr>
            <a:endParaRPr/>
          </a:p>
        </p:txBody>
      </p:sp>
      <p:pic>
        <p:nvPicPr>
          <p:cNvPr id="129" name="Google Shape;129;p23"/>
          <p:cNvPicPr preferRelativeResize="0"/>
          <p:nvPr/>
        </p:nvPicPr>
        <p:blipFill>
          <a:blip r:embed="rId3">
            <a:alphaModFix/>
          </a:blip>
          <a:stretch>
            <a:fillRect/>
          </a:stretch>
        </p:blipFill>
        <p:spPr>
          <a:xfrm>
            <a:off x="2963225" y="2039700"/>
            <a:ext cx="3217550" cy="28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 sz="2900"/>
              <a:t>6. Change in base salary per borough (2015 - 2022)</a:t>
            </a:r>
            <a:endParaRPr sz="2900"/>
          </a:p>
        </p:txBody>
      </p:sp>
      <p:sp>
        <p:nvSpPr>
          <p:cNvPr id="135" name="Google Shape;135;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line chart indicates that Washington, DC also had a significant jump in pay since the year 2016.</a:t>
            </a:r>
            <a:endParaRPr/>
          </a:p>
        </p:txBody>
      </p:sp>
      <p:pic>
        <p:nvPicPr>
          <p:cNvPr id="136" name="Google Shape;136;p24"/>
          <p:cNvPicPr preferRelativeResize="0"/>
          <p:nvPr/>
        </p:nvPicPr>
        <p:blipFill>
          <a:blip r:embed="rId3">
            <a:alphaModFix/>
          </a:blip>
          <a:stretch>
            <a:fillRect/>
          </a:stretch>
        </p:blipFill>
        <p:spPr>
          <a:xfrm>
            <a:off x="2567773" y="2085150"/>
            <a:ext cx="4008451" cy="258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a:t>7. Median Base Salary per Agency (2014 - 2022)</a:t>
            </a:r>
            <a:endParaRPr sz="2900"/>
          </a:p>
        </p:txBody>
      </p:sp>
      <p:sp>
        <p:nvSpPr>
          <p:cNvPr id="142" name="Google Shape;142;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pie chart indicates the top 5 agencies with the highest paid base salary.</a:t>
            </a:r>
            <a:endParaRPr/>
          </a:p>
          <a:p>
            <a:pPr marL="457200" lvl="0" indent="-342900" algn="l" rtl="0">
              <a:spcBef>
                <a:spcPts val="0"/>
              </a:spcBef>
              <a:spcAft>
                <a:spcPts val="0"/>
              </a:spcAft>
              <a:buSzPts val="1800"/>
              <a:buChar char="❏"/>
            </a:pPr>
            <a:r>
              <a:rPr lang="en"/>
              <a:t>Districting Commission was the highest Agency with the others paying close to the same amount.</a:t>
            </a:r>
            <a:endParaRPr/>
          </a:p>
        </p:txBody>
      </p:sp>
      <p:pic>
        <p:nvPicPr>
          <p:cNvPr id="143" name="Google Shape;143;p25"/>
          <p:cNvPicPr preferRelativeResize="0"/>
          <p:nvPr/>
        </p:nvPicPr>
        <p:blipFill>
          <a:blip r:embed="rId3">
            <a:alphaModFix/>
          </a:blip>
          <a:stretch>
            <a:fillRect/>
          </a:stretch>
        </p:blipFill>
        <p:spPr>
          <a:xfrm>
            <a:off x="4381125" y="2344525"/>
            <a:ext cx="3753950" cy="259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a:t>8. Change in base salary per agency (2014 - 2022)</a:t>
            </a:r>
            <a:endParaRPr sz="2900"/>
          </a:p>
        </p:txBody>
      </p:sp>
      <p:sp>
        <p:nvSpPr>
          <p:cNvPr id="149" name="Google Shape;149;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line chart indicates change in base salary for the 5 highest paid agencies from 2014 - 2022.</a:t>
            </a:r>
            <a:endParaRPr/>
          </a:p>
          <a:p>
            <a:pPr marL="457200" lvl="0" indent="-342900" algn="l" rtl="0">
              <a:spcBef>
                <a:spcPts val="0"/>
              </a:spcBef>
              <a:spcAft>
                <a:spcPts val="0"/>
              </a:spcAft>
              <a:buSzPts val="1800"/>
              <a:buChar char="❏"/>
            </a:pPr>
            <a:r>
              <a:rPr lang="en"/>
              <a:t>It can be seen that the pandemic had little effect on the salaries of these agencies. </a:t>
            </a:r>
            <a:endParaRPr/>
          </a:p>
        </p:txBody>
      </p:sp>
      <p:pic>
        <p:nvPicPr>
          <p:cNvPr id="150" name="Google Shape;150;p26"/>
          <p:cNvPicPr preferRelativeResize="0"/>
          <p:nvPr/>
        </p:nvPicPr>
        <p:blipFill>
          <a:blip r:embed="rId3">
            <a:alphaModFix/>
          </a:blip>
          <a:stretch>
            <a:fillRect/>
          </a:stretch>
        </p:blipFill>
        <p:spPr>
          <a:xfrm>
            <a:off x="3853550" y="2317825"/>
            <a:ext cx="3734874" cy="2499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a:t>9. Average overtime per agency (2014 - 2022)</a:t>
            </a:r>
            <a:endParaRPr sz="2900"/>
          </a:p>
        </p:txBody>
      </p:sp>
      <p:sp>
        <p:nvSpPr>
          <p:cNvPr id="156" name="Google Shape;156;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bar chart displays the top 5 agencies with the highest average overtime from 2014 - 2022.</a:t>
            </a:r>
            <a:endParaRPr/>
          </a:p>
          <a:p>
            <a:pPr marL="457200" lvl="0" indent="-342900" algn="l" rtl="0">
              <a:spcBef>
                <a:spcPts val="0"/>
              </a:spcBef>
              <a:spcAft>
                <a:spcPts val="0"/>
              </a:spcAft>
              <a:buSzPts val="1800"/>
              <a:buChar char="❏"/>
            </a:pPr>
            <a:r>
              <a:rPr lang="en"/>
              <a:t>It can be seen that the fire department clocks the highest average of overtime out of all 5 agencies. </a:t>
            </a:r>
            <a:endParaRPr/>
          </a:p>
        </p:txBody>
      </p:sp>
      <p:pic>
        <p:nvPicPr>
          <p:cNvPr id="157" name="Google Shape;157;p27"/>
          <p:cNvPicPr preferRelativeResize="0"/>
          <p:nvPr/>
        </p:nvPicPr>
        <p:blipFill>
          <a:blip r:embed="rId3">
            <a:alphaModFix/>
          </a:blip>
          <a:stretch>
            <a:fillRect/>
          </a:stretch>
        </p:blipFill>
        <p:spPr>
          <a:xfrm>
            <a:off x="4159250" y="2406875"/>
            <a:ext cx="4802975" cy="240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a:t>10. Change in overtime hours per agency (2014 - 2022)</a:t>
            </a:r>
            <a:endParaRPr sz="2900"/>
          </a:p>
        </p:txBody>
      </p:sp>
      <p:sp>
        <p:nvSpPr>
          <p:cNvPr id="163" name="Google Shape;163;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line chart displays the trend of average overtime for the 5 agencies from 2014 - 2022.</a:t>
            </a:r>
            <a:endParaRPr/>
          </a:p>
          <a:p>
            <a:pPr marL="457200" lvl="0" indent="-342900" algn="l" rtl="0">
              <a:spcBef>
                <a:spcPts val="0"/>
              </a:spcBef>
              <a:spcAft>
                <a:spcPts val="0"/>
              </a:spcAft>
              <a:buSzPts val="1800"/>
              <a:buChar char="❏"/>
            </a:pPr>
            <a:r>
              <a:rPr lang="en"/>
              <a:t>It is clear that there was a serge in overtime for all 5 agencies after the pandemic. </a:t>
            </a:r>
            <a:endParaRPr/>
          </a:p>
        </p:txBody>
      </p:sp>
      <p:pic>
        <p:nvPicPr>
          <p:cNvPr id="164" name="Google Shape;164;p28"/>
          <p:cNvPicPr preferRelativeResize="0"/>
          <p:nvPr/>
        </p:nvPicPr>
        <p:blipFill>
          <a:blip r:embed="rId3">
            <a:alphaModFix/>
          </a:blip>
          <a:stretch>
            <a:fillRect/>
          </a:stretch>
        </p:blipFill>
        <p:spPr>
          <a:xfrm>
            <a:off x="3535800" y="2306124"/>
            <a:ext cx="3635775" cy="2613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70" name="Google Shape;170;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The average base salary was significantly higher just before the pandemic hit in 2019 than what they were in 2014. The median income had increased by $28,000 in 2014 to $43,000 in 2019 (53% increase). When entering the pandemic, the growth rate has slowed down by 16%. Post-pandemic these numbers have began to decrease and showing a slow but steady improvement.</a:t>
            </a:r>
            <a:endParaRPr sz="1500" dirty="0"/>
          </a:p>
          <a:p>
            <a:pPr marL="457200" lvl="0" indent="-323850" algn="l" rtl="0">
              <a:spcBef>
                <a:spcPts val="0"/>
              </a:spcBef>
              <a:spcAft>
                <a:spcPts val="0"/>
              </a:spcAft>
              <a:buSzPts val="1500"/>
              <a:buChar char="❏"/>
            </a:pPr>
            <a:r>
              <a:rPr lang="en" sz="1500" dirty="0"/>
              <a:t>Jobs like attorneys and school security managers were assigned with very high base salary among other job titles.</a:t>
            </a:r>
            <a:endParaRPr sz="1500" dirty="0"/>
          </a:p>
          <a:p>
            <a:pPr marL="457200" lvl="0" indent="-323850" algn="l" rtl="0">
              <a:spcBef>
                <a:spcPts val="0"/>
              </a:spcBef>
              <a:spcAft>
                <a:spcPts val="0"/>
              </a:spcAft>
              <a:buSzPts val="1500"/>
              <a:buChar char="❏"/>
            </a:pPr>
            <a:r>
              <a:rPr lang="en" sz="1500" dirty="0"/>
              <a:t>Washington DC is tend to be the best city to work at, since it has the highest base salary and its trend is still going up and much higher than other cities.</a:t>
            </a:r>
            <a:endParaRPr sz="1500" dirty="0"/>
          </a:p>
          <a:p>
            <a:pPr marL="457200" lvl="0" indent="-323850" algn="l" rtl="0">
              <a:spcBef>
                <a:spcPts val="0"/>
              </a:spcBef>
              <a:spcAft>
                <a:spcPts val="0"/>
              </a:spcAft>
              <a:buSzPts val="1500"/>
              <a:buChar char="❏"/>
            </a:pPr>
            <a:r>
              <a:rPr lang="en" sz="1500" dirty="0"/>
              <a:t>COVID -19 definitely affected overtime hours on some hard core agencies such as police departments caused by some safety issues around different cities during the quarantine.</a:t>
            </a:r>
            <a:endParaRPr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pic>
        <p:nvPicPr>
          <p:cNvPr id="176" name="Google Shape;176;p30"/>
          <p:cNvPicPr preferRelativeResize="0"/>
          <p:nvPr/>
        </p:nvPicPr>
        <p:blipFill>
          <a:blip r:embed="rId3">
            <a:alphaModFix/>
          </a:blip>
          <a:stretch>
            <a:fillRect/>
          </a:stretch>
        </p:blipFill>
        <p:spPr>
          <a:xfrm>
            <a:off x="5566725" y="1875487"/>
            <a:ext cx="1930800" cy="139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t>Agenda</a:t>
            </a:r>
            <a:endParaRPr sz="3600"/>
          </a:p>
        </p:txBody>
      </p:sp>
      <p:sp>
        <p:nvSpPr>
          <p:cNvPr id="70" name="Google Shape;70;p14"/>
          <p:cNvSpPr txBox="1">
            <a:spLocks noGrp="1"/>
          </p:cNvSpPr>
          <p:nvPr>
            <p:ph type="body" idx="1"/>
          </p:nvPr>
        </p:nvSpPr>
        <p:spPr>
          <a:xfrm>
            <a:off x="311700" y="1170150"/>
            <a:ext cx="7835400" cy="3354000"/>
          </a:xfrm>
          <a:prstGeom prst="rect">
            <a:avLst/>
          </a:prstGeom>
        </p:spPr>
        <p:txBody>
          <a:bodyPr spcFirstLastPara="1" wrap="square" lIns="91425" tIns="91425" rIns="91425" bIns="91425" anchor="t" anchorCtr="0">
            <a:normAutofit/>
          </a:bodyPr>
          <a:lstStyle/>
          <a:p>
            <a:pPr marL="457200" lvl="0" indent="-358775" algn="l" rtl="0">
              <a:spcBef>
                <a:spcPts val="0"/>
              </a:spcBef>
              <a:spcAft>
                <a:spcPts val="0"/>
              </a:spcAft>
              <a:buSzPts val="2050"/>
              <a:buFont typeface="Roboto"/>
              <a:buChar char="❏"/>
            </a:pPr>
            <a:r>
              <a:rPr lang="en" sz="2050">
                <a:highlight>
                  <a:srgbClr val="FFFFFF"/>
                </a:highlight>
                <a:latin typeface="Roboto"/>
                <a:ea typeface="Roboto"/>
                <a:cs typeface="Roboto"/>
                <a:sym typeface="Roboto"/>
              </a:rPr>
              <a:t>Data Exploration</a:t>
            </a:r>
            <a:endParaRPr sz="2050">
              <a:highlight>
                <a:srgbClr val="FFFFFF"/>
              </a:highlight>
              <a:latin typeface="Roboto"/>
              <a:ea typeface="Roboto"/>
              <a:cs typeface="Roboto"/>
              <a:sym typeface="Roboto"/>
            </a:endParaRPr>
          </a:p>
          <a:p>
            <a:pPr marL="457200" lvl="0" indent="-358775" algn="l" rtl="0">
              <a:spcBef>
                <a:spcPts val="0"/>
              </a:spcBef>
              <a:spcAft>
                <a:spcPts val="0"/>
              </a:spcAft>
              <a:buSzPts val="2050"/>
              <a:buFont typeface="Roboto"/>
              <a:buChar char="❏"/>
            </a:pPr>
            <a:r>
              <a:rPr lang="en" sz="2050">
                <a:highlight>
                  <a:srgbClr val="FFFFFF"/>
                </a:highlight>
                <a:latin typeface="Roboto"/>
                <a:ea typeface="Roboto"/>
                <a:cs typeface="Roboto"/>
                <a:sym typeface="Roboto"/>
              </a:rPr>
              <a:t>Experimental Questions</a:t>
            </a:r>
            <a:endParaRPr sz="2050">
              <a:highlight>
                <a:srgbClr val="FFFFFF"/>
              </a:highlight>
              <a:latin typeface="Roboto"/>
              <a:ea typeface="Roboto"/>
              <a:cs typeface="Roboto"/>
              <a:sym typeface="Roboto"/>
            </a:endParaRPr>
          </a:p>
          <a:p>
            <a:pPr marL="457200" lvl="0" indent="-358775" algn="l" rtl="0">
              <a:spcBef>
                <a:spcPts val="0"/>
              </a:spcBef>
              <a:spcAft>
                <a:spcPts val="0"/>
              </a:spcAft>
              <a:buSzPts val="2050"/>
              <a:buFont typeface="Roboto"/>
              <a:buChar char="❏"/>
            </a:pPr>
            <a:r>
              <a:rPr lang="en" sz="2050">
                <a:highlight>
                  <a:srgbClr val="FFFFFF"/>
                </a:highlight>
                <a:latin typeface="Roboto"/>
                <a:ea typeface="Roboto"/>
                <a:cs typeface="Roboto"/>
                <a:sym typeface="Roboto"/>
              </a:rPr>
              <a:t>Data Cleaning</a:t>
            </a:r>
            <a:endParaRPr sz="2050">
              <a:highlight>
                <a:srgbClr val="FFFFFF"/>
              </a:highlight>
              <a:latin typeface="Roboto"/>
              <a:ea typeface="Roboto"/>
              <a:cs typeface="Roboto"/>
              <a:sym typeface="Roboto"/>
            </a:endParaRPr>
          </a:p>
          <a:p>
            <a:pPr marL="457200" lvl="0" indent="-358775" algn="l" rtl="0">
              <a:spcBef>
                <a:spcPts val="0"/>
              </a:spcBef>
              <a:spcAft>
                <a:spcPts val="0"/>
              </a:spcAft>
              <a:buSzPts val="2050"/>
              <a:buFont typeface="Roboto"/>
              <a:buChar char="❏"/>
            </a:pPr>
            <a:r>
              <a:rPr lang="en" sz="2050">
                <a:highlight>
                  <a:srgbClr val="FFFFFF"/>
                </a:highlight>
                <a:latin typeface="Roboto"/>
                <a:ea typeface="Roboto"/>
                <a:cs typeface="Roboto"/>
                <a:sym typeface="Roboto"/>
              </a:rPr>
              <a:t>Data Analysis</a:t>
            </a:r>
            <a:endParaRPr sz="2050">
              <a:highlight>
                <a:srgbClr val="FFFFFF"/>
              </a:highlight>
              <a:latin typeface="Roboto"/>
              <a:ea typeface="Roboto"/>
              <a:cs typeface="Roboto"/>
              <a:sym typeface="Roboto"/>
            </a:endParaRPr>
          </a:p>
          <a:p>
            <a:pPr marL="457200" lvl="0" indent="-358775" algn="l" rtl="0">
              <a:spcBef>
                <a:spcPts val="0"/>
              </a:spcBef>
              <a:spcAft>
                <a:spcPts val="0"/>
              </a:spcAft>
              <a:buSzPts val="2050"/>
              <a:buFont typeface="Roboto"/>
              <a:buChar char="❏"/>
            </a:pPr>
            <a:r>
              <a:rPr lang="en" sz="2050">
                <a:highlight>
                  <a:srgbClr val="FFFFFF"/>
                </a:highlight>
                <a:latin typeface="Roboto"/>
                <a:ea typeface="Roboto"/>
                <a:cs typeface="Roboto"/>
                <a:sym typeface="Roboto"/>
              </a:rPr>
              <a:t>Conclusion</a:t>
            </a:r>
            <a:endParaRPr sz="2050">
              <a:highlight>
                <a:srgbClr val="FFFFFF"/>
              </a:highlight>
              <a:latin typeface="Roboto"/>
              <a:ea typeface="Roboto"/>
              <a:cs typeface="Roboto"/>
              <a:sym typeface="Roboto"/>
            </a:endParaRPr>
          </a:p>
          <a:p>
            <a:pPr marL="457200" lvl="0" indent="-358775" algn="l" rtl="0">
              <a:spcBef>
                <a:spcPts val="0"/>
              </a:spcBef>
              <a:spcAft>
                <a:spcPts val="0"/>
              </a:spcAft>
              <a:buSzPts val="2050"/>
              <a:buFont typeface="Roboto"/>
              <a:buChar char="❏"/>
            </a:pPr>
            <a:r>
              <a:rPr lang="en" sz="2050">
                <a:highlight>
                  <a:srgbClr val="FFFFFF"/>
                </a:highlight>
                <a:latin typeface="Roboto"/>
                <a:ea typeface="Roboto"/>
                <a:cs typeface="Roboto"/>
                <a:sym typeface="Roboto"/>
              </a:rPr>
              <a:t>Closing Questions</a:t>
            </a:r>
            <a:endParaRPr sz="2050">
              <a:highlight>
                <a:srgbClr val="FFFFFF"/>
              </a:highlight>
              <a:latin typeface="Roboto"/>
              <a:ea typeface="Roboto"/>
              <a:cs typeface="Roboto"/>
              <a:sym typeface="Roboto"/>
            </a:endParaRPr>
          </a:p>
          <a:p>
            <a:pPr marL="457200" lvl="0" indent="0" algn="l" rtl="0">
              <a:spcBef>
                <a:spcPts val="1200"/>
              </a:spcBef>
              <a:spcAft>
                <a:spcPts val="1200"/>
              </a:spcAft>
              <a:buNone/>
            </a:pPr>
            <a:endParaRPr sz="1150">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data was collected to serve the public interest in how major City’s budget is being distributed on salary and overtime pay for all municipal employees.</a:t>
            </a:r>
            <a:endParaRPr/>
          </a:p>
          <a:p>
            <a:pPr marL="457200" lvl="0" indent="-342900" algn="l" rtl="0">
              <a:spcBef>
                <a:spcPts val="0"/>
              </a:spcBef>
              <a:spcAft>
                <a:spcPts val="0"/>
              </a:spcAft>
              <a:buSzPts val="1800"/>
              <a:buChar char="❏"/>
            </a:pPr>
            <a:r>
              <a:rPr lang="en"/>
              <a:t>The dataset contains </a:t>
            </a:r>
            <a:r>
              <a:rPr lang="en" b="1"/>
              <a:t>4.5 million rows and 17 columns</a:t>
            </a:r>
            <a:r>
              <a:rPr lang="en"/>
              <a:t> of data.</a:t>
            </a:r>
            <a:endParaRPr/>
          </a:p>
          <a:p>
            <a:pPr marL="457200" lvl="0" indent="-342900" algn="l" rtl="0">
              <a:spcBef>
                <a:spcPts val="0"/>
              </a:spcBef>
              <a:spcAft>
                <a:spcPts val="0"/>
              </a:spcAft>
              <a:buSzPts val="1800"/>
              <a:buChar char="❏"/>
            </a:pPr>
            <a:r>
              <a:rPr lang="en"/>
              <a:t>The dataset was collected from data.cityofnewyork.us.</a:t>
            </a:r>
            <a:endParaRPr/>
          </a:p>
        </p:txBody>
      </p:sp>
      <p:pic>
        <p:nvPicPr>
          <p:cNvPr id="76" name="Google Shape;76;p15"/>
          <p:cNvPicPr preferRelativeResize="0"/>
          <p:nvPr/>
        </p:nvPicPr>
        <p:blipFill>
          <a:blip r:embed="rId3">
            <a:alphaModFix/>
          </a:blip>
          <a:stretch>
            <a:fillRect/>
          </a:stretch>
        </p:blipFill>
        <p:spPr>
          <a:xfrm>
            <a:off x="311700" y="415413"/>
            <a:ext cx="2801600" cy="63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Asked</a:t>
            </a:r>
            <a:endParaRPr/>
          </a:p>
        </p:txBody>
      </p:sp>
      <p:sp>
        <p:nvSpPr>
          <p:cNvPr id="82" name="Google Shape;82;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39725" algn="l" rtl="0">
              <a:spcBef>
                <a:spcPts val="0"/>
              </a:spcBef>
              <a:spcAft>
                <a:spcPts val="0"/>
              </a:spcAft>
              <a:buSzPts val="1750"/>
              <a:buFont typeface="Roboto"/>
              <a:buChar char="❏"/>
            </a:pPr>
            <a:r>
              <a:rPr lang="en" sz="1750">
                <a:highlight>
                  <a:schemeClr val="lt1"/>
                </a:highlight>
                <a:latin typeface="Roboto"/>
                <a:ea typeface="Roboto"/>
                <a:cs typeface="Roboto"/>
                <a:sym typeface="Roboto"/>
              </a:rPr>
              <a:t>How the City’s budget is being spent on salary and overtime pay for all municipal employees?</a:t>
            </a:r>
            <a:endParaRPr sz="1750">
              <a:highlight>
                <a:schemeClr val="lt1"/>
              </a:highlight>
              <a:latin typeface="Roboto"/>
              <a:ea typeface="Roboto"/>
              <a:cs typeface="Roboto"/>
              <a:sym typeface="Roboto"/>
            </a:endParaRPr>
          </a:p>
          <a:p>
            <a:pPr marL="457200" lvl="0" indent="-339725" algn="l" rtl="0">
              <a:spcBef>
                <a:spcPts val="0"/>
              </a:spcBef>
              <a:spcAft>
                <a:spcPts val="0"/>
              </a:spcAft>
              <a:buSzPts val="1750"/>
              <a:buFont typeface="Roboto"/>
              <a:buChar char="❏"/>
            </a:pPr>
            <a:r>
              <a:rPr lang="en" sz="1750">
                <a:highlight>
                  <a:schemeClr val="lt1"/>
                </a:highlight>
                <a:latin typeface="Roboto"/>
                <a:ea typeface="Roboto"/>
                <a:cs typeface="Roboto"/>
                <a:sym typeface="Roboto"/>
              </a:rPr>
              <a:t>How does salary look like before and after the COVID-19?</a:t>
            </a:r>
            <a:endParaRPr sz="1750">
              <a:highlight>
                <a:schemeClr val="lt1"/>
              </a:highlight>
              <a:latin typeface="Roboto"/>
              <a:ea typeface="Roboto"/>
              <a:cs typeface="Roboto"/>
              <a:sym typeface="Roboto"/>
            </a:endParaRPr>
          </a:p>
          <a:p>
            <a:pPr marL="457200" lvl="0" indent="-339725" algn="l" rtl="0">
              <a:spcBef>
                <a:spcPts val="0"/>
              </a:spcBef>
              <a:spcAft>
                <a:spcPts val="0"/>
              </a:spcAft>
              <a:buSzPts val="1750"/>
              <a:buFont typeface="Roboto"/>
              <a:buChar char="❏"/>
            </a:pPr>
            <a:r>
              <a:rPr lang="en" sz="1750">
                <a:highlight>
                  <a:schemeClr val="lt1"/>
                </a:highlight>
                <a:latin typeface="Roboto"/>
                <a:ea typeface="Roboto"/>
                <a:cs typeface="Roboto"/>
                <a:sym typeface="Roboto"/>
              </a:rPr>
              <a:t>How does overtime hours look like before and after the COVID-19?</a:t>
            </a:r>
            <a:endParaRPr sz="1750">
              <a:highlight>
                <a:schemeClr val="lt1"/>
              </a:highlight>
              <a:latin typeface="Roboto"/>
              <a:ea typeface="Roboto"/>
              <a:cs typeface="Roboto"/>
              <a:sym typeface="Roboto"/>
            </a:endParaRPr>
          </a:p>
          <a:p>
            <a:pPr marL="457200" lvl="0" indent="-339725" algn="l" rtl="0">
              <a:spcBef>
                <a:spcPts val="0"/>
              </a:spcBef>
              <a:spcAft>
                <a:spcPts val="0"/>
              </a:spcAft>
              <a:buSzPts val="1750"/>
              <a:buFont typeface="Roboto"/>
              <a:buChar char="❏"/>
            </a:pPr>
            <a:r>
              <a:rPr lang="en" sz="1750">
                <a:highlight>
                  <a:schemeClr val="lt1"/>
                </a:highlight>
                <a:latin typeface="Roboto"/>
                <a:ea typeface="Roboto"/>
                <a:cs typeface="Roboto"/>
                <a:sym typeface="Roboto"/>
              </a:rPr>
              <a:t>How does salary look like before and after the COVID-19 in each borough?</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Dictionary</a:t>
            </a:r>
            <a:endParaRPr/>
          </a:p>
        </p:txBody>
      </p:sp>
      <p:sp>
        <p:nvSpPr>
          <p:cNvPr id="88" name="Google Shape;88;p17"/>
          <p:cNvSpPr txBox="1">
            <a:spLocks noGrp="1"/>
          </p:cNvSpPr>
          <p:nvPr>
            <p:ph type="body" idx="1"/>
          </p:nvPr>
        </p:nvSpPr>
        <p:spPr>
          <a:xfrm>
            <a:off x="311700" y="1404675"/>
            <a:ext cx="8520600" cy="2966100"/>
          </a:xfrm>
          <a:prstGeom prst="rect">
            <a:avLst/>
          </a:prstGeom>
        </p:spPr>
        <p:txBody>
          <a:bodyPr spcFirstLastPara="1" wrap="square" lIns="91425" tIns="91425" rIns="91425" bIns="91425" anchor="t" anchorCtr="0">
            <a:normAutofit fontScale="25000" lnSpcReduction="20000"/>
          </a:bodyPr>
          <a:lstStyle/>
          <a:p>
            <a:pPr marL="457200" lvl="0" indent="-317500" algn="l" rtl="0">
              <a:spcBef>
                <a:spcPts val="0"/>
              </a:spcBef>
              <a:spcAft>
                <a:spcPts val="0"/>
              </a:spcAft>
              <a:buSzPct val="100000"/>
              <a:buChar char="❏"/>
            </a:pPr>
            <a:r>
              <a:rPr lang="en" sz="5600"/>
              <a:t>Fiscal Year: Fiscal Year (2014 to 2022);</a:t>
            </a:r>
            <a:endParaRPr sz="5600"/>
          </a:p>
          <a:p>
            <a:pPr marL="457200" lvl="0" indent="-317500" algn="l" rtl="0">
              <a:spcBef>
                <a:spcPts val="0"/>
              </a:spcBef>
              <a:spcAft>
                <a:spcPts val="0"/>
              </a:spcAft>
              <a:buSzPct val="100000"/>
              <a:buChar char="❏"/>
            </a:pPr>
            <a:r>
              <a:rPr lang="en" sz="5600"/>
              <a:t>Agency Name: The Payroll Agency that the employee works for (Fire Department, Board of Election);</a:t>
            </a:r>
            <a:endParaRPr sz="5600"/>
          </a:p>
          <a:p>
            <a:pPr marL="457200" lvl="0" indent="-317500" algn="l" rtl="0">
              <a:spcBef>
                <a:spcPts val="0"/>
              </a:spcBef>
              <a:spcAft>
                <a:spcPts val="0"/>
              </a:spcAft>
              <a:buSzPct val="100000"/>
              <a:buChar char="❏"/>
            </a:pPr>
            <a:r>
              <a:rPr lang="en" sz="5600"/>
              <a:t>Work Location Borough: Borough of employee’s primary work location (Brooklyn, Washington DC);</a:t>
            </a:r>
            <a:endParaRPr sz="5600"/>
          </a:p>
          <a:p>
            <a:pPr marL="457200" lvl="0" indent="-317500" algn="l" rtl="0">
              <a:spcBef>
                <a:spcPts val="0"/>
              </a:spcBef>
              <a:spcAft>
                <a:spcPts val="0"/>
              </a:spcAft>
              <a:buSzPct val="100000"/>
              <a:buChar char="❏"/>
            </a:pPr>
            <a:r>
              <a:rPr lang="en" sz="5600"/>
              <a:t>Title Description: Civil Service title description of the employee (dentist, school security manager);</a:t>
            </a:r>
            <a:endParaRPr sz="5600"/>
          </a:p>
          <a:p>
            <a:pPr marL="457200" lvl="0" indent="-317500" algn="l" rtl="0">
              <a:spcBef>
                <a:spcPts val="0"/>
              </a:spcBef>
              <a:spcAft>
                <a:spcPts val="0"/>
              </a:spcAft>
              <a:buSzPct val="100000"/>
              <a:buChar char="❏"/>
            </a:pPr>
            <a:r>
              <a:rPr lang="en" sz="5600"/>
              <a:t>Base Salary: Base Salary assigned to the employee;</a:t>
            </a:r>
            <a:endParaRPr sz="5600"/>
          </a:p>
          <a:p>
            <a:pPr marL="457200" lvl="0" indent="-317500" algn="l" rtl="0">
              <a:spcBef>
                <a:spcPts val="0"/>
              </a:spcBef>
              <a:spcAft>
                <a:spcPts val="0"/>
              </a:spcAft>
              <a:buSzPct val="100000"/>
              <a:buChar char="❏"/>
            </a:pPr>
            <a:r>
              <a:rPr lang="en" sz="5600"/>
              <a:t>OT hours: Overtime Hours worked by the employee in the fiscal year;</a:t>
            </a:r>
            <a:endParaRPr sz="5600"/>
          </a:p>
          <a:p>
            <a:pPr marL="457200" lvl="0" indent="-317500" algn="l" rtl="0">
              <a:spcBef>
                <a:spcPts val="0"/>
              </a:spcBef>
              <a:spcAft>
                <a:spcPts val="0"/>
              </a:spcAft>
              <a:buSzPct val="100000"/>
              <a:buChar char="❏"/>
            </a:pPr>
            <a:r>
              <a:rPr lang="en" sz="5600"/>
              <a:t>Total OT Paid: Total overtime pay paid to the employee in the fiscal year;</a:t>
            </a:r>
            <a:endParaRPr sz="5600"/>
          </a:p>
          <a:p>
            <a:pPr marL="0" lvl="0" indent="0" algn="l" rtl="0">
              <a:spcBef>
                <a:spcPts val="1200"/>
              </a:spcBef>
              <a:spcAft>
                <a:spcPts val="0"/>
              </a:spcAft>
              <a:buNone/>
            </a:pPr>
            <a:endParaRPr sz="1000"/>
          </a:p>
          <a:p>
            <a:pPr marL="0" lvl="0" indent="0" algn="l" rtl="0">
              <a:spcBef>
                <a:spcPts val="1200"/>
              </a:spcBef>
              <a:spcAft>
                <a:spcPts val="0"/>
              </a:spcAft>
              <a:buClr>
                <a:schemeClr val="dk1"/>
              </a:buClr>
              <a:buSzPct val="110000"/>
              <a:buFont typeface="Arial"/>
              <a:buNone/>
            </a:pPr>
            <a:endParaRPr sz="1000"/>
          </a:p>
          <a:p>
            <a:pPr marL="0" lvl="0" indent="0" algn="l" rtl="0">
              <a:spcBef>
                <a:spcPts val="1200"/>
              </a:spcBef>
              <a:spcAft>
                <a:spcPts val="0"/>
              </a:spcAft>
              <a:buClr>
                <a:schemeClr val="dk1"/>
              </a:buClr>
              <a:buSzPct val="61111"/>
              <a:buFont typeface="Arial"/>
              <a:buNone/>
            </a:pPr>
            <a:r>
              <a:rPr lang="en"/>
              <a:t>				</a:t>
            </a:r>
            <a:endParaRPr/>
          </a:p>
          <a:p>
            <a:pPr marL="0" lvl="0" indent="0" algn="l" rtl="0">
              <a:spcBef>
                <a:spcPts val="0"/>
              </a:spcBef>
              <a:spcAft>
                <a:spcPts val="0"/>
              </a:spcAft>
              <a:buClr>
                <a:schemeClr val="dk1"/>
              </a:buClr>
              <a:buSzPct val="61111"/>
              <a:buFont typeface="Arial"/>
              <a:buNone/>
            </a:pPr>
            <a:r>
              <a:rPr lang="en"/>
              <a:t>			</a:t>
            </a:r>
            <a:endParaRPr/>
          </a:p>
          <a:p>
            <a:pPr marL="0" lvl="0" indent="0" algn="l" rtl="0">
              <a:spcBef>
                <a:spcPts val="1200"/>
              </a:spcBef>
              <a:spcAft>
                <a:spcPts val="0"/>
              </a:spcAft>
              <a:buClr>
                <a:schemeClr val="dk1"/>
              </a:buClr>
              <a:buSzPct val="61111"/>
              <a:buFont typeface="Arial"/>
              <a:buNone/>
            </a:pPr>
            <a:r>
              <a:rPr lang="en"/>
              <a:t>		</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Cleaning</a:t>
            </a:r>
            <a:endParaRPr/>
          </a:p>
        </p:txBody>
      </p:sp>
      <p:sp>
        <p:nvSpPr>
          <p:cNvPr id="94" name="Google Shape;94;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Imported and explored the information available in this dataset. </a:t>
            </a:r>
            <a:endParaRPr/>
          </a:p>
          <a:p>
            <a:pPr marL="457200" lvl="0" indent="-342900" algn="l" rtl="0">
              <a:spcBef>
                <a:spcPts val="0"/>
              </a:spcBef>
              <a:spcAft>
                <a:spcPts val="0"/>
              </a:spcAft>
              <a:buSzPts val="1800"/>
              <a:buChar char="❏"/>
            </a:pPr>
            <a:r>
              <a:rPr lang="en"/>
              <a:t>Created a data dictionary to further understand each column.</a:t>
            </a:r>
            <a:endParaRPr/>
          </a:p>
          <a:p>
            <a:pPr marL="457200" lvl="0" indent="-342900" algn="l" rtl="0">
              <a:spcBef>
                <a:spcPts val="0"/>
              </a:spcBef>
              <a:spcAft>
                <a:spcPts val="0"/>
              </a:spcAft>
              <a:buSzPts val="1800"/>
              <a:buChar char="❏"/>
            </a:pPr>
            <a:r>
              <a:rPr lang="en"/>
              <a:t>Consolidated missing values across the entire dataframe.</a:t>
            </a:r>
            <a:endParaRPr/>
          </a:p>
          <a:p>
            <a:pPr marL="457200" lvl="0" indent="-342900" algn="l" rtl="0">
              <a:spcBef>
                <a:spcPts val="0"/>
              </a:spcBef>
              <a:spcAft>
                <a:spcPts val="0"/>
              </a:spcAft>
              <a:buSzPts val="1800"/>
              <a:buChar char="❏"/>
            </a:pPr>
            <a:r>
              <a:rPr lang="en"/>
              <a:t>Replaced missing values in “Work Location Borough” and “Title Description”</a:t>
            </a:r>
            <a:endParaRPr/>
          </a:p>
          <a:p>
            <a:pPr marL="914400" lvl="1" indent="-317500" algn="l" rtl="0">
              <a:spcBef>
                <a:spcPts val="0"/>
              </a:spcBef>
              <a:spcAft>
                <a:spcPts val="0"/>
              </a:spcAft>
              <a:buSzPts val="1400"/>
              <a:buChar char="❏"/>
            </a:pPr>
            <a:r>
              <a:rPr lang="en"/>
              <a:t>“Unknown”</a:t>
            </a:r>
            <a:endParaRPr/>
          </a:p>
          <a:p>
            <a:pPr marL="457200" lvl="0" indent="-342900" algn="l" rtl="0">
              <a:spcBef>
                <a:spcPts val="0"/>
              </a:spcBef>
              <a:spcAft>
                <a:spcPts val="0"/>
              </a:spcAft>
              <a:buSzPts val="1800"/>
              <a:buChar char="❏"/>
            </a:pPr>
            <a:r>
              <a:rPr lang="en"/>
              <a:t>Transformed columns “Agency Name”, “Work Location Borough”, and “Title Description”</a:t>
            </a:r>
            <a:endParaRPr/>
          </a:p>
          <a:p>
            <a:pPr marL="914400" lvl="1" indent="-317500" algn="l" rtl="0">
              <a:spcBef>
                <a:spcPts val="0"/>
              </a:spcBef>
              <a:spcAft>
                <a:spcPts val="0"/>
              </a:spcAft>
              <a:buSzPts val="1400"/>
              <a:buChar char="❏"/>
            </a:pPr>
            <a:r>
              <a:rPr lang="en"/>
              <a:t>Type String</a:t>
            </a:r>
            <a:endParaRPr/>
          </a:p>
          <a:p>
            <a:pPr marL="914400" lvl="1" indent="-317500" algn="l" rtl="0">
              <a:spcBef>
                <a:spcPts val="0"/>
              </a:spcBef>
              <a:spcAft>
                <a:spcPts val="0"/>
              </a:spcAft>
              <a:buSzPts val="1400"/>
              <a:buChar char="❏"/>
            </a:pPr>
            <a:r>
              <a:rPr lang="en"/>
              <a:t>Lower case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457200" lvl="0" indent="-412750" algn="l" rtl="0">
              <a:spcBef>
                <a:spcPts val="0"/>
              </a:spcBef>
              <a:spcAft>
                <a:spcPts val="0"/>
              </a:spcAft>
              <a:buSzPts val="2900"/>
              <a:buAutoNum type="arabicPeriod"/>
            </a:pPr>
            <a:r>
              <a:rPr lang="en" sz="2900"/>
              <a:t>Change in average base salary (2014 - 2022)</a:t>
            </a:r>
            <a:endParaRPr sz="2900"/>
          </a:p>
        </p:txBody>
      </p:sp>
      <p:sp>
        <p:nvSpPr>
          <p:cNvPr id="100" name="Google Shape;100;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Base salary for all NYC payroll was continuing to grow from 2014 - 2020.</a:t>
            </a:r>
            <a:endParaRPr/>
          </a:p>
          <a:p>
            <a:pPr marL="457200" lvl="0" indent="-342900" algn="l" rtl="0">
              <a:spcBef>
                <a:spcPts val="0"/>
              </a:spcBef>
              <a:spcAft>
                <a:spcPts val="0"/>
              </a:spcAft>
              <a:buSzPts val="1800"/>
              <a:buChar char="❏"/>
            </a:pPr>
            <a:r>
              <a:rPr lang="en"/>
              <a:t>Post-pandemic (2021 - 2022) these numbers have started to decrease significantly. </a:t>
            </a:r>
            <a:endParaRPr/>
          </a:p>
        </p:txBody>
      </p:sp>
      <p:pic>
        <p:nvPicPr>
          <p:cNvPr id="101" name="Google Shape;101;p19"/>
          <p:cNvPicPr preferRelativeResize="0"/>
          <p:nvPr/>
        </p:nvPicPr>
        <p:blipFill>
          <a:blip r:embed="rId3">
            <a:alphaModFix/>
          </a:blip>
          <a:stretch>
            <a:fillRect/>
          </a:stretch>
        </p:blipFill>
        <p:spPr>
          <a:xfrm>
            <a:off x="3254050" y="2084175"/>
            <a:ext cx="4399274" cy="265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900"/>
              <a:t>2. Changes in average overtime pay (2014 - 2022)</a:t>
            </a:r>
            <a:endParaRPr sz="2900"/>
          </a:p>
        </p:txBody>
      </p:sp>
      <p:sp>
        <p:nvSpPr>
          <p:cNvPr id="107" name="Google Shape;107;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Total overtime was mildly stable for the period before the pandemic (2014 - 2018).</a:t>
            </a:r>
            <a:endParaRPr/>
          </a:p>
          <a:p>
            <a:pPr marL="457200" lvl="0" indent="-342900" algn="l" rtl="0">
              <a:spcBef>
                <a:spcPts val="0"/>
              </a:spcBef>
              <a:spcAft>
                <a:spcPts val="0"/>
              </a:spcAft>
              <a:buSzPts val="1800"/>
              <a:buChar char="❏"/>
            </a:pPr>
            <a:r>
              <a:rPr lang="en"/>
              <a:t>Once the pandemic hit there was a surge in overtime hours that has continued to climb (2019 - 2022).</a:t>
            </a:r>
            <a:endParaRPr/>
          </a:p>
        </p:txBody>
      </p:sp>
      <p:pic>
        <p:nvPicPr>
          <p:cNvPr id="108" name="Google Shape;108;p20"/>
          <p:cNvPicPr preferRelativeResize="0"/>
          <p:nvPr/>
        </p:nvPicPr>
        <p:blipFill>
          <a:blip r:embed="rId3">
            <a:alphaModFix/>
          </a:blip>
          <a:stretch>
            <a:fillRect/>
          </a:stretch>
        </p:blipFill>
        <p:spPr>
          <a:xfrm>
            <a:off x="4635625" y="2363475"/>
            <a:ext cx="4090249" cy="242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900"/>
              <a:t>3. Job titles with the highest base salary pre-pandemic (2014 - 2018)</a:t>
            </a:r>
            <a:endParaRPr sz="2900"/>
          </a:p>
        </p:txBody>
      </p:sp>
      <p:sp>
        <p:nvSpPr>
          <p:cNvPr id="114" name="Google Shape;114;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top three jobs with the highest base salary pre-pandemic are Admin Attorney, School Security Manager, and Admin Fleet Management Director. </a:t>
            </a:r>
            <a:endParaRPr/>
          </a:p>
        </p:txBody>
      </p:sp>
      <p:pic>
        <p:nvPicPr>
          <p:cNvPr id="115" name="Google Shape;115;p21"/>
          <p:cNvPicPr preferRelativeResize="0"/>
          <p:nvPr/>
        </p:nvPicPr>
        <p:blipFill>
          <a:blip r:embed="rId3">
            <a:alphaModFix/>
          </a:blip>
          <a:stretch>
            <a:fillRect/>
          </a:stretch>
        </p:blipFill>
        <p:spPr>
          <a:xfrm>
            <a:off x="2308725" y="2080025"/>
            <a:ext cx="5699074" cy="260125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885</Words>
  <Application>Microsoft Macintosh PowerPoint</Application>
  <PresentationFormat>全屏显示(16:9)</PresentationFormat>
  <Paragraphs>72</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Economica</vt:lpstr>
      <vt:lpstr>Open Sans</vt:lpstr>
      <vt:lpstr>Roboto</vt:lpstr>
      <vt:lpstr>Arial</vt:lpstr>
      <vt:lpstr>Luxe</vt:lpstr>
      <vt:lpstr>Analysis of Citywide Payroll Data </vt:lpstr>
      <vt:lpstr>Agenda</vt:lpstr>
      <vt:lpstr>PowerPoint 演示文稿</vt:lpstr>
      <vt:lpstr>Questions Asked</vt:lpstr>
      <vt:lpstr>Data Dictionary</vt:lpstr>
      <vt:lpstr>Data Cleaning</vt:lpstr>
      <vt:lpstr>Change in average base salary (2014 - 2022)</vt:lpstr>
      <vt:lpstr>2. Changes in average overtime pay (2014 - 2022)</vt:lpstr>
      <vt:lpstr>3. Job titles with the highest base salary pre-pandemic (2014 - 2018)</vt:lpstr>
      <vt:lpstr>4. Job titles with the highest base salary post-pandemic (2019 - 2021)</vt:lpstr>
      <vt:lpstr>5. Base salary per pay borough (2014 - 2022)</vt:lpstr>
      <vt:lpstr>6. Change in base salary per borough (2015 - 2022)</vt:lpstr>
      <vt:lpstr>7. Median Base Salary per Agency (2014 - 2022)</vt:lpstr>
      <vt:lpstr>8. Change in base salary per agency (2014 - 2022)</vt:lpstr>
      <vt:lpstr>9. Average overtime per agency (2014 - 2022)</vt:lpstr>
      <vt:lpstr>10. Change in overtime hours per agency (2014 - 2022)</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Citywide Payroll Data </dc:title>
  <cp:lastModifiedBy>Jason Zhang</cp:lastModifiedBy>
  <cp:revision>1</cp:revision>
  <dcterms:modified xsi:type="dcterms:W3CDTF">2022-12-12T00:39:47Z</dcterms:modified>
</cp:coreProperties>
</file>