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6df4e54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6df4e54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6df4e540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6df4e54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68a6e505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68a6e50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6df4e540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6df4e540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6df4e540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6df4e540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6df4e540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6df4e540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6df4e540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06df4e540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6df4e540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6df4e540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6df4e540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6df4e540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68a6e50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68a6e50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68a6e50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68a6e50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68a6e50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68a6e50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68a6e50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68a6e50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6df4e540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6df4e540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6df4e54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6df4e54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6df4e540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6df4e540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68a6e50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68a6e50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759600" y="1366650"/>
            <a:ext cx="5580000" cy="2410200"/>
          </a:xfrm>
          <a:prstGeom prst="rect">
            <a:avLst/>
          </a:prstGeom>
        </p:spPr>
        <p:txBody>
          <a:bodyPr anchorCtr="0" anchor="ctr" bIns="91425" lIns="91425" spcFirstLastPara="1" rIns="91425" wrap="square" tIns="91425">
            <a:normAutofit/>
          </a:bodyPr>
          <a:lstStyle/>
          <a:p>
            <a:pPr indent="0" lvl="0" marL="0" rtl="0" algn="ctr">
              <a:lnSpc>
                <a:spcPct val="200000"/>
              </a:lnSpc>
              <a:spcBef>
                <a:spcPts val="0"/>
              </a:spcBef>
              <a:spcAft>
                <a:spcPts val="0"/>
              </a:spcAft>
              <a:buNone/>
            </a:pPr>
            <a:r>
              <a:rPr lang="en" sz="2000">
                <a:latin typeface="Arial"/>
                <a:ea typeface="Arial"/>
                <a:cs typeface="Arial"/>
                <a:sym typeface="Arial"/>
              </a:rPr>
              <a:t>Actionable Insights for Hotel Reservations</a:t>
            </a:r>
            <a:endParaRPr sz="2000">
              <a:latin typeface="Arial"/>
              <a:ea typeface="Arial"/>
              <a:cs typeface="Arial"/>
              <a:sym typeface="Arial"/>
            </a:endParaRPr>
          </a:p>
          <a:p>
            <a:pPr indent="0" lvl="0" marL="0" rtl="0" algn="ctr">
              <a:lnSpc>
                <a:spcPct val="200000"/>
              </a:lnSpc>
              <a:spcBef>
                <a:spcPts val="300"/>
              </a:spcBef>
              <a:spcAft>
                <a:spcPts val="300"/>
              </a:spcAft>
              <a:buNone/>
            </a:pPr>
            <a:r>
              <a:rPr lang="en" sz="2000">
                <a:latin typeface="Arial"/>
                <a:ea typeface="Arial"/>
                <a:cs typeface="Arial"/>
                <a:sym typeface="Arial"/>
              </a:rPr>
              <a:t>IST-687 Final Project Presentation</a:t>
            </a:r>
            <a:endParaRPr sz="2000">
              <a:latin typeface="Arial"/>
              <a:ea typeface="Arial"/>
              <a:cs typeface="Arial"/>
              <a:sym typeface="Arial"/>
            </a:endParaRPr>
          </a:p>
        </p:txBody>
      </p:sp>
      <p:sp>
        <p:nvSpPr>
          <p:cNvPr id="278" name="Google Shape;278;p13"/>
          <p:cNvSpPr txBox="1"/>
          <p:nvPr>
            <p:ph idx="1" type="subTitle"/>
          </p:nvPr>
        </p:nvSpPr>
        <p:spPr>
          <a:xfrm>
            <a:off x="1486250" y="3292650"/>
            <a:ext cx="4255500" cy="6954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lang="en">
                <a:latin typeface="Arial"/>
                <a:ea typeface="Arial"/>
                <a:cs typeface="Arial"/>
                <a:sym typeface="Arial"/>
              </a:rPr>
              <a:t>By Yeling Cai, Yunhan Zhang, Zekai Wei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32" name="Shape 332"/>
        <p:cNvGrpSpPr/>
        <p:nvPr/>
      </p:nvGrpSpPr>
      <p:grpSpPr>
        <a:xfrm>
          <a:off x="0" y="0"/>
          <a:ext cx="0" cy="0"/>
          <a:chOff x="0" y="0"/>
          <a:chExt cx="0" cy="0"/>
        </a:xfrm>
      </p:grpSpPr>
      <p:sp>
        <p:nvSpPr>
          <p:cNvPr id="333" name="Google Shape;333;p22"/>
          <p:cNvSpPr txBox="1"/>
          <p:nvPr>
            <p:ph type="title"/>
          </p:nvPr>
        </p:nvSpPr>
        <p:spPr>
          <a:xfrm>
            <a:off x="563900" y="455925"/>
            <a:ext cx="7761900" cy="5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Meaningful Data Visualization - Deposit Type</a:t>
            </a:r>
            <a:endParaRPr/>
          </a:p>
        </p:txBody>
      </p:sp>
      <p:pic>
        <p:nvPicPr>
          <p:cNvPr id="334" name="Google Shape;334;p22"/>
          <p:cNvPicPr preferRelativeResize="0"/>
          <p:nvPr/>
        </p:nvPicPr>
        <p:blipFill>
          <a:blip r:embed="rId3">
            <a:alphaModFix/>
          </a:blip>
          <a:stretch>
            <a:fillRect/>
          </a:stretch>
        </p:blipFill>
        <p:spPr>
          <a:xfrm>
            <a:off x="563900" y="1052825"/>
            <a:ext cx="5827600" cy="358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38" name="Shape 338"/>
        <p:cNvGrpSpPr/>
        <p:nvPr/>
      </p:nvGrpSpPr>
      <p:grpSpPr>
        <a:xfrm>
          <a:off x="0" y="0"/>
          <a:ext cx="0" cy="0"/>
          <a:chOff x="0" y="0"/>
          <a:chExt cx="0" cy="0"/>
        </a:xfrm>
      </p:grpSpPr>
      <p:sp>
        <p:nvSpPr>
          <p:cNvPr id="339" name="Google Shape;339;p23"/>
          <p:cNvSpPr txBox="1"/>
          <p:nvPr>
            <p:ph type="title"/>
          </p:nvPr>
        </p:nvSpPr>
        <p:spPr>
          <a:xfrm>
            <a:off x="225225" y="340025"/>
            <a:ext cx="6273300" cy="551400"/>
          </a:xfrm>
          <a:prstGeom prst="rect">
            <a:avLst/>
          </a:prstGeom>
        </p:spPr>
        <p:txBody>
          <a:bodyPr anchorCtr="0" anchor="t" bIns="91425" lIns="571500" spcFirstLastPara="1" rIns="91425" wrap="square" tIns="91425">
            <a:normAutofit fontScale="90000"/>
          </a:bodyPr>
          <a:lstStyle/>
          <a:p>
            <a:pPr indent="0" lvl="0" marL="0" rtl="0" algn="l">
              <a:spcBef>
                <a:spcPts val="0"/>
              </a:spcBef>
              <a:spcAft>
                <a:spcPts val="0"/>
              </a:spcAft>
              <a:buNone/>
            </a:pPr>
            <a:r>
              <a:rPr lang="en" sz="2300">
                <a:solidFill>
                  <a:schemeClr val="lt1"/>
                </a:solidFill>
              </a:rPr>
              <a:t>Canceled vs Non canceled </a:t>
            </a:r>
            <a:r>
              <a:rPr lang="en" sz="2300">
                <a:solidFill>
                  <a:schemeClr val="lt1"/>
                </a:solidFill>
              </a:rPr>
              <a:t>Customer Type</a:t>
            </a:r>
            <a:endParaRPr/>
          </a:p>
        </p:txBody>
      </p:sp>
      <p:pic>
        <p:nvPicPr>
          <p:cNvPr id="340" name="Google Shape;340;p23"/>
          <p:cNvPicPr preferRelativeResize="0"/>
          <p:nvPr/>
        </p:nvPicPr>
        <p:blipFill>
          <a:blip r:embed="rId3">
            <a:alphaModFix/>
          </a:blip>
          <a:stretch>
            <a:fillRect/>
          </a:stretch>
        </p:blipFill>
        <p:spPr>
          <a:xfrm>
            <a:off x="298625" y="891425"/>
            <a:ext cx="6126502" cy="374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44" name="Shape 344"/>
        <p:cNvGrpSpPr/>
        <p:nvPr/>
      </p:nvGrpSpPr>
      <p:grpSpPr>
        <a:xfrm>
          <a:off x="0" y="0"/>
          <a:ext cx="0" cy="0"/>
          <a:chOff x="0" y="0"/>
          <a:chExt cx="0" cy="0"/>
        </a:xfrm>
      </p:grpSpPr>
      <p:sp>
        <p:nvSpPr>
          <p:cNvPr id="345" name="Google Shape;345;p24"/>
          <p:cNvSpPr txBox="1"/>
          <p:nvPr>
            <p:ph type="title"/>
          </p:nvPr>
        </p:nvSpPr>
        <p:spPr>
          <a:xfrm>
            <a:off x="528250" y="297600"/>
            <a:ext cx="1845300" cy="62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Mapping</a:t>
            </a:r>
            <a:endParaRPr/>
          </a:p>
        </p:txBody>
      </p:sp>
      <p:pic>
        <p:nvPicPr>
          <p:cNvPr id="346" name="Google Shape;346;p24"/>
          <p:cNvPicPr preferRelativeResize="0"/>
          <p:nvPr/>
        </p:nvPicPr>
        <p:blipFill>
          <a:blip r:embed="rId3">
            <a:alphaModFix/>
          </a:blip>
          <a:stretch>
            <a:fillRect/>
          </a:stretch>
        </p:blipFill>
        <p:spPr>
          <a:xfrm>
            <a:off x="528250" y="964975"/>
            <a:ext cx="6379724" cy="377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50" name="Shape 350"/>
        <p:cNvGrpSpPr/>
        <p:nvPr/>
      </p:nvGrpSpPr>
      <p:grpSpPr>
        <a:xfrm>
          <a:off x="0" y="0"/>
          <a:ext cx="0" cy="0"/>
          <a:chOff x="0" y="0"/>
          <a:chExt cx="0" cy="0"/>
        </a:xfrm>
      </p:grpSpPr>
      <p:sp>
        <p:nvSpPr>
          <p:cNvPr id="351" name="Google Shape;351;p25"/>
          <p:cNvSpPr txBox="1"/>
          <p:nvPr>
            <p:ph type="title"/>
          </p:nvPr>
        </p:nvSpPr>
        <p:spPr>
          <a:xfrm>
            <a:off x="571800" y="322225"/>
            <a:ext cx="66042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lt1"/>
                </a:solidFill>
              </a:rPr>
              <a:t>Machine Learnings #1 - </a:t>
            </a:r>
            <a:r>
              <a:rPr lang="en" sz="2300">
                <a:solidFill>
                  <a:schemeClr val="lt1"/>
                </a:solidFill>
              </a:rPr>
              <a:t>Regression Tree</a:t>
            </a:r>
            <a:endParaRPr sz="3200">
              <a:solidFill>
                <a:schemeClr val="lt1"/>
              </a:solidFill>
            </a:endParaRPr>
          </a:p>
        </p:txBody>
      </p:sp>
      <p:pic>
        <p:nvPicPr>
          <p:cNvPr id="352" name="Google Shape;352;p25"/>
          <p:cNvPicPr preferRelativeResize="0"/>
          <p:nvPr/>
        </p:nvPicPr>
        <p:blipFill>
          <a:blip r:embed="rId3">
            <a:alphaModFix/>
          </a:blip>
          <a:stretch>
            <a:fillRect/>
          </a:stretch>
        </p:blipFill>
        <p:spPr>
          <a:xfrm>
            <a:off x="571800" y="1051925"/>
            <a:ext cx="7001128" cy="3786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56" name="Shape 356"/>
        <p:cNvGrpSpPr/>
        <p:nvPr/>
      </p:nvGrpSpPr>
      <p:grpSpPr>
        <a:xfrm>
          <a:off x="0" y="0"/>
          <a:ext cx="0" cy="0"/>
          <a:chOff x="0" y="0"/>
          <a:chExt cx="0" cy="0"/>
        </a:xfrm>
      </p:grpSpPr>
      <p:sp>
        <p:nvSpPr>
          <p:cNvPr id="357" name="Google Shape;357;p26"/>
          <p:cNvSpPr txBox="1"/>
          <p:nvPr>
            <p:ph type="title"/>
          </p:nvPr>
        </p:nvSpPr>
        <p:spPr>
          <a:xfrm>
            <a:off x="662000" y="455925"/>
            <a:ext cx="6210900" cy="56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Machine Learnings #2 - SVM</a:t>
            </a:r>
            <a:endParaRPr sz="2300"/>
          </a:p>
        </p:txBody>
      </p:sp>
      <p:sp>
        <p:nvSpPr>
          <p:cNvPr id="358" name="Google Shape;358;p26"/>
          <p:cNvSpPr txBox="1"/>
          <p:nvPr>
            <p:ph idx="1" type="body"/>
          </p:nvPr>
        </p:nvSpPr>
        <p:spPr>
          <a:xfrm>
            <a:off x="662000" y="1401700"/>
            <a:ext cx="8029500" cy="2600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500">
                <a:solidFill>
                  <a:schemeClr val="lt1"/>
                </a:solidFill>
                <a:latin typeface="Maven Pro"/>
                <a:ea typeface="Maven Pro"/>
                <a:cs typeface="Maven Pro"/>
                <a:sym typeface="Maven Pro"/>
              </a:rPr>
              <a:t>Support Vector Machines (SVM) is another supervised machine learning algorithm. It is a kind of generalized linear classifier for binary classification of data. Its decision boundary is the maximum margin hyperplane of learning samples. SVM can be used for nonlinear classification by kernel method. Therefore, for the second model, we used SVM to predict the cancellation of guests. </a:t>
            </a:r>
            <a:endParaRPr sz="1600">
              <a:solidFill>
                <a:schemeClr val="lt1"/>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62" name="Shape 362"/>
        <p:cNvGrpSpPr/>
        <p:nvPr/>
      </p:nvGrpSpPr>
      <p:grpSpPr>
        <a:xfrm>
          <a:off x="0" y="0"/>
          <a:ext cx="0" cy="0"/>
          <a:chOff x="0" y="0"/>
          <a:chExt cx="0" cy="0"/>
        </a:xfrm>
      </p:grpSpPr>
      <p:sp>
        <p:nvSpPr>
          <p:cNvPr id="363" name="Google Shape;363;p27"/>
          <p:cNvSpPr txBox="1"/>
          <p:nvPr>
            <p:ph type="title"/>
          </p:nvPr>
        </p:nvSpPr>
        <p:spPr>
          <a:xfrm>
            <a:off x="562800" y="357925"/>
            <a:ext cx="5284800" cy="6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So which one is more accurate?</a:t>
            </a:r>
            <a:endParaRPr sz="2300">
              <a:solidFill>
                <a:schemeClr val="lt1"/>
              </a:solidFill>
            </a:endParaRPr>
          </a:p>
        </p:txBody>
      </p:sp>
      <p:pic>
        <p:nvPicPr>
          <p:cNvPr id="364" name="Google Shape;364;p27"/>
          <p:cNvPicPr preferRelativeResize="0"/>
          <p:nvPr/>
        </p:nvPicPr>
        <p:blipFill>
          <a:blip r:embed="rId3">
            <a:alphaModFix/>
          </a:blip>
          <a:stretch>
            <a:fillRect/>
          </a:stretch>
        </p:blipFill>
        <p:spPr>
          <a:xfrm>
            <a:off x="562800" y="1043125"/>
            <a:ext cx="6100072" cy="359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68" name="Shape 368"/>
        <p:cNvGrpSpPr/>
        <p:nvPr/>
      </p:nvGrpSpPr>
      <p:grpSpPr>
        <a:xfrm>
          <a:off x="0" y="0"/>
          <a:ext cx="0" cy="0"/>
          <a:chOff x="0" y="0"/>
          <a:chExt cx="0" cy="0"/>
        </a:xfrm>
      </p:grpSpPr>
      <p:sp>
        <p:nvSpPr>
          <p:cNvPr id="369" name="Google Shape;369;p28"/>
          <p:cNvSpPr txBox="1"/>
          <p:nvPr>
            <p:ph type="title"/>
          </p:nvPr>
        </p:nvSpPr>
        <p:spPr>
          <a:xfrm>
            <a:off x="501525" y="402450"/>
            <a:ext cx="4508400" cy="693900"/>
          </a:xfrm>
          <a:prstGeom prst="rect">
            <a:avLst/>
          </a:prstGeom>
        </p:spPr>
        <p:txBody>
          <a:bodyPr anchorCtr="0" anchor="t" bIns="91425" lIns="91425" spcFirstLastPara="1" rIns="91425" wrap="square" tIns="91425">
            <a:normAutofit/>
          </a:bodyPr>
          <a:lstStyle/>
          <a:p>
            <a:pPr indent="0" lvl="0" marL="0" rtl="0" algn="just">
              <a:lnSpc>
                <a:spcPct val="200000"/>
              </a:lnSpc>
              <a:spcBef>
                <a:spcPts val="2000"/>
              </a:spcBef>
              <a:spcAft>
                <a:spcPts val="600"/>
              </a:spcAft>
              <a:buNone/>
            </a:pPr>
            <a:r>
              <a:rPr lang="en" sz="2300">
                <a:solidFill>
                  <a:schemeClr val="lt1"/>
                </a:solidFill>
              </a:rPr>
              <a:t>+Associative Rules Mining</a:t>
            </a:r>
            <a:endParaRPr sz="2300">
              <a:solidFill>
                <a:schemeClr val="lt1"/>
              </a:solidFill>
            </a:endParaRPr>
          </a:p>
        </p:txBody>
      </p:sp>
      <p:sp>
        <p:nvSpPr>
          <p:cNvPr id="370" name="Google Shape;370;p28"/>
          <p:cNvSpPr txBox="1"/>
          <p:nvPr>
            <p:ph idx="1" type="body"/>
          </p:nvPr>
        </p:nvSpPr>
        <p:spPr>
          <a:xfrm>
            <a:off x="501525" y="1042450"/>
            <a:ext cx="7824300" cy="856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solidFill>
                  <a:schemeClr val="lt1"/>
                </a:solidFill>
                <a:latin typeface="Maven Pro"/>
                <a:ea typeface="Maven Pro"/>
                <a:cs typeface="Maven Pro"/>
                <a:sym typeface="Maven Pro"/>
              </a:rPr>
              <a:t>Associative Rules Mining is one kind of unsupervised machine learning algorithms. It can be used to discover meaningful connections hidden in large data sets. </a:t>
            </a:r>
            <a:endParaRPr>
              <a:solidFill>
                <a:schemeClr val="lt1"/>
              </a:solidFill>
              <a:latin typeface="Maven Pro"/>
              <a:ea typeface="Maven Pro"/>
              <a:cs typeface="Maven Pro"/>
              <a:sym typeface="Maven Pro"/>
            </a:endParaRPr>
          </a:p>
        </p:txBody>
      </p:sp>
      <p:pic>
        <p:nvPicPr>
          <p:cNvPr id="371" name="Google Shape;371;p28"/>
          <p:cNvPicPr preferRelativeResize="0"/>
          <p:nvPr/>
        </p:nvPicPr>
        <p:blipFill>
          <a:blip r:embed="rId3">
            <a:alphaModFix/>
          </a:blip>
          <a:stretch>
            <a:fillRect/>
          </a:stretch>
        </p:blipFill>
        <p:spPr>
          <a:xfrm>
            <a:off x="501525" y="1782100"/>
            <a:ext cx="5521963" cy="294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75" name="Shape 375"/>
        <p:cNvGrpSpPr/>
        <p:nvPr/>
      </p:nvGrpSpPr>
      <p:grpSpPr>
        <a:xfrm>
          <a:off x="0" y="0"/>
          <a:ext cx="0" cy="0"/>
          <a:chOff x="0" y="0"/>
          <a:chExt cx="0" cy="0"/>
        </a:xfrm>
      </p:grpSpPr>
      <p:sp>
        <p:nvSpPr>
          <p:cNvPr id="376" name="Google Shape;376;p29"/>
          <p:cNvSpPr txBox="1"/>
          <p:nvPr>
            <p:ph type="title"/>
          </p:nvPr>
        </p:nvSpPr>
        <p:spPr>
          <a:xfrm>
            <a:off x="501525" y="402450"/>
            <a:ext cx="4508400" cy="693900"/>
          </a:xfrm>
          <a:prstGeom prst="rect">
            <a:avLst/>
          </a:prstGeom>
        </p:spPr>
        <p:txBody>
          <a:bodyPr anchorCtr="0" anchor="t" bIns="91425" lIns="91425" spcFirstLastPara="1" rIns="91425" wrap="square" tIns="91425">
            <a:normAutofit/>
          </a:bodyPr>
          <a:lstStyle/>
          <a:p>
            <a:pPr indent="0" lvl="0" marL="0" rtl="0" algn="just">
              <a:lnSpc>
                <a:spcPct val="200000"/>
              </a:lnSpc>
              <a:spcBef>
                <a:spcPts val="2000"/>
              </a:spcBef>
              <a:spcAft>
                <a:spcPts val="600"/>
              </a:spcAft>
              <a:buNone/>
            </a:pPr>
            <a:r>
              <a:rPr lang="en" sz="2300">
                <a:solidFill>
                  <a:schemeClr val="lt1"/>
                </a:solidFill>
              </a:rPr>
              <a:t>Recommendations!</a:t>
            </a:r>
            <a:endParaRPr sz="2300">
              <a:solidFill>
                <a:schemeClr val="lt1"/>
              </a:solidFill>
            </a:endParaRPr>
          </a:p>
        </p:txBody>
      </p:sp>
      <p:sp>
        <p:nvSpPr>
          <p:cNvPr id="377" name="Google Shape;377;p29"/>
          <p:cNvSpPr txBox="1"/>
          <p:nvPr>
            <p:ph idx="1" type="body"/>
          </p:nvPr>
        </p:nvSpPr>
        <p:spPr>
          <a:xfrm>
            <a:off x="501525" y="1229850"/>
            <a:ext cx="2671800" cy="26838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Lead Time</a:t>
            </a:r>
            <a:endParaRPr sz="1500">
              <a:solidFill>
                <a:schemeClr val="lt1"/>
              </a:solidFill>
              <a:latin typeface="Maven Pro"/>
              <a:ea typeface="Maven Pro"/>
              <a:cs typeface="Maven Pro"/>
              <a:sym typeface="Maven Pro"/>
            </a:endParaRPr>
          </a:p>
          <a:p>
            <a:pPr indent="-323850" lvl="0" marL="457200" rtl="0" algn="l">
              <a:lnSpc>
                <a:spcPct val="200000"/>
              </a:lnSpc>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Is Same Room </a:t>
            </a:r>
            <a:endParaRPr sz="1500">
              <a:solidFill>
                <a:schemeClr val="lt1"/>
              </a:solidFill>
              <a:latin typeface="Maven Pro"/>
              <a:ea typeface="Maven Pro"/>
              <a:cs typeface="Maven Pro"/>
              <a:sym typeface="Maven Pro"/>
            </a:endParaRPr>
          </a:p>
          <a:p>
            <a:pPr indent="-323850" lvl="0" marL="457200" rtl="0" algn="l">
              <a:lnSpc>
                <a:spcPct val="200000"/>
              </a:lnSpc>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Car Parking Space</a:t>
            </a:r>
            <a:endParaRPr sz="1500">
              <a:solidFill>
                <a:schemeClr val="lt1"/>
              </a:solidFill>
              <a:latin typeface="Maven Pro"/>
              <a:ea typeface="Maven Pro"/>
              <a:cs typeface="Maven Pro"/>
              <a:sym typeface="Maven Pro"/>
            </a:endParaRPr>
          </a:p>
          <a:p>
            <a:pPr indent="-323850" lvl="0" marL="457200" rtl="0" algn="l">
              <a:lnSpc>
                <a:spcPct val="200000"/>
              </a:lnSpc>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Customer Type</a:t>
            </a:r>
            <a:endParaRPr sz="1600">
              <a:solidFill>
                <a:schemeClr val="lt1"/>
              </a:solidFill>
              <a:latin typeface="Maven Pro"/>
              <a:ea typeface="Maven Pro"/>
              <a:cs typeface="Maven Pro"/>
              <a:sym typeface="Maven Pro"/>
            </a:endParaRPr>
          </a:p>
        </p:txBody>
      </p:sp>
      <p:pic>
        <p:nvPicPr>
          <p:cNvPr id="378" name="Google Shape;378;p29"/>
          <p:cNvPicPr preferRelativeResize="0"/>
          <p:nvPr/>
        </p:nvPicPr>
        <p:blipFill>
          <a:blip r:embed="rId3">
            <a:alphaModFix/>
          </a:blip>
          <a:stretch>
            <a:fillRect/>
          </a:stretch>
        </p:blipFill>
        <p:spPr>
          <a:xfrm>
            <a:off x="4974150" y="1096350"/>
            <a:ext cx="3732224" cy="2099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82" name="Shape 382"/>
        <p:cNvGrpSpPr/>
        <p:nvPr/>
      </p:nvGrpSpPr>
      <p:grpSpPr>
        <a:xfrm>
          <a:off x="0" y="0"/>
          <a:ext cx="0" cy="0"/>
          <a:chOff x="0" y="0"/>
          <a:chExt cx="0" cy="0"/>
        </a:xfrm>
      </p:grpSpPr>
      <p:sp>
        <p:nvSpPr>
          <p:cNvPr id="383" name="Google Shape;383;p30"/>
          <p:cNvSpPr txBox="1"/>
          <p:nvPr>
            <p:ph type="title"/>
          </p:nvPr>
        </p:nvSpPr>
        <p:spPr>
          <a:xfrm>
            <a:off x="1871100" y="1636350"/>
            <a:ext cx="5401800" cy="1870800"/>
          </a:xfrm>
          <a:prstGeom prst="rect">
            <a:avLst/>
          </a:prstGeom>
        </p:spPr>
        <p:txBody>
          <a:bodyPr anchorCtr="0" anchor="t" bIns="91425" lIns="91425" spcFirstLastPara="1" rIns="91425" wrap="square" tIns="91425">
            <a:normAutofit/>
          </a:bodyPr>
          <a:lstStyle/>
          <a:p>
            <a:pPr indent="0" lvl="0" marL="0" rtl="0" algn="just">
              <a:lnSpc>
                <a:spcPct val="200000"/>
              </a:lnSpc>
              <a:spcBef>
                <a:spcPts val="2000"/>
              </a:spcBef>
              <a:spcAft>
                <a:spcPts val="0"/>
              </a:spcAft>
              <a:buNone/>
            </a:pPr>
            <a:r>
              <a:rPr lang="en" sz="2300">
                <a:solidFill>
                  <a:schemeClr val="lt1"/>
                </a:solidFill>
              </a:rPr>
              <a:t>Thank you for listening.</a:t>
            </a:r>
            <a:endParaRPr sz="2300">
              <a:solidFill>
                <a:schemeClr val="lt1"/>
              </a:solidFill>
            </a:endParaRPr>
          </a:p>
          <a:p>
            <a:pPr indent="0" lvl="0" marL="0" rtl="0" algn="just">
              <a:lnSpc>
                <a:spcPct val="200000"/>
              </a:lnSpc>
              <a:spcBef>
                <a:spcPts val="2000"/>
              </a:spcBef>
              <a:spcAft>
                <a:spcPts val="600"/>
              </a:spcAft>
              <a:buNone/>
            </a:pPr>
            <a:r>
              <a:rPr lang="en" sz="2300">
                <a:solidFill>
                  <a:schemeClr val="lt1"/>
                </a:solidFill>
              </a:rPr>
              <a:t>We wish you the best of luck!</a:t>
            </a:r>
            <a:endParaRPr sz="23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393300" y="853250"/>
            <a:ext cx="3849000" cy="57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To the managers:</a:t>
            </a:r>
            <a:endParaRPr sz="2300">
              <a:solidFill>
                <a:schemeClr val="lt1"/>
              </a:solidFill>
            </a:endParaRPr>
          </a:p>
        </p:txBody>
      </p:sp>
      <p:sp>
        <p:nvSpPr>
          <p:cNvPr id="284" name="Google Shape;284;p14"/>
          <p:cNvSpPr txBox="1"/>
          <p:nvPr>
            <p:ph idx="1" type="body"/>
          </p:nvPr>
        </p:nvSpPr>
        <p:spPr>
          <a:xfrm>
            <a:off x="393300" y="2130875"/>
            <a:ext cx="83574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chemeClr val="lt1"/>
                </a:solidFill>
              </a:rPr>
              <a:t>Many customers will cancel their completed hotel reservations for various reasons. These cancellations will cause </a:t>
            </a:r>
            <a:r>
              <a:rPr lang="en" sz="2000">
                <a:solidFill>
                  <a:schemeClr val="lt1"/>
                </a:solidFill>
              </a:rPr>
              <a:t>negative</a:t>
            </a:r>
            <a:r>
              <a:rPr lang="en" sz="2000">
                <a:solidFill>
                  <a:schemeClr val="lt1"/>
                </a:solidFill>
              </a:rPr>
              <a:t> effects to the hotel and even to the hotel revenues. By using </a:t>
            </a:r>
            <a:r>
              <a:rPr lang="en" sz="2000">
                <a:solidFill>
                  <a:schemeClr val="lt1"/>
                </a:solidFill>
              </a:rPr>
              <a:t>technical</a:t>
            </a:r>
            <a:r>
              <a:rPr lang="en" sz="2000">
                <a:solidFill>
                  <a:schemeClr val="lt1"/>
                </a:solidFill>
              </a:rPr>
              <a:t> of data analytics, we are able to understand some key drivers for why </a:t>
            </a:r>
            <a:r>
              <a:rPr lang="en" sz="2000">
                <a:solidFill>
                  <a:schemeClr val="lt1"/>
                </a:solidFill>
              </a:rPr>
              <a:t>customers</a:t>
            </a:r>
            <a:r>
              <a:rPr lang="en" sz="2000">
                <a:solidFill>
                  <a:schemeClr val="lt1"/>
                </a:solidFill>
              </a:rPr>
              <a:t> cancel their reservations and better predict who will mostly to cancel in the future. By the end, there will be some substantive recommendations to the managers.</a:t>
            </a:r>
            <a:endParaRPr sz="2000">
              <a:solidFill>
                <a:schemeClr val="lt1"/>
              </a:solidFill>
            </a:endParaRPr>
          </a:p>
        </p:txBody>
      </p:sp>
      <p:pic>
        <p:nvPicPr>
          <p:cNvPr id="285" name="Google Shape;285;p14"/>
          <p:cNvPicPr preferRelativeResize="0"/>
          <p:nvPr/>
        </p:nvPicPr>
        <p:blipFill>
          <a:blip r:embed="rId3">
            <a:alphaModFix/>
          </a:blip>
          <a:stretch>
            <a:fillRect/>
          </a:stretch>
        </p:blipFill>
        <p:spPr>
          <a:xfrm>
            <a:off x="5627424" y="261625"/>
            <a:ext cx="3123274" cy="175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658325" y="373150"/>
            <a:ext cx="24615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All </a:t>
            </a:r>
            <a:r>
              <a:rPr lang="en" sz="2300">
                <a:solidFill>
                  <a:schemeClr val="lt1"/>
                </a:solidFill>
              </a:rPr>
              <a:t>Key Drivers</a:t>
            </a:r>
            <a:endParaRPr sz="2300">
              <a:solidFill>
                <a:schemeClr val="lt1"/>
              </a:solidFill>
            </a:endParaRPr>
          </a:p>
        </p:txBody>
      </p:sp>
      <p:sp>
        <p:nvSpPr>
          <p:cNvPr id="291" name="Google Shape;291;p15"/>
          <p:cNvSpPr txBox="1"/>
          <p:nvPr>
            <p:ph idx="1" type="body"/>
          </p:nvPr>
        </p:nvSpPr>
        <p:spPr>
          <a:xfrm>
            <a:off x="658325" y="909725"/>
            <a:ext cx="7326600" cy="3874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lt1"/>
              </a:buClr>
              <a:buSzPts val="1600"/>
              <a:buChar char="●"/>
            </a:pPr>
            <a:r>
              <a:rPr lang="en" sz="1600">
                <a:solidFill>
                  <a:schemeClr val="lt1"/>
                </a:solidFill>
              </a:rPr>
              <a:t>Lead time</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Stay in </a:t>
            </a:r>
            <a:r>
              <a:rPr lang="en" sz="1600">
                <a:solidFill>
                  <a:schemeClr val="lt1"/>
                </a:solidFill>
              </a:rPr>
              <a:t>weekend </a:t>
            </a:r>
            <a:r>
              <a:rPr lang="en" sz="1600">
                <a:solidFill>
                  <a:schemeClr val="lt1"/>
                </a:solidFill>
              </a:rPr>
              <a:t>&amp; </a:t>
            </a:r>
            <a:r>
              <a:rPr lang="en" sz="1600">
                <a:solidFill>
                  <a:schemeClr val="lt1"/>
                </a:solidFill>
              </a:rPr>
              <a:t>weeknights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Adults &amp; children &amp; babies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Meals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Countries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Market segment</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Repeated guest</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Previous cancellations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Previous booking not cancelled</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Reserved room type &amp; Assigned room type</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Booking changes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Deposit type</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Customer type</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Required parking spaces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Special requests</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653050" y="464850"/>
            <a:ext cx="4401300" cy="61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solidFill>
                  <a:schemeClr val="lt1"/>
                </a:solidFill>
              </a:rPr>
              <a:t>The most important</a:t>
            </a:r>
            <a:r>
              <a:rPr lang="en" sz="2300">
                <a:solidFill>
                  <a:schemeClr val="lt1"/>
                </a:solidFill>
              </a:rPr>
              <a:t> Key Drivers</a:t>
            </a:r>
            <a:endParaRPr/>
          </a:p>
        </p:txBody>
      </p:sp>
      <p:sp>
        <p:nvSpPr>
          <p:cNvPr id="297" name="Google Shape;297;p16"/>
          <p:cNvSpPr txBox="1"/>
          <p:nvPr>
            <p:ph idx="1" type="body"/>
          </p:nvPr>
        </p:nvSpPr>
        <p:spPr>
          <a:xfrm>
            <a:off x="653050" y="1756125"/>
            <a:ext cx="5087700" cy="24960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chemeClr val="lt1"/>
              </a:buClr>
              <a:buSzPts val="1600"/>
              <a:buChar char="●"/>
            </a:pPr>
            <a:r>
              <a:rPr lang="en" sz="1600" u="sng">
                <a:solidFill>
                  <a:schemeClr val="lt1"/>
                </a:solidFill>
              </a:rPr>
              <a:t>Lead time</a:t>
            </a:r>
            <a:endParaRPr sz="1600" u="sng">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u="sng">
                <a:solidFill>
                  <a:schemeClr val="lt1"/>
                </a:solidFill>
              </a:rPr>
              <a:t>Reserved room type &amp;  Assigned room type</a:t>
            </a:r>
            <a:endParaRPr sz="1600" u="sng">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u="sng">
                <a:solidFill>
                  <a:schemeClr val="lt1"/>
                </a:solidFill>
              </a:rPr>
              <a:t>Required parking spaces</a:t>
            </a:r>
            <a:endParaRPr sz="1600" u="sng">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Previous cancellations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Booking changes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Deposit type</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u="sng">
                <a:solidFill>
                  <a:schemeClr val="lt1"/>
                </a:solidFill>
              </a:rPr>
              <a:t>Customer type</a:t>
            </a:r>
            <a:endParaRPr sz="1600" u="sng">
              <a:solidFill>
                <a:schemeClr val="lt1"/>
              </a:solidFill>
            </a:endParaRPr>
          </a:p>
          <a:p>
            <a:pPr indent="0" lvl="0" marL="0" rtl="0" algn="l">
              <a:spcBef>
                <a:spcPts val="0"/>
              </a:spcBef>
              <a:spcAft>
                <a:spcPts val="1200"/>
              </a:spcAft>
              <a:buNone/>
            </a:pPr>
            <a:r>
              <a:rPr lang="en"/>
              <a:t> </a:t>
            </a:r>
            <a:endParaRPr/>
          </a:p>
        </p:txBody>
      </p:sp>
      <p:pic>
        <p:nvPicPr>
          <p:cNvPr id="298" name="Google Shape;298;p16"/>
          <p:cNvPicPr preferRelativeResize="0"/>
          <p:nvPr/>
        </p:nvPicPr>
        <p:blipFill>
          <a:blip r:embed="rId3">
            <a:alphaModFix/>
          </a:blip>
          <a:stretch>
            <a:fillRect/>
          </a:stretch>
        </p:blipFill>
        <p:spPr>
          <a:xfrm>
            <a:off x="5527650" y="1081375"/>
            <a:ext cx="3047826" cy="317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02" name="Shape 302"/>
        <p:cNvGrpSpPr/>
        <p:nvPr/>
      </p:nvGrpSpPr>
      <p:grpSpPr>
        <a:xfrm>
          <a:off x="0" y="0"/>
          <a:ext cx="0" cy="0"/>
          <a:chOff x="0" y="0"/>
          <a:chExt cx="0" cy="0"/>
        </a:xfrm>
      </p:grpSpPr>
      <p:sp>
        <p:nvSpPr>
          <p:cNvPr id="303" name="Google Shape;303;p17"/>
          <p:cNvSpPr txBox="1"/>
          <p:nvPr>
            <p:ph type="title"/>
          </p:nvPr>
        </p:nvSpPr>
        <p:spPr>
          <a:xfrm>
            <a:off x="642300" y="438375"/>
            <a:ext cx="7157700" cy="6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Meaningful</a:t>
            </a:r>
            <a:r>
              <a:rPr lang="en" sz="2300">
                <a:solidFill>
                  <a:schemeClr val="lt1"/>
                </a:solidFill>
              </a:rPr>
              <a:t> Data Visualization - Lead Time </a:t>
            </a:r>
            <a:endParaRPr sz="2300">
              <a:solidFill>
                <a:schemeClr val="lt1"/>
              </a:solidFill>
            </a:endParaRPr>
          </a:p>
        </p:txBody>
      </p:sp>
      <p:pic>
        <p:nvPicPr>
          <p:cNvPr id="304" name="Google Shape;304;p17"/>
          <p:cNvPicPr preferRelativeResize="0"/>
          <p:nvPr/>
        </p:nvPicPr>
        <p:blipFill>
          <a:blip r:embed="rId3">
            <a:alphaModFix/>
          </a:blip>
          <a:stretch>
            <a:fillRect/>
          </a:stretch>
        </p:blipFill>
        <p:spPr>
          <a:xfrm>
            <a:off x="642312" y="1240850"/>
            <a:ext cx="5633912" cy="3378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08" name="Shape 308"/>
        <p:cNvGrpSpPr/>
        <p:nvPr/>
      </p:nvGrpSpPr>
      <p:grpSpPr>
        <a:xfrm>
          <a:off x="0" y="0"/>
          <a:ext cx="0" cy="0"/>
          <a:chOff x="0" y="0"/>
          <a:chExt cx="0" cy="0"/>
        </a:xfrm>
      </p:grpSpPr>
      <p:sp>
        <p:nvSpPr>
          <p:cNvPr id="309" name="Google Shape;309;p18"/>
          <p:cNvSpPr txBox="1"/>
          <p:nvPr>
            <p:ph type="title"/>
          </p:nvPr>
        </p:nvSpPr>
        <p:spPr>
          <a:xfrm>
            <a:off x="563900" y="455925"/>
            <a:ext cx="7761900" cy="5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Meaningful Data Visualization - Is Same Room</a:t>
            </a:r>
            <a:endParaRPr/>
          </a:p>
        </p:txBody>
      </p:sp>
      <p:pic>
        <p:nvPicPr>
          <p:cNvPr id="310" name="Google Shape;310;p18"/>
          <p:cNvPicPr preferRelativeResize="0"/>
          <p:nvPr/>
        </p:nvPicPr>
        <p:blipFill rotWithShape="1">
          <a:blip r:embed="rId3">
            <a:alphaModFix/>
          </a:blip>
          <a:srcRect b="0" l="0" r="10007" t="0"/>
          <a:stretch/>
        </p:blipFill>
        <p:spPr>
          <a:xfrm>
            <a:off x="563900" y="1047300"/>
            <a:ext cx="5849689" cy="3831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14" name="Shape 314"/>
        <p:cNvGrpSpPr/>
        <p:nvPr/>
      </p:nvGrpSpPr>
      <p:grpSpPr>
        <a:xfrm>
          <a:off x="0" y="0"/>
          <a:ext cx="0" cy="0"/>
          <a:chOff x="0" y="0"/>
          <a:chExt cx="0" cy="0"/>
        </a:xfrm>
      </p:grpSpPr>
      <p:sp>
        <p:nvSpPr>
          <p:cNvPr id="315" name="Google Shape;315;p19"/>
          <p:cNvSpPr txBox="1"/>
          <p:nvPr>
            <p:ph type="title"/>
          </p:nvPr>
        </p:nvSpPr>
        <p:spPr>
          <a:xfrm>
            <a:off x="343350" y="455925"/>
            <a:ext cx="8457300" cy="7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Meaningful Data Visualization </a:t>
            </a:r>
            <a:r>
              <a:rPr lang="en" sz="2300">
                <a:solidFill>
                  <a:schemeClr val="lt1"/>
                </a:solidFill>
              </a:rPr>
              <a:t>- Required Parking Spaces</a:t>
            </a:r>
            <a:endParaRPr/>
          </a:p>
        </p:txBody>
      </p:sp>
      <p:pic>
        <p:nvPicPr>
          <p:cNvPr id="316" name="Google Shape;316;p19"/>
          <p:cNvPicPr preferRelativeResize="0"/>
          <p:nvPr/>
        </p:nvPicPr>
        <p:blipFill>
          <a:blip r:embed="rId3">
            <a:alphaModFix/>
          </a:blip>
          <a:stretch>
            <a:fillRect/>
          </a:stretch>
        </p:blipFill>
        <p:spPr>
          <a:xfrm>
            <a:off x="343350" y="1106050"/>
            <a:ext cx="5967410" cy="3599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20" name="Shape 320"/>
        <p:cNvGrpSpPr/>
        <p:nvPr/>
      </p:nvGrpSpPr>
      <p:grpSpPr>
        <a:xfrm>
          <a:off x="0" y="0"/>
          <a:ext cx="0" cy="0"/>
          <a:chOff x="0" y="0"/>
          <a:chExt cx="0" cy="0"/>
        </a:xfrm>
      </p:grpSpPr>
      <p:sp>
        <p:nvSpPr>
          <p:cNvPr id="321" name="Google Shape;321;p20"/>
          <p:cNvSpPr txBox="1"/>
          <p:nvPr>
            <p:ph type="title"/>
          </p:nvPr>
        </p:nvSpPr>
        <p:spPr>
          <a:xfrm>
            <a:off x="726650" y="429175"/>
            <a:ext cx="8169600" cy="7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Meaningful Data Visualization - Pervious Cancellations</a:t>
            </a:r>
            <a:endParaRPr/>
          </a:p>
        </p:txBody>
      </p:sp>
      <p:pic>
        <p:nvPicPr>
          <p:cNvPr id="322" name="Google Shape;322;p20"/>
          <p:cNvPicPr preferRelativeResize="0"/>
          <p:nvPr/>
        </p:nvPicPr>
        <p:blipFill>
          <a:blip r:embed="rId3">
            <a:alphaModFix/>
          </a:blip>
          <a:stretch>
            <a:fillRect/>
          </a:stretch>
        </p:blipFill>
        <p:spPr>
          <a:xfrm>
            <a:off x="726650" y="1061500"/>
            <a:ext cx="6044206" cy="3626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26" name="Shape 326"/>
        <p:cNvGrpSpPr/>
        <p:nvPr/>
      </p:nvGrpSpPr>
      <p:grpSpPr>
        <a:xfrm>
          <a:off x="0" y="0"/>
          <a:ext cx="0" cy="0"/>
          <a:chOff x="0" y="0"/>
          <a:chExt cx="0" cy="0"/>
        </a:xfrm>
      </p:grpSpPr>
      <p:sp>
        <p:nvSpPr>
          <p:cNvPr id="327" name="Google Shape;327;p21"/>
          <p:cNvSpPr txBox="1"/>
          <p:nvPr>
            <p:ph type="title"/>
          </p:nvPr>
        </p:nvSpPr>
        <p:spPr>
          <a:xfrm>
            <a:off x="563900" y="455925"/>
            <a:ext cx="7476600" cy="5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lt1"/>
                </a:solidFill>
              </a:rPr>
              <a:t>Meaningful Data Visualization - Booking Changes</a:t>
            </a:r>
            <a:endParaRPr/>
          </a:p>
        </p:txBody>
      </p:sp>
      <p:pic>
        <p:nvPicPr>
          <p:cNvPr id="328" name="Google Shape;328;p21"/>
          <p:cNvPicPr preferRelativeResize="0"/>
          <p:nvPr/>
        </p:nvPicPr>
        <p:blipFill>
          <a:blip r:embed="rId3">
            <a:alphaModFix/>
          </a:blip>
          <a:stretch>
            <a:fillRect/>
          </a:stretch>
        </p:blipFill>
        <p:spPr>
          <a:xfrm>
            <a:off x="563900" y="1007325"/>
            <a:ext cx="6476646" cy="383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