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0375"/>
            <a:ext cx="9144000" cy="1071245"/>
          </a:xfrm>
        </p:spPr>
        <p:txBody>
          <a:bodyPr>
            <a:normAutofit/>
          </a:bodyPr>
          <a:p>
            <a:r>
              <a:rPr lang="zh-CN" altLang="en-US"/>
              <a:t>算法解释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2535" y="1654175"/>
            <a:ext cx="9144000" cy="4576445"/>
          </a:xfrm>
        </p:spPr>
        <p:txBody>
          <a:bodyPr>
            <a:normAutofit/>
          </a:bodyPr>
          <a:p>
            <a:pPr algn="l"/>
            <a:r>
              <a:rPr lang="zh-CN" altLang="en-US" sz="2000"/>
              <a:t>这个程序是用来实现计算器的一般功能，包括多位计算以及优先级判断。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整体的处理思想：照将此程序分为了三个阶段，分别是输入阶段，乘除法阶段和加减法阶段，每个阶段处理的任务相对简单，但是程序的结果稳定高效。</a:t>
            </a:r>
            <a:endParaRPr lang="zh-CN" altLang="en-US" sz="2000"/>
          </a:p>
          <a:p>
            <a:pPr algn="l"/>
            <a:r>
              <a:rPr lang="zh-CN" altLang="en-US" sz="2000" b="1"/>
              <a:t>阶段一</a:t>
            </a:r>
            <a:r>
              <a:rPr lang="zh-CN" altLang="en-US" sz="2000"/>
              <a:t>：</a:t>
            </a:r>
            <a:r>
              <a:rPr lang="zh-CN" altLang="en-US" sz="2000"/>
              <a:t>输入以等号为标志一次性读入，然后将符号和数字分开存储在两个数组里</a:t>
            </a:r>
            <a:endParaRPr lang="zh-CN" altLang="en-US" sz="2000"/>
          </a:p>
          <a:p>
            <a:pPr algn="l"/>
            <a:r>
              <a:rPr lang="zh-CN" altLang="en-US" sz="2000" b="1"/>
              <a:t>阶段二：</a:t>
            </a:r>
            <a:r>
              <a:rPr lang="zh-CN" altLang="en-US" sz="2000"/>
              <a:t>乘除法串处理阶段，一是优先进行乘除法把结果存到当前两个运算数的后面那个中，二是对原式进行加减零改造，把当前的符号，根据上一个加号或者减号，改成加号或者减号，把第一个运算数赋</a:t>
            </a:r>
            <a:r>
              <a:rPr lang="en-US" altLang="zh-CN" sz="2000"/>
              <a:t>0</a:t>
            </a:r>
            <a:r>
              <a:rPr lang="zh-CN" altLang="en-US" sz="2000"/>
              <a:t>，从而</a:t>
            </a:r>
            <a:r>
              <a:rPr lang="zh-CN" altLang="en-US" sz="2000"/>
              <a:t>不改变原来的长度。</a:t>
            </a:r>
            <a:endParaRPr lang="zh-CN" altLang="en-US" sz="2000"/>
          </a:p>
          <a:p>
            <a:pPr algn="l"/>
            <a:r>
              <a:rPr lang="zh-CN" altLang="en-US" sz="2000" b="1"/>
              <a:t>阶段三：</a:t>
            </a:r>
            <a:r>
              <a:rPr lang="zh-CN" altLang="en-US" sz="2000"/>
              <a:t>加法减法处理阶段，先将第一个数字以及加法后面的数字相加，再把减法后面的数字相加，最后比较大小后相减，输出结果判断正负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630555"/>
            <a:ext cx="10515600" cy="51562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例如 计算 </a:t>
            </a:r>
            <a:r>
              <a:rPr lang="en-US" altLang="zh-CN"/>
              <a:t>1 + 3*3- 4/2*9=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470660" y="1792605"/>
          <a:ext cx="32727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65"/>
                <a:gridCol w="545465"/>
                <a:gridCol w="545465"/>
                <a:gridCol w="545465"/>
                <a:gridCol w="545465"/>
                <a:gridCol w="545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842135" y="2295525"/>
          <a:ext cx="274002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548005"/>
                <a:gridCol w="548005"/>
                <a:gridCol w="548005"/>
                <a:gridCol w="54800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3445" y="1298575"/>
            <a:ext cx="199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阶段一：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3445" y="28035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阶段二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470660" y="3171825"/>
          <a:ext cx="32727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65"/>
                <a:gridCol w="545465"/>
                <a:gridCol w="545465"/>
                <a:gridCol w="545465"/>
                <a:gridCol w="545465"/>
                <a:gridCol w="545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842135" y="3649980"/>
          <a:ext cx="274002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548005"/>
                <a:gridCol w="548005"/>
                <a:gridCol w="548005"/>
                <a:gridCol w="54800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470660" y="4514215"/>
          <a:ext cx="32727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65"/>
                <a:gridCol w="545465"/>
                <a:gridCol w="545465"/>
                <a:gridCol w="545465"/>
                <a:gridCol w="545465"/>
                <a:gridCol w="545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1842135" y="4993005"/>
          <a:ext cx="274002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548005"/>
                <a:gridCol w="548005"/>
                <a:gridCol w="548005"/>
                <a:gridCol w="54800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18540" y="40354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阶段三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81575" y="4514215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X=1+0+9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981575" y="48996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Y=0+0+18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981575" y="5401945"/>
            <a:ext cx="1334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result=-(Y-X)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265" y="28892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输入模块（阶段一</a:t>
            </a:r>
            <a:r>
              <a:rPr lang="zh-CN" altLang="en-US"/>
              <a:t>）流程图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474085" y="1844040"/>
            <a:ext cx="1266190" cy="5327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阶段一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109720" y="237680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35655" y="2639695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中断输入</a:t>
            </a:r>
            <a:endParaRPr lang="zh-CN" altLang="en-US"/>
          </a:p>
          <a:p>
            <a:pPr algn="ctr"/>
            <a:r>
              <a:rPr lang="en-US" altLang="zh-CN"/>
              <a:t>int 21h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17340" y="316230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2873375" y="3425190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判断是否为数字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24960" y="396748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3"/>
          </p:cNvCxnSpPr>
          <p:nvPr/>
        </p:nvCxnSpPr>
        <p:spPr>
          <a:xfrm>
            <a:off x="5353050" y="3696335"/>
            <a:ext cx="140779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68465" y="370459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60845" y="449008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532120" y="3967480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判断是否为等号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0895" y="4230370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存入到数字数组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8011795" y="4234815"/>
            <a:ext cx="140779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419590" y="4227195"/>
            <a:ext cx="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86145" y="4752975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存入到符号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641715" y="4678680"/>
            <a:ext cx="1556385" cy="5226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进入阶段二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998345" y="5546725"/>
            <a:ext cx="477774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8030" y="2903855"/>
            <a:ext cx="13328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776085" y="5277485"/>
            <a:ext cx="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132580" y="4752975"/>
            <a:ext cx="5080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1995170" y="2903855"/>
            <a:ext cx="22860" cy="264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441950" y="3336290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815715" y="3914775"/>
            <a:ext cx="294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430645" y="4384675"/>
            <a:ext cx="330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N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796530" y="3914775"/>
            <a:ext cx="29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Y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3190" y="19812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乘法串处理</a:t>
            </a:r>
            <a:r>
              <a:rPr lang="zh-CN" altLang="en-US"/>
              <a:t>模块（阶段二</a:t>
            </a:r>
            <a:r>
              <a:rPr lang="zh-CN" altLang="en-US"/>
              <a:t>）流程图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5582920" y="480695"/>
            <a:ext cx="1266190" cy="5327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阶段二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7" idx="2"/>
            <a:endCxn id="15" idx="0"/>
          </p:cNvCxnSpPr>
          <p:nvPr/>
        </p:nvCxnSpPr>
        <p:spPr>
          <a:xfrm>
            <a:off x="6233160" y="1788795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54650" y="1266190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I=0,C=0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36970" y="347726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67865" y="4326890"/>
            <a:ext cx="4445" cy="885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46525" y="4326890"/>
            <a:ext cx="6985" cy="935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4993005" y="2149475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I&lt;</a:t>
            </a:r>
            <a:r>
              <a:rPr lang="zh-CN" altLang="en-US"/>
              <a:t>符号</a:t>
            </a:r>
            <a:r>
              <a:rPr lang="zh-CN" altLang="en-US"/>
              <a:t>数组长度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8140" y="2954655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读取第</a:t>
            </a:r>
            <a:r>
              <a:rPr lang="en-US" altLang="zh-CN"/>
              <a:t>I</a:t>
            </a:r>
            <a:r>
              <a:rPr lang="zh-CN" altLang="en-US"/>
              <a:t>个符号数组项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883285" y="6055995"/>
            <a:ext cx="306260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37970" y="5262880"/>
            <a:ext cx="1043305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C=0</a:t>
            </a:r>
            <a:endParaRPr lang="en-US" altLang="zh-CN"/>
          </a:p>
          <a:p>
            <a:pPr algn="ctr"/>
            <a:r>
              <a:rPr lang="en-US" altLang="zh-CN"/>
              <a:t>I++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419975" y="2691765"/>
            <a:ext cx="1556385" cy="5226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进入阶段三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43280" y="1967230"/>
            <a:ext cx="537845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953510" y="5791200"/>
            <a:ext cx="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977390" y="5775325"/>
            <a:ext cx="0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229350" y="269176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58845" y="5262880"/>
            <a:ext cx="973455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C=1</a:t>
            </a:r>
            <a:endParaRPr lang="en-US" altLang="zh-CN"/>
          </a:p>
          <a:p>
            <a:pPr algn="ctr"/>
            <a:r>
              <a:rPr lang="en-US" altLang="zh-CN"/>
              <a:t>I++</a:t>
            </a:r>
            <a:endParaRPr lang="en-US" altLang="zh-CN"/>
          </a:p>
        </p:txBody>
      </p:sp>
      <p:cxnSp>
        <p:nvCxnSpPr>
          <p:cNvPr id="34" name="直接连接符 33"/>
          <p:cNvCxnSpPr/>
          <p:nvPr/>
        </p:nvCxnSpPr>
        <p:spPr>
          <a:xfrm>
            <a:off x="883285" y="1927225"/>
            <a:ext cx="6350" cy="41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252210" y="101346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4993005" y="3724910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判断是否符号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229350" y="4282440"/>
            <a:ext cx="698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462905" y="4668520"/>
            <a:ext cx="1556385" cy="160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改第</a:t>
            </a:r>
            <a:r>
              <a:rPr lang="en-US" altLang="zh-CN" sz="1200"/>
              <a:t>I</a:t>
            </a:r>
            <a:r>
              <a:rPr lang="zh-CN" altLang="en-US" sz="1200"/>
              <a:t>个字符为</a:t>
            </a:r>
            <a:r>
              <a:rPr lang="en-US" altLang="zh-CN" sz="1200"/>
              <a:t>+</a:t>
            </a:r>
            <a:r>
              <a:rPr lang="zh-CN" altLang="en-US" sz="1200"/>
              <a:t>号（当</a:t>
            </a:r>
            <a:r>
              <a:rPr lang="en-US" altLang="zh-CN" sz="1200"/>
              <a:t>C=0</a:t>
            </a:r>
            <a:r>
              <a:rPr lang="zh-CN" altLang="en-US" sz="1200"/>
              <a:t>）；</a:t>
            </a:r>
            <a:r>
              <a:rPr lang="en-US" altLang="zh-CN" sz="1200"/>
              <a:t>-</a:t>
            </a:r>
            <a:r>
              <a:rPr lang="zh-CN" altLang="en-US" sz="1200"/>
              <a:t>号（当</a:t>
            </a:r>
            <a:r>
              <a:rPr lang="en-US" altLang="zh-CN" sz="1200"/>
              <a:t>C=1</a:t>
            </a:r>
            <a:r>
              <a:rPr lang="zh-CN" altLang="en-US" sz="1200"/>
              <a:t>）；</a:t>
            </a:r>
            <a:endParaRPr lang="zh-CN" altLang="en-US" sz="1200"/>
          </a:p>
          <a:p>
            <a:pPr algn="l"/>
            <a:r>
              <a:rPr lang="zh-CN" altLang="en-US" sz="1200"/>
              <a:t>计算数字数组的</a:t>
            </a:r>
            <a:r>
              <a:rPr lang="en-US" altLang="zh-CN" sz="1200"/>
              <a:t>I</a:t>
            </a:r>
            <a:r>
              <a:rPr lang="zh-CN" altLang="en-US" sz="1200"/>
              <a:t>和</a:t>
            </a:r>
            <a:r>
              <a:rPr lang="en-US" altLang="zh-CN" sz="1200"/>
              <a:t>I+1</a:t>
            </a:r>
            <a:r>
              <a:rPr lang="zh-CN" altLang="en-US" sz="1200"/>
              <a:t>项</a:t>
            </a:r>
            <a:endParaRPr lang="zh-CN" altLang="en-US" sz="1200"/>
          </a:p>
          <a:p>
            <a:pPr algn="l"/>
            <a:r>
              <a:rPr lang="zh-CN" altLang="en-US" sz="1200"/>
              <a:t>把乘法运算结果存入第</a:t>
            </a:r>
            <a:r>
              <a:rPr lang="en-US" altLang="zh-CN" sz="1200"/>
              <a:t>I+1</a:t>
            </a:r>
            <a:r>
              <a:rPr lang="zh-CN" altLang="en-US" sz="1200"/>
              <a:t>个数据数组中</a:t>
            </a:r>
            <a:endParaRPr lang="zh-CN" altLang="en-US" sz="1200"/>
          </a:p>
          <a:p>
            <a:pPr algn="l"/>
            <a:endParaRPr lang="zh-CN" altLang="en-US" sz="1200"/>
          </a:p>
        </p:txBody>
      </p:sp>
      <p:cxnSp>
        <p:nvCxnSpPr>
          <p:cNvPr id="40" name="直接连接符 39"/>
          <p:cNvCxnSpPr/>
          <p:nvPr/>
        </p:nvCxnSpPr>
        <p:spPr>
          <a:xfrm>
            <a:off x="1927860" y="4337050"/>
            <a:ext cx="65881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505825" y="4326890"/>
            <a:ext cx="254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724140" y="4668520"/>
            <a:ext cx="1556385" cy="160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改第</a:t>
            </a:r>
            <a:r>
              <a:rPr lang="en-US" altLang="zh-CN" sz="1200"/>
              <a:t>I</a:t>
            </a:r>
            <a:r>
              <a:rPr lang="zh-CN" altLang="en-US" sz="1200"/>
              <a:t>个字符为</a:t>
            </a:r>
            <a:r>
              <a:rPr lang="en-US" altLang="zh-CN" sz="1200"/>
              <a:t>+</a:t>
            </a:r>
            <a:r>
              <a:rPr lang="zh-CN" altLang="en-US" sz="1200"/>
              <a:t>号（当</a:t>
            </a:r>
            <a:r>
              <a:rPr lang="en-US" altLang="zh-CN" sz="1200"/>
              <a:t>C=0</a:t>
            </a:r>
            <a:r>
              <a:rPr lang="zh-CN" altLang="en-US" sz="1200"/>
              <a:t>）；</a:t>
            </a:r>
            <a:r>
              <a:rPr lang="en-US" altLang="zh-CN" sz="1200"/>
              <a:t>-</a:t>
            </a:r>
            <a:r>
              <a:rPr lang="zh-CN" altLang="en-US" sz="1200"/>
              <a:t>号（当</a:t>
            </a:r>
            <a:r>
              <a:rPr lang="en-US" altLang="zh-CN" sz="1200"/>
              <a:t>C=1</a:t>
            </a:r>
            <a:r>
              <a:rPr lang="zh-CN" altLang="en-US" sz="1200"/>
              <a:t>）；</a:t>
            </a:r>
            <a:endParaRPr lang="zh-CN" altLang="en-US" sz="1200"/>
          </a:p>
          <a:p>
            <a:pPr algn="ctr"/>
            <a:r>
              <a:rPr lang="zh-CN" altLang="en-US" sz="1200">
                <a:sym typeface="+mn-ea"/>
              </a:rPr>
              <a:t>计算数字数组的</a:t>
            </a:r>
            <a:r>
              <a:rPr lang="en-US" altLang="zh-CN" sz="1200">
                <a:sym typeface="+mn-ea"/>
              </a:rPr>
              <a:t>I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I+1</a:t>
            </a:r>
            <a:r>
              <a:rPr lang="zh-CN" altLang="en-US" sz="1200">
                <a:sym typeface="+mn-ea"/>
              </a:rPr>
              <a:t>项</a:t>
            </a:r>
            <a:endParaRPr lang="zh-CN" altLang="en-US" sz="1200"/>
          </a:p>
          <a:p>
            <a:pPr algn="ctr"/>
            <a:r>
              <a:rPr lang="zh-CN" altLang="en-US" sz="1200"/>
              <a:t>把除法运算结果存入第</a:t>
            </a:r>
            <a:r>
              <a:rPr lang="en-US" altLang="zh-CN" sz="1200"/>
              <a:t>I+1</a:t>
            </a:r>
            <a:r>
              <a:rPr lang="zh-CN" altLang="en-US" sz="1200"/>
              <a:t>个数据数组中</a:t>
            </a:r>
            <a:endParaRPr lang="zh-CN" altLang="en-US" sz="1200"/>
          </a:p>
          <a:p>
            <a:pPr algn="ctr"/>
            <a:endParaRPr lang="zh-CN" altLang="en-US" sz="1200"/>
          </a:p>
        </p:txBody>
      </p:sp>
      <p:cxnSp>
        <p:nvCxnSpPr>
          <p:cNvPr id="43" name="直接连接符 42"/>
          <p:cNvCxnSpPr/>
          <p:nvPr/>
        </p:nvCxnSpPr>
        <p:spPr>
          <a:xfrm>
            <a:off x="6259830" y="6550025"/>
            <a:ext cx="336105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495665" y="6276340"/>
            <a:ext cx="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6259830" y="6251575"/>
            <a:ext cx="0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580245" y="1957070"/>
            <a:ext cx="57150" cy="459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6259830" y="1960880"/>
            <a:ext cx="333057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472680" y="2419350"/>
            <a:ext cx="72199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194675" y="242887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419975" y="2060575"/>
            <a:ext cx="330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N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848350" y="2586355"/>
            <a:ext cx="29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Y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259830" y="4282440"/>
            <a:ext cx="525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*</a:t>
            </a:r>
            <a:r>
              <a:rPr lang="zh-CN" altLang="en-US">
                <a:sym typeface="+mn-ea"/>
              </a:rPr>
              <a:t>号</a:t>
            </a:r>
            <a:endParaRPr lang="zh-CN" altLang="en-US"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11235" y="4291330"/>
            <a:ext cx="499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号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56130" y="4347210"/>
            <a:ext cx="525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265" y="28892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输入模块（阶段三</a:t>
            </a:r>
            <a:r>
              <a:rPr lang="zh-CN" altLang="en-US"/>
              <a:t>）流程图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433445" y="1191260"/>
            <a:ext cx="1266190" cy="5327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阶段三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069080" y="172402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9770" y="1986915"/>
            <a:ext cx="165290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X=</a:t>
            </a:r>
            <a:r>
              <a:rPr lang="zh-CN" altLang="en-US"/>
              <a:t>第一个数</a:t>
            </a:r>
            <a:endParaRPr lang="zh-CN" altLang="en-US"/>
          </a:p>
          <a:p>
            <a:pPr algn="ctr"/>
            <a:r>
              <a:rPr lang="en-US" altLang="zh-CN"/>
              <a:t>Y=0,I=0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76700" y="250952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2848610" y="3577590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判断是否为+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84320" y="3314700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09235" y="3039745"/>
            <a:ext cx="140779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00195" y="410019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74595" y="3845560"/>
            <a:ext cx="37401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448300" y="3222625"/>
            <a:ext cx="2545080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X&lt;Y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34075" y="3989705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绝对值</a:t>
            </a:r>
            <a:r>
              <a:rPr lang="en-US" altLang="zh-CN"/>
              <a:t>X-Y</a:t>
            </a:r>
            <a:r>
              <a:rPr lang="zh-CN" altLang="en-US"/>
              <a:t>；</a:t>
            </a:r>
            <a:endParaRPr lang="zh-CN" altLang="en-US"/>
          </a:p>
          <a:p>
            <a:pPr algn="ctr"/>
            <a:r>
              <a:rPr lang="zh-CN" altLang="en-US"/>
              <a:t>结果为正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993380" y="3489960"/>
            <a:ext cx="63309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708140" y="3039745"/>
            <a:ext cx="8890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17240" y="4382770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X=X+</a:t>
            </a: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数字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32790" y="5225415"/>
            <a:ext cx="336740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32790" y="2620010"/>
            <a:ext cx="329692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051165" y="6219825"/>
            <a:ext cx="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099560" y="4894580"/>
            <a:ext cx="635" cy="3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742950" y="2626995"/>
            <a:ext cx="12700" cy="26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4145" y="3476625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775075" y="3244850"/>
            <a:ext cx="294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282055" y="3674110"/>
            <a:ext cx="330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N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03845" y="3108325"/>
            <a:ext cx="29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Y</a:t>
            </a:r>
            <a:endParaRPr lang="zh-CN" altLang="en-US"/>
          </a:p>
        </p:txBody>
      </p:sp>
      <p:sp>
        <p:nvSpPr>
          <p:cNvPr id="2" name="流程图: 决策 1"/>
          <p:cNvSpPr/>
          <p:nvPr/>
        </p:nvSpPr>
        <p:spPr>
          <a:xfrm>
            <a:off x="2833370" y="2772410"/>
            <a:ext cx="2479675" cy="54229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I&lt;</a:t>
            </a:r>
            <a:r>
              <a:rPr lang="zh-CN" altLang="en-US"/>
              <a:t>符号</a:t>
            </a:r>
            <a:r>
              <a:rPr lang="zh-CN" altLang="en-US"/>
              <a:t>数组长度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753110" y="3834765"/>
            <a:ext cx="4921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8210" y="3577590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Y=Y+</a:t>
            </a: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数字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717030" y="3726815"/>
            <a:ext cx="762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618855" y="3489960"/>
            <a:ext cx="762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96835" y="3989705"/>
            <a:ext cx="1556385" cy="522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绝对值</a:t>
            </a:r>
            <a:r>
              <a:rPr lang="en-US" altLang="zh-CN"/>
              <a:t>Y-X</a:t>
            </a:r>
            <a:r>
              <a:rPr lang="zh-CN" altLang="en-US"/>
              <a:t>；</a:t>
            </a:r>
            <a:endParaRPr lang="zh-CN" altLang="en-US"/>
          </a:p>
          <a:p>
            <a:pPr algn="ctr"/>
            <a:r>
              <a:rPr lang="zh-CN" altLang="en-US"/>
              <a:t>结果为负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本算法的最大的亮点在于：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将输入、乘除法、加减法每个阶段只做一个，让每个阶段的执行过程相对简单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避免了复杂的指针和混合运算，使程序逻辑简明而可靠。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最坏的时间复杂度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空间复杂度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缺点在于：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存储空间在计算过程中没有动态释放，使空间利用率较低。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192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算法解释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JASON</cp:lastModifiedBy>
  <cp:revision>10</cp:revision>
  <dcterms:created xsi:type="dcterms:W3CDTF">2020-04-28T14:29:00Z</dcterms:created>
  <dcterms:modified xsi:type="dcterms:W3CDTF">2020-04-29T10:19:58Z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