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Nunito"/>
      <p:regular r:id="rId23"/>
      <p:bold r:id="rId24"/>
      <p:italic r:id="rId25"/>
      <p:boldItalic r:id="rId26"/>
    </p:embeddedFont>
    <p:embeddedFont>
      <p:font typeface="Maven Pro"/>
      <p:regular r:id="rId27"/>
      <p:bold r:id="rId28"/>
    </p:embeddedFont>
    <p:embeddedFont>
      <p:font typeface="Average"/>
      <p:regular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Nunito-bold.fntdata"/><Relationship Id="rId23" Type="http://schemas.openxmlformats.org/officeDocument/2006/relationships/font" Target="fonts/Nuni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Nunito-boldItalic.fntdata"/><Relationship Id="rId25" Type="http://schemas.openxmlformats.org/officeDocument/2006/relationships/font" Target="fonts/Nunito-italic.fntdata"/><Relationship Id="rId28" Type="http://schemas.openxmlformats.org/officeDocument/2006/relationships/font" Target="fonts/MavenPro-bold.fntdata"/><Relationship Id="rId27" Type="http://schemas.openxmlformats.org/officeDocument/2006/relationships/font" Target="fonts/MavenPr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Average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b0ac75027f_3_14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b0ac75027f_3_14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b0ac75027f_3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b0ac75027f_3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b0ac75027f_3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b0ac75027f_3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b0ac75027f_3_19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b0ac75027f_3_19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b0ac75027f_3_19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b0ac75027f_3_19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b0ac75027f_3_19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b0ac75027f_3_19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b0ac75027f_3_19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b0ac75027f_3_19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b07f809e7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b07f809e7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b07f809e78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b07f809e78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b0ac75027f_2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b0ac75027f_2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b0ac75027f_2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b0ac75027f_2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b0ac75027f_2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b0ac75027f_2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b0ac75027f_2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b0ac75027f_2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b0ac75027f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b0ac75027f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b0ac75027f_3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b0ac75027f_3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b0ac75027f_3_19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b0ac75027f_3_19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b0ac75027f_3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b0ac75027f_3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Relationship Id="rId4" Type="http://schemas.openxmlformats.org/officeDocument/2006/relationships/image" Target="../media/image6.png"/><Relationship Id="rId5" Type="http://schemas.openxmlformats.org/officeDocument/2006/relationships/image" Target="../media/image11.png"/><Relationship Id="rId6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Relationship Id="rId4" Type="http://schemas.openxmlformats.org/officeDocument/2006/relationships/image" Target="../media/image16.png"/><Relationship Id="rId5" Type="http://schemas.openxmlformats.org/officeDocument/2006/relationships/image" Target="../media/image15.png"/><Relationship Id="rId6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948900"/>
            <a:ext cx="4255500" cy="1622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0000FF"/>
              </a:solidFill>
              <a:highlight>
                <a:srgbClr val="FFFFFF"/>
              </a:highlight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0000FF"/>
              </a:solidFill>
              <a:highlight>
                <a:srgbClr val="FFFFFF"/>
              </a:highlight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0000FF"/>
              </a:solidFill>
              <a:highlight>
                <a:srgbClr val="FFFFFF"/>
              </a:highlight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0000FF"/>
              </a:solidFill>
              <a:highlight>
                <a:srgbClr val="FFFFFF"/>
              </a:highlight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3F3F3"/>
                </a:solidFill>
                <a:latin typeface="Average"/>
                <a:ea typeface="Average"/>
                <a:cs typeface="Average"/>
                <a:sym typeface="Average"/>
              </a:rPr>
              <a:t>Evaluating Financial Crises and Stock Market Trends Using </a:t>
            </a:r>
            <a:endParaRPr sz="2000">
              <a:solidFill>
                <a:srgbClr val="F3F3F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3F3F3"/>
                </a:solidFill>
                <a:latin typeface="Average"/>
                <a:ea typeface="Average"/>
                <a:cs typeface="Average"/>
                <a:sym typeface="Average"/>
              </a:rPr>
              <a:t>Technical, Market, and Fundamental Indicators</a:t>
            </a:r>
            <a:endParaRPr sz="2000">
              <a:solidFill>
                <a:srgbClr val="F3F3F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rgbClr val="000000"/>
              </a:solidFill>
              <a:highlight>
                <a:srgbClr val="FFFFFF"/>
              </a:highlight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rgbClr val="000000"/>
              </a:solidFill>
              <a:highlight>
                <a:srgbClr val="FFFFFF"/>
              </a:highlight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0000FF"/>
              </a:solidFill>
              <a:highlight>
                <a:srgbClr val="FFFFFF"/>
              </a:highlight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900">
              <a:solidFill>
                <a:srgbClr val="0000FF"/>
              </a:solidFill>
              <a:highlight>
                <a:srgbClr val="FFFFFF"/>
              </a:highlight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0000FF"/>
                </a:solidFill>
                <a:highlight>
                  <a:srgbClr val="FFFFFF"/>
                </a:highlight>
                <a:latin typeface="Average"/>
                <a:ea typeface="Average"/>
                <a:cs typeface="Average"/>
                <a:sym typeface="Average"/>
              </a:rPr>
              <a:t> </a:t>
            </a:r>
            <a:endParaRPr sz="2700">
              <a:solidFill>
                <a:srgbClr val="0000FF"/>
              </a:solidFill>
              <a:highlight>
                <a:srgbClr val="FFFFFF"/>
              </a:highlight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00"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528350" y="287715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F3F3F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Visualization Group Project</a:t>
            </a:r>
            <a:endParaRPr sz="300">
              <a:solidFill>
                <a:srgbClr val="F3F3F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F3F3F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Management of Financial Institutions</a:t>
            </a:r>
            <a:endParaRPr sz="1350">
              <a:solidFill>
                <a:srgbClr val="F3F3F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F3F3F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MGT-6090</a:t>
            </a:r>
            <a:endParaRPr sz="1350">
              <a:solidFill>
                <a:srgbClr val="F3F3F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3F3F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3F3F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Group Members:</a:t>
            </a:r>
            <a:endParaRPr sz="1100">
              <a:solidFill>
                <a:srgbClr val="F3F3F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3F3F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Rebecca Zhang</a:t>
            </a:r>
            <a:endParaRPr sz="1100">
              <a:solidFill>
                <a:srgbClr val="F3F3F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3F3F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Jason Zhongyun Zhang</a:t>
            </a:r>
            <a:endParaRPr sz="1100">
              <a:solidFill>
                <a:srgbClr val="F3F3F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3F3F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Hao Zhang</a:t>
            </a:r>
            <a:endParaRPr sz="1100">
              <a:solidFill>
                <a:srgbClr val="F3F3F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2"/>
          <p:cNvSpPr txBox="1"/>
          <p:nvPr>
            <p:ph type="title"/>
          </p:nvPr>
        </p:nvSpPr>
        <p:spPr>
          <a:xfrm>
            <a:off x="0" y="0"/>
            <a:ext cx="909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Visualizing the Market Trend During the 2007-08 Financial Crisis  </a:t>
            </a:r>
            <a:endParaRPr sz="2200"/>
          </a:p>
        </p:txBody>
      </p:sp>
      <p:sp>
        <p:nvSpPr>
          <p:cNvPr id="343" name="Google Shape;343;p22"/>
          <p:cNvSpPr txBox="1"/>
          <p:nvPr>
            <p:ph idx="2" type="body"/>
          </p:nvPr>
        </p:nvSpPr>
        <p:spPr>
          <a:xfrm>
            <a:off x="5995675" y="572700"/>
            <a:ext cx="2973300" cy="45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783F04"/>
                </a:solidFill>
              </a:rPr>
              <a:t>Key Findings:</a:t>
            </a:r>
            <a:endParaRPr sz="1200">
              <a:solidFill>
                <a:srgbClr val="783F04"/>
              </a:solidFill>
            </a:endParaRPr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Clr>
                <a:srgbClr val="783F04"/>
              </a:buClr>
              <a:buSzPts val="1200"/>
              <a:buChar char="●"/>
            </a:pPr>
            <a:r>
              <a:rPr lang="en" sz="1200">
                <a:solidFill>
                  <a:srgbClr val="783F04"/>
                </a:solidFill>
              </a:rPr>
              <a:t>The manufacturing sector still experiencing another peak until the mid-2008 while other sectors started going down after reaching the peak since October 2007</a:t>
            </a:r>
            <a:endParaRPr sz="1200">
              <a:solidFill>
                <a:srgbClr val="783F04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783F04"/>
              </a:buClr>
              <a:buSzPts val="1200"/>
              <a:buChar char="●"/>
            </a:pPr>
            <a:r>
              <a:rPr lang="en" sz="1200">
                <a:solidFill>
                  <a:srgbClr val="783F04"/>
                </a:solidFill>
              </a:rPr>
              <a:t>The volatility index remained low soon before the market started to plunge</a:t>
            </a:r>
            <a:endParaRPr sz="1200">
              <a:solidFill>
                <a:srgbClr val="783F04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783F04"/>
              </a:buClr>
              <a:buSzPts val="1200"/>
              <a:buChar char="●"/>
            </a:pPr>
            <a:r>
              <a:rPr lang="en" sz="1200">
                <a:solidFill>
                  <a:srgbClr val="783F04"/>
                </a:solidFill>
              </a:rPr>
              <a:t>The volatility index reached two peaks, after the second of which the market started recovering</a:t>
            </a:r>
            <a:endParaRPr sz="1200">
              <a:solidFill>
                <a:srgbClr val="783F04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783F04"/>
              </a:buClr>
              <a:buSzPts val="1200"/>
              <a:buChar char="●"/>
            </a:pPr>
            <a:r>
              <a:rPr lang="en" sz="1200">
                <a:solidFill>
                  <a:srgbClr val="783F04"/>
                </a:solidFill>
              </a:rPr>
              <a:t>Put/call ratios experienced more ups and downs than VIX during the same time</a:t>
            </a:r>
            <a:endParaRPr sz="1200">
              <a:solidFill>
                <a:srgbClr val="783F04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783F04"/>
              </a:buClr>
              <a:buSzPts val="1200"/>
              <a:buChar char="●"/>
            </a:pPr>
            <a:r>
              <a:rPr lang="en" sz="1200">
                <a:solidFill>
                  <a:srgbClr val="783F04"/>
                </a:solidFill>
              </a:rPr>
              <a:t>Higher put-call ratio when the market did not reach the bottom</a:t>
            </a:r>
            <a:endParaRPr sz="1200">
              <a:solidFill>
                <a:srgbClr val="783F04"/>
              </a:solidFill>
            </a:endParaRPr>
          </a:p>
        </p:txBody>
      </p:sp>
      <p:pic>
        <p:nvPicPr>
          <p:cNvPr id="344" name="Google Shape;34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550" y="495775"/>
            <a:ext cx="2794859" cy="22350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550" y="2831555"/>
            <a:ext cx="2794864" cy="22350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Google Shape;346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93790" y="495775"/>
            <a:ext cx="2866475" cy="2235019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" name="Google Shape;347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993788" y="2831556"/>
            <a:ext cx="2866486" cy="22350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3"/>
          <p:cNvSpPr txBox="1"/>
          <p:nvPr>
            <p:ph type="title"/>
          </p:nvPr>
        </p:nvSpPr>
        <p:spPr>
          <a:xfrm>
            <a:off x="0" y="0"/>
            <a:ext cx="9097800" cy="7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Visualizing the Market Trend During the 2007-08 Financial Crisis: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Fundamentals: Unemployment</a:t>
            </a:r>
            <a:endParaRPr sz="2100"/>
          </a:p>
        </p:txBody>
      </p:sp>
      <p:sp>
        <p:nvSpPr>
          <p:cNvPr id="353" name="Google Shape;353;p23"/>
          <p:cNvSpPr txBox="1"/>
          <p:nvPr>
            <p:ph idx="2" type="body"/>
          </p:nvPr>
        </p:nvSpPr>
        <p:spPr>
          <a:xfrm>
            <a:off x="5850025" y="902600"/>
            <a:ext cx="3118800" cy="40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783F04"/>
                </a:solidFill>
              </a:rPr>
              <a:t>Key Findings:</a:t>
            </a:r>
            <a:endParaRPr sz="1400">
              <a:solidFill>
                <a:srgbClr val="783F04"/>
              </a:solidFill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rgbClr val="783F04"/>
              </a:buClr>
              <a:buSzPts val="1400"/>
              <a:buChar char="●"/>
            </a:pPr>
            <a:r>
              <a:rPr lang="en" sz="1400">
                <a:solidFill>
                  <a:srgbClr val="783F04"/>
                </a:solidFill>
              </a:rPr>
              <a:t>Unemployment rates already steadily decreas</a:t>
            </a:r>
            <a:r>
              <a:rPr lang="en" sz="1400">
                <a:solidFill>
                  <a:srgbClr val="783F04"/>
                </a:solidFill>
              </a:rPr>
              <a:t>ing</a:t>
            </a:r>
            <a:r>
              <a:rPr lang="en" sz="1400">
                <a:solidFill>
                  <a:srgbClr val="783F04"/>
                </a:solidFill>
              </a:rPr>
              <a:t> starting in late 2007 and early 2008, several months, and continued to increase during the crisis</a:t>
            </a:r>
            <a:endParaRPr sz="1400">
              <a:solidFill>
                <a:srgbClr val="783F04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783F04"/>
              </a:buClr>
              <a:buSzPts val="1400"/>
              <a:buChar char="●"/>
            </a:pPr>
            <a:r>
              <a:rPr lang="en" sz="1400">
                <a:solidFill>
                  <a:srgbClr val="783F04"/>
                </a:solidFill>
              </a:rPr>
              <a:t>Employment rates continued to increase after the market hit the bottom in March 2009 and took a long time to recover</a:t>
            </a:r>
            <a:endParaRPr sz="1400">
              <a:solidFill>
                <a:srgbClr val="783F04"/>
              </a:solidFill>
            </a:endParaRPr>
          </a:p>
        </p:txBody>
      </p:sp>
      <p:pic>
        <p:nvPicPr>
          <p:cNvPr id="354" name="Google Shape;35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350" y="784625"/>
            <a:ext cx="5287025" cy="366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4"/>
          <p:cNvSpPr txBox="1"/>
          <p:nvPr>
            <p:ph type="title"/>
          </p:nvPr>
        </p:nvSpPr>
        <p:spPr>
          <a:xfrm>
            <a:off x="0" y="0"/>
            <a:ext cx="90978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Visualizing the Market Trend During the 2007-08 Financial Crisis: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Fundamentals: PPI Growth Rate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  <p:sp>
        <p:nvSpPr>
          <p:cNvPr id="360" name="Google Shape;360;p24"/>
          <p:cNvSpPr txBox="1"/>
          <p:nvPr>
            <p:ph idx="2" type="body"/>
          </p:nvPr>
        </p:nvSpPr>
        <p:spPr>
          <a:xfrm>
            <a:off x="5850025" y="902600"/>
            <a:ext cx="3118800" cy="40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783F04"/>
                </a:solidFill>
              </a:rPr>
              <a:t>Key Findings:</a:t>
            </a:r>
            <a:endParaRPr sz="1400">
              <a:solidFill>
                <a:srgbClr val="783F04"/>
              </a:solidFill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rgbClr val="783F04"/>
              </a:buClr>
              <a:buSzPts val="1400"/>
              <a:buChar char="●"/>
            </a:pPr>
            <a:r>
              <a:rPr lang="en" sz="1400">
                <a:solidFill>
                  <a:srgbClr val="783F04"/>
                </a:solidFill>
              </a:rPr>
              <a:t>PPI growth rates were not significantly affected in the early time of the crisis</a:t>
            </a:r>
            <a:endParaRPr sz="1400">
              <a:solidFill>
                <a:srgbClr val="783F04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783F04"/>
              </a:buClr>
              <a:buSzPts val="1400"/>
              <a:buChar char="●"/>
            </a:pPr>
            <a:r>
              <a:rPr lang="en" sz="1400">
                <a:solidFill>
                  <a:srgbClr val="783F04"/>
                </a:solidFill>
              </a:rPr>
              <a:t>PPI growth rates only started declining until the financial crisis had almost ended</a:t>
            </a:r>
            <a:endParaRPr sz="1400">
              <a:solidFill>
                <a:srgbClr val="783F04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783F04"/>
              </a:buClr>
              <a:buSzPts val="1400"/>
              <a:buChar char="●"/>
            </a:pPr>
            <a:r>
              <a:rPr lang="en" sz="1400">
                <a:solidFill>
                  <a:srgbClr val="783F04"/>
                </a:solidFill>
              </a:rPr>
              <a:t>PPI growth rates  were able to rebound back before the market found its bottom several months after</a:t>
            </a:r>
            <a:endParaRPr sz="1400">
              <a:solidFill>
                <a:srgbClr val="783F04"/>
              </a:solidFill>
            </a:endParaRPr>
          </a:p>
        </p:txBody>
      </p:sp>
      <p:pic>
        <p:nvPicPr>
          <p:cNvPr id="361" name="Google Shape;36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000" y="792813"/>
            <a:ext cx="5138875" cy="355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25"/>
          <p:cNvSpPr txBox="1"/>
          <p:nvPr>
            <p:ph type="title"/>
          </p:nvPr>
        </p:nvSpPr>
        <p:spPr>
          <a:xfrm>
            <a:off x="0" y="0"/>
            <a:ext cx="909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Visualizing the Market Trend During the 2007-08 Financial Crisis  </a:t>
            </a:r>
            <a:endParaRPr sz="2100"/>
          </a:p>
        </p:txBody>
      </p:sp>
      <p:sp>
        <p:nvSpPr>
          <p:cNvPr id="367" name="Google Shape;367;p25"/>
          <p:cNvSpPr txBox="1"/>
          <p:nvPr>
            <p:ph idx="2" type="body"/>
          </p:nvPr>
        </p:nvSpPr>
        <p:spPr>
          <a:xfrm>
            <a:off x="5850025" y="902600"/>
            <a:ext cx="3118800" cy="40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783F04"/>
                </a:solidFill>
              </a:rPr>
              <a:t>Key Findings:</a:t>
            </a:r>
            <a:endParaRPr sz="1400">
              <a:solidFill>
                <a:srgbClr val="783F04"/>
              </a:solidFill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rgbClr val="783F04"/>
              </a:buClr>
              <a:buSzPts val="1400"/>
              <a:buChar char="●"/>
            </a:pPr>
            <a:r>
              <a:rPr lang="en" sz="1400">
                <a:solidFill>
                  <a:srgbClr val="783F04"/>
                </a:solidFill>
              </a:rPr>
              <a:t>CPI growth rates experienced certain lags to decrease after the market </a:t>
            </a:r>
            <a:endParaRPr sz="1400">
              <a:solidFill>
                <a:srgbClr val="783F04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783F04"/>
              </a:buClr>
              <a:buSzPts val="1400"/>
              <a:buChar char="●"/>
            </a:pPr>
            <a:r>
              <a:rPr lang="en" sz="1400">
                <a:solidFill>
                  <a:srgbClr val="783F04"/>
                </a:solidFill>
              </a:rPr>
              <a:t>CPI growth rates decreased quickly during the middle of the crisis</a:t>
            </a:r>
            <a:endParaRPr sz="1400">
              <a:solidFill>
                <a:srgbClr val="783F04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783F04"/>
              </a:buClr>
              <a:buSzPts val="1400"/>
              <a:buChar char="●"/>
            </a:pPr>
            <a:r>
              <a:rPr lang="en" sz="1400">
                <a:solidFill>
                  <a:srgbClr val="783F04"/>
                </a:solidFill>
              </a:rPr>
              <a:t>CPI growth rates found the bottom 2 months before the market reached its bottom</a:t>
            </a:r>
            <a:endParaRPr sz="1400">
              <a:solidFill>
                <a:srgbClr val="783F04"/>
              </a:solidFill>
            </a:endParaRPr>
          </a:p>
        </p:txBody>
      </p:sp>
      <p:pic>
        <p:nvPicPr>
          <p:cNvPr id="368" name="Google Shape;36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525" y="786775"/>
            <a:ext cx="5224375" cy="3617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6"/>
          <p:cNvSpPr txBox="1"/>
          <p:nvPr>
            <p:ph type="title"/>
          </p:nvPr>
        </p:nvSpPr>
        <p:spPr>
          <a:xfrm>
            <a:off x="226450" y="75500"/>
            <a:ext cx="909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Visualizing the Market Trend During the 2007-08 Financial Crisis  </a:t>
            </a:r>
            <a:endParaRPr sz="2100"/>
          </a:p>
        </p:txBody>
      </p:sp>
      <p:sp>
        <p:nvSpPr>
          <p:cNvPr id="374" name="Google Shape;374;p26"/>
          <p:cNvSpPr txBox="1"/>
          <p:nvPr>
            <p:ph idx="2" type="body"/>
          </p:nvPr>
        </p:nvSpPr>
        <p:spPr>
          <a:xfrm>
            <a:off x="5850025" y="902600"/>
            <a:ext cx="3118800" cy="40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783F04"/>
                </a:solidFill>
              </a:rPr>
              <a:t>Key Findings:</a:t>
            </a:r>
            <a:endParaRPr sz="1400">
              <a:solidFill>
                <a:srgbClr val="783F04"/>
              </a:solidFill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rgbClr val="783F04"/>
              </a:buClr>
              <a:buSzPts val="1400"/>
              <a:buChar char="●"/>
            </a:pPr>
            <a:r>
              <a:rPr lang="en" sz="1400">
                <a:solidFill>
                  <a:srgbClr val="783F04"/>
                </a:solidFill>
              </a:rPr>
              <a:t>San Francisco Tech Index growth rate was pretty responsive to the financial crisis and the market trend</a:t>
            </a:r>
            <a:endParaRPr sz="1400">
              <a:solidFill>
                <a:srgbClr val="783F04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783F04"/>
              </a:buClr>
              <a:buSzPts val="1400"/>
              <a:buChar char="●"/>
            </a:pPr>
            <a:r>
              <a:rPr lang="en" sz="1400">
                <a:solidFill>
                  <a:srgbClr val="783F04"/>
                </a:solidFill>
              </a:rPr>
              <a:t>It reached its bottom several months before the market reached the bottom</a:t>
            </a:r>
            <a:endParaRPr sz="1400">
              <a:solidFill>
                <a:srgbClr val="783F04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783F04"/>
              </a:buClr>
              <a:buSzPts val="1400"/>
              <a:buChar char="●"/>
            </a:pPr>
            <a:r>
              <a:rPr lang="en" sz="1400">
                <a:solidFill>
                  <a:srgbClr val="783F04"/>
                </a:solidFill>
              </a:rPr>
              <a:t>It was able to jump back very rapidly</a:t>
            </a:r>
            <a:endParaRPr sz="1400">
              <a:solidFill>
                <a:srgbClr val="783F04"/>
              </a:solidFill>
            </a:endParaRPr>
          </a:p>
        </p:txBody>
      </p:sp>
      <p:pic>
        <p:nvPicPr>
          <p:cNvPr id="375" name="Google Shape;37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700" y="799800"/>
            <a:ext cx="5068250" cy="354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7"/>
          <p:cNvSpPr txBox="1"/>
          <p:nvPr>
            <p:ph type="title"/>
          </p:nvPr>
        </p:nvSpPr>
        <p:spPr>
          <a:xfrm>
            <a:off x="88425" y="0"/>
            <a:ext cx="9055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Summary of Findings from Visualizing the 2007-08 Financial Crisis</a:t>
            </a:r>
            <a:endParaRPr sz="2000"/>
          </a:p>
        </p:txBody>
      </p:sp>
      <p:sp>
        <p:nvSpPr>
          <p:cNvPr id="381" name="Google Shape;381;p27"/>
          <p:cNvSpPr txBox="1"/>
          <p:nvPr>
            <p:ph idx="2" type="body"/>
          </p:nvPr>
        </p:nvSpPr>
        <p:spPr>
          <a:xfrm>
            <a:off x="5560025" y="708000"/>
            <a:ext cx="3430500" cy="372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783F04"/>
                </a:solidFill>
              </a:rPr>
              <a:t>Summary: </a:t>
            </a:r>
            <a:endParaRPr sz="1200">
              <a:solidFill>
                <a:srgbClr val="783F04"/>
              </a:solidFill>
            </a:endParaRPr>
          </a:p>
          <a:p>
            <a:pPr indent="-298450" lvl="0" marL="457200" rtl="0" algn="just">
              <a:spcBef>
                <a:spcPts val="1600"/>
              </a:spcBef>
              <a:spcAft>
                <a:spcPts val="0"/>
              </a:spcAft>
              <a:buClr>
                <a:srgbClr val="783F04"/>
              </a:buClr>
              <a:buSzPts val="1100"/>
              <a:buChar char="●"/>
            </a:pPr>
            <a:r>
              <a:rPr lang="en" sz="1100">
                <a:solidFill>
                  <a:srgbClr val="783F04"/>
                </a:solidFill>
              </a:rPr>
              <a:t>Unemployment rates slightly increased before the financial crisis and market crash and took significant time to recover</a:t>
            </a:r>
            <a:endParaRPr sz="1100">
              <a:solidFill>
                <a:srgbClr val="783F04"/>
              </a:solidFill>
            </a:endParaRPr>
          </a:p>
          <a:p>
            <a:pPr indent="-298450" lvl="0" marL="457200" rtl="0" algn="just">
              <a:spcBef>
                <a:spcPts val="0"/>
              </a:spcBef>
              <a:spcAft>
                <a:spcPts val="0"/>
              </a:spcAft>
              <a:buClr>
                <a:srgbClr val="783F04"/>
              </a:buClr>
              <a:buSzPts val="1100"/>
              <a:buChar char="●"/>
            </a:pPr>
            <a:r>
              <a:rPr lang="en" sz="1100">
                <a:solidFill>
                  <a:srgbClr val="783F04"/>
                </a:solidFill>
              </a:rPr>
              <a:t>CPI growth rate was only affected during the very acute time of the crisis and was able to jump back before the market reached the bottom</a:t>
            </a:r>
            <a:endParaRPr sz="1100">
              <a:solidFill>
                <a:srgbClr val="783F04"/>
              </a:solidFill>
            </a:endParaRPr>
          </a:p>
          <a:p>
            <a:pPr indent="-298450" lvl="0" marL="457200" rtl="0" algn="just">
              <a:spcBef>
                <a:spcPts val="0"/>
              </a:spcBef>
              <a:spcAft>
                <a:spcPts val="0"/>
              </a:spcAft>
              <a:buClr>
                <a:srgbClr val="783F04"/>
              </a:buClr>
              <a:buSzPts val="1100"/>
              <a:buChar char="●"/>
            </a:pPr>
            <a:r>
              <a:rPr lang="en" sz="1100">
                <a:solidFill>
                  <a:srgbClr val="783F04"/>
                </a:solidFill>
              </a:rPr>
              <a:t>PPI </a:t>
            </a:r>
            <a:r>
              <a:rPr lang="en" sz="1100">
                <a:solidFill>
                  <a:srgbClr val="783F04"/>
                </a:solidFill>
              </a:rPr>
              <a:t>growth rate was </a:t>
            </a:r>
            <a:r>
              <a:rPr lang="en" sz="1100">
                <a:solidFill>
                  <a:srgbClr val="783F04"/>
                </a:solidFill>
              </a:rPr>
              <a:t>similar to CPI </a:t>
            </a:r>
            <a:r>
              <a:rPr lang="en" sz="1100">
                <a:solidFill>
                  <a:srgbClr val="783F04"/>
                </a:solidFill>
              </a:rPr>
              <a:t>growth rate in that it was less affected in the beginning and was able to jump back very quickly</a:t>
            </a:r>
            <a:endParaRPr sz="1100">
              <a:solidFill>
                <a:srgbClr val="783F04"/>
              </a:solidFill>
            </a:endParaRPr>
          </a:p>
          <a:p>
            <a:pPr indent="-298450" lvl="0" marL="457200" rtl="0" algn="just">
              <a:spcBef>
                <a:spcPts val="0"/>
              </a:spcBef>
              <a:spcAft>
                <a:spcPts val="0"/>
              </a:spcAft>
              <a:buClr>
                <a:srgbClr val="783F04"/>
              </a:buClr>
              <a:buSzPts val="1100"/>
              <a:buChar char="●"/>
            </a:pPr>
            <a:r>
              <a:rPr lang="en" sz="1100">
                <a:solidFill>
                  <a:srgbClr val="783F04"/>
                </a:solidFill>
              </a:rPr>
              <a:t>The capital-intensive SF Tech Index growth rates experienced sharp declines in the beginning of the crisis and continued to plunge with the market</a:t>
            </a:r>
            <a:endParaRPr sz="1100">
              <a:solidFill>
                <a:srgbClr val="783F04"/>
              </a:solidFill>
            </a:endParaRPr>
          </a:p>
          <a:p>
            <a:pPr indent="-298450" lvl="0" marL="457200" rtl="0" algn="just">
              <a:spcBef>
                <a:spcPts val="0"/>
              </a:spcBef>
              <a:spcAft>
                <a:spcPts val="0"/>
              </a:spcAft>
              <a:buClr>
                <a:srgbClr val="783F04"/>
              </a:buClr>
              <a:buSzPts val="1100"/>
              <a:buChar char="●"/>
            </a:pPr>
            <a:r>
              <a:rPr lang="en" sz="1100">
                <a:solidFill>
                  <a:srgbClr val="783F04"/>
                </a:solidFill>
              </a:rPr>
              <a:t>SF Tech Index growth rates reached the bottom 4 months before the market</a:t>
            </a:r>
            <a:endParaRPr sz="1100">
              <a:solidFill>
                <a:srgbClr val="783F04"/>
              </a:solidFill>
            </a:endParaRPr>
          </a:p>
        </p:txBody>
      </p:sp>
      <p:pic>
        <p:nvPicPr>
          <p:cNvPr id="382" name="Google Shape;38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075" y="712413"/>
            <a:ext cx="2672850" cy="1904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3" name="Google Shape;383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83100" y="712413"/>
            <a:ext cx="2601048" cy="1904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4" name="Google Shape;384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83100" y="2543963"/>
            <a:ext cx="2601050" cy="1887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5" name="Google Shape;385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3075" y="2580563"/>
            <a:ext cx="2672845" cy="185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2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Prediction Results	</a:t>
            </a:r>
            <a:endParaRPr/>
          </a:p>
        </p:txBody>
      </p:sp>
      <p:sp>
        <p:nvSpPr>
          <p:cNvPr id="391" name="Google Shape;391;p28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92" name="Google Shape;39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9500" y="1827050"/>
            <a:ext cx="4495800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2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Prediction Results</a:t>
            </a:r>
            <a:endParaRPr/>
          </a:p>
        </p:txBody>
      </p:sp>
      <p:pic>
        <p:nvPicPr>
          <p:cNvPr id="398" name="Google Shape;39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2900" y="1152475"/>
            <a:ext cx="3753107" cy="3551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Literature Review</a:t>
            </a:r>
            <a:endParaRPr sz="2600"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783F04"/>
              </a:buClr>
              <a:buSzPts val="2200"/>
              <a:buChar char="●"/>
            </a:pPr>
            <a:r>
              <a:rPr lang="en" sz="2200">
                <a:solidFill>
                  <a:srgbClr val="783F04"/>
                </a:solidFill>
                <a:latin typeface="Calibri"/>
                <a:ea typeface="Calibri"/>
                <a:cs typeface="Calibri"/>
                <a:sym typeface="Calibri"/>
              </a:rPr>
              <a:t>Market Indicators</a:t>
            </a:r>
            <a:endParaRPr sz="2200">
              <a:solidFill>
                <a:srgbClr val="783F0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783F04"/>
              </a:buClr>
              <a:buSzPts val="2200"/>
              <a:buChar char="●"/>
            </a:pPr>
            <a:r>
              <a:rPr lang="en" sz="2200">
                <a:solidFill>
                  <a:srgbClr val="783F04"/>
                </a:solidFill>
              </a:rPr>
              <a:t>Technical Indicators</a:t>
            </a:r>
            <a:endParaRPr sz="2200">
              <a:solidFill>
                <a:srgbClr val="783F04"/>
              </a:solidFill>
            </a:endParaRPr>
          </a:p>
          <a:p>
            <a:pPr indent="-3683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783F04"/>
              </a:buClr>
              <a:buSzPts val="2200"/>
              <a:buChar char="●"/>
            </a:pPr>
            <a:r>
              <a:rPr lang="en" sz="2200">
                <a:solidFill>
                  <a:srgbClr val="783F04"/>
                </a:solidFill>
              </a:rPr>
              <a:t>Fundamental Economic Indicators</a:t>
            </a:r>
            <a:endParaRPr sz="2200">
              <a:solidFill>
                <a:srgbClr val="783F0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Dependent</a:t>
            </a:r>
            <a:r>
              <a:rPr lang="en"/>
              <a:t> Variables</a:t>
            </a:r>
            <a:endParaRPr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1303800" y="1414900"/>
            <a:ext cx="7030500" cy="29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783F04"/>
              </a:buClr>
              <a:buSzPts val="1500"/>
              <a:buFont typeface="Calibri"/>
              <a:buChar char="●"/>
            </a:pPr>
            <a:r>
              <a:rPr lang="en" sz="1500">
                <a:solidFill>
                  <a:srgbClr val="783F04"/>
                </a:solidFill>
                <a:latin typeface="Calibri"/>
                <a:ea typeface="Calibri"/>
                <a:cs typeface="Calibri"/>
                <a:sym typeface="Calibri"/>
              </a:rPr>
              <a:t>Farma-French’s 2*3 portfolios based on </a:t>
            </a:r>
            <a:r>
              <a:rPr lang="en" sz="1500">
                <a:solidFill>
                  <a:srgbClr val="783F04"/>
                </a:solidFill>
              </a:rPr>
              <a:t>Size and Book-to-Market</a:t>
            </a:r>
            <a:endParaRPr sz="1500">
              <a:solidFill>
                <a:srgbClr val="783F04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783F04"/>
              </a:buClr>
              <a:buSzPts val="1200"/>
              <a:buFont typeface="Calibri"/>
              <a:buChar char="○"/>
            </a:pPr>
            <a:r>
              <a:rPr lang="en" sz="1200">
                <a:solidFill>
                  <a:srgbClr val="783F04"/>
                </a:solidFill>
                <a:highlight>
                  <a:srgbClr val="FFFFFF"/>
                </a:highlight>
              </a:rPr>
              <a:t>SMALL LoBM</a:t>
            </a:r>
            <a:endParaRPr sz="1200">
              <a:solidFill>
                <a:srgbClr val="783F04"/>
              </a:solidFill>
              <a:highlight>
                <a:srgbClr val="FFFFFF"/>
              </a:highlight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783F04"/>
              </a:buClr>
              <a:buSzPts val="1200"/>
              <a:buFont typeface="Calibri"/>
              <a:buChar char="○"/>
            </a:pPr>
            <a:r>
              <a:rPr lang="en" sz="1200">
                <a:solidFill>
                  <a:srgbClr val="783F04"/>
                </a:solidFill>
                <a:highlight>
                  <a:srgbClr val="FFFFFF"/>
                </a:highlight>
              </a:rPr>
              <a:t>ME1 BM2</a:t>
            </a:r>
            <a:endParaRPr sz="1200">
              <a:solidFill>
                <a:srgbClr val="783F04"/>
              </a:solidFill>
              <a:highlight>
                <a:srgbClr val="FFFFFF"/>
              </a:highlight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783F04"/>
              </a:buClr>
              <a:buSzPts val="1200"/>
              <a:buFont typeface="Calibri"/>
              <a:buChar char="○"/>
            </a:pPr>
            <a:r>
              <a:rPr lang="en" sz="1200">
                <a:solidFill>
                  <a:srgbClr val="783F04"/>
                </a:solidFill>
                <a:highlight>
                  <a:srgbClr val="FFFFFF"/>
                </a:highlight>
              </a:rPr>
              <a:t>SMALL HiBM</a:t>
            </a:r>
            <a:endParaRPr sz="1200">
              <a:solidFill>
                <a:srgbClr val="783F04"/>
              </a:solidFill>
              <a:highlight>
                <a:srgbClr val="FFFFFF"/>
              </a:highlight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783F04"/>
              </a:buClr>
              <a:buSzPts val="1200"/>
              <a:buFont typeface="Calibri"/>
              <a:buChar char="○"/>
            </a:pPr>
            <a:r>
              <a:rPr lang="en" sz="1200">
                <a:solidFill>
                  <a:srgbClr val="783F04"/>
                </a:solidFill>
                <a:highlight>
                  <a:srgbClr val="FFFFFF"/>
                </a:highlight>
              </a:rPr>
              <a:t>BIG LoBM</a:t>
            </a:r>
            <a:endParaRPr sz="1200">
              <a:solidFill>
                <a:srgbClr val="783F04"/>
              </a:solidFill>
              <a:highlight>
                <a:srgbClr val="FFFFFF"/>
              </a:highlight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783F04"/>
              </a:buClr>
              <a:buSzPts val="1200"/>
              <a:buFont typeface="Calibri"/>
              <a:buChar char="○"/>
            </a:pPr>
            <a:r>
              <a:rPr lang="en" sz="1200">
                <a:solidFill>
                  <a:srgbClr val="783F04"/>
                </a:solidFill>
                <a:highlight>
                  <a:srgbClr val="FFFFFF"/>
                </a:highlight>
              </a:rPr>
              <a:t>ME2 BM2</a:t>
            </a:r>
            <a:endParaRPr sz="1200">
              <a:solidFill>
                <a:srgbClr val="783F04"/>
              </a:solidFill>
              <a:highlight>
                <a:srgbClr val="FFFFFF"/>
              </a:highlight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783F04"/>
              </a:buClr>
              <a:buSzPts val="1500"/>
              <a:buChar char="●"/>
            </a:pPr>
            <a:r>
              <a:rPr lang="en" sz="1500">
                <a:solidFill>
                  <a:srgbClr val="783F04"/>
                </a:solidFill>
                <a:latin typeface="Calibri"/>
                <a:ea typeface="Calibri"/>
                <a:cs typeface="Calibri"/>
                <a:sym typeface="Calibri"/>
              </a:rPr>
              <a:t>Farma-French’s 5 portfolios based on </a:t>
            </a:r>
            <a:r>
              <a:rPr lang="en" sz="1500">
                <a:solidFill>
                  <a:srgbClr val="783F04"/>
                </a:solidFill>
              </a:rPr>
              <a:t>sectors</a:t>
            </a:r>
            <a:endParaRPr sz="1500">
              <a:solidFill>
                <a:srgbClr val="783F04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783F04"/>
              </a:buClr>
              <a:buSzPts val="1100"/>
              <a:buFont typeface="Calibri"/>
              <a:buChar char="○"/>
            </a:pPr>
            <a:r>
              <a:rPr lang="en">
                <a:solidFill>
                  <a:srgbClr val="783F04"/>
                </a:solidFill>
                <a:latin typeface="Calibri"/>
                <a:ea typeface="Calibri"/>
                <a:cs typeface="Calibri"/>
                <a:sym typeface="Calibri"/>
              </a:rPr>
              <a:t>Consumer</a:t>
            </a:r>
            <a:endParaRPr>
              <a:solidFill>
                <a:srgbClr val="783F0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783F04"/>
              </a:buClr>
              <a:buSzPts val="1100"/>
              <a:buFont typeface="Calibri"/>
              <a:buChar char="○"/>
            </a:pPr>
            <a:r>
              <a:rPr lang="en">
                <a:solidFill>
                  <a:srgbClr val="783F04"/>
                </a:solidFill>
                <a:latin typeface="Calibri"/>
                <a:ea typeface="Calibri"/>
                <a:cs typeface="Calibri"/>
                <a:sym typeface="Calibri"/>
              </a:rPr>
              <a:t>Manufacturing</a:t>
            </a:r>
            <a:endParaRPr>
              <a:solidFill>
                <a:srgbClr val="783F0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783F04"/>
              </a:buClr>
              <a:buSzPts val="1100"/>
              <a:buFont typeface="Calibri"/>
              <a:buChar char="○"/>
            </a:pPr>
            <a:r>
              <a:rPr lang="en">
                <a:solidFill>
                  <a:srgbClr val="783F04"/>
                </a:solidFill>
                <a:latin typeface="Calibri"/>
                <a:ea typeface="Calibri"/>
                <a:cs typeface="Calibri"/>
                <a:sym typeface="Calibri"/>
              </a:rPr>
              <a:t>High technology</a:t>
            </a:r>
            <a:endParaRPr>
              <a:solidFill>
                <a:srgbClr val="783F0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783F04"/>
              </a:buClr>
              <a:buSzPts val="1100"/>
              <a:buFont typeface="Calibri"/>
              <a:buChar char="○"/>
            </a:pPr>
            <a:r>
              <a:rPr lang="en">
                <a:solidFill>
                  <a:srgbClr val="783F04"/>
                </a:solidFill>
                <a:latin typeface="Calibri"/>
                <a:ea typeface="Calibri"/>
                <a:cs typeface="Calibri"/>
                <a:sym typeface="Calibri"/>
              </a:rPr>
              <a:t>Health care</a:t>
            </a:r>
            <a:endParaRPr>
              <a:solidFill>
                <a:srgbClr val="783F0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783F04"/>
              </a:buClr>
              <a:buSzPts val="1100"/>
              <a:buFont typeface="Calibri"/>
              <a:buChar char="○"/>
            </a:pPr>
            <a:r>
              <a:rPr lang="en">
                <a:solidFill>
                  <a:srgbClr val="783F04"/>
                </a:solidFill>
                <a:latin typeface="Calibri"/>
                <a:ea typeface="Calibri"/>
                <a:cs typeface="Calibri"/>
                <a:sym typeface="Calibri"/>
              </a:rPr>
              <a:t>Others</a:t>
            </a:r>
            <a:endParaRPr>
              <a:solidFill>
                <a:srgbClr val="783F0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783F04"/>
              </a:buClr>
              <a:buSzPts val="1500"/>
              <a:buFont typeface="Calibri"/>
              <a:buChar char="●"/>
            </a:pPr>
            <a:r>
              <a:rPr lang="en" sz="1500">
                <a:solidFill>
                  <a:srgbClr val="783F04"/>
                </a:solidFill>
                <a:latin typeface="Calibri"/>
                <a:ea typeface="Calibri"/>
                <a:cs typeface="Calibri"/>
                <a:sym typeface="Calibri"/>
              </a:rPr>
              <a:t>Overall Market: SPY index</a:t>
            </a:r>
            <a:endParaRPr sz="1500">
              <a:solidFill>
                <a:srgbClr val="783F0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1" name="Google Shape;29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7025" y="1949050"/>
            <a:ext cx="2634400" cy="94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6"/>
          <p:cNvSpPr txBox="1"/>
          <p:nvPr>
            <p:ph type="title"/>
          </p:nvPr>
        </p:nvSpPr>
        <p:spPr>
          <a:xfrm>
            <a:off x="1303800" y="652475"/>
            <a:ext cx="7030500" cy="58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Three Types of Indicators</a:t>
            </a:r>
            <a:endParaRPr sz="2200"/>
          </a:p>
        </p:txBody>
      </p:sp>
      <p:sp>
        <p:nvSpPr>
          <p:cNvPr id="297" name="Google Shape;297;p16"/>
          <p:cNvSpPr txBox="1"/>
          <p:nvPr>
            <p:ph idx="1" type="body"/>
          </p:nvPr>
        </p:nvSpPr>
        <p:spPr>
          <a:xfrm>
            <a:off x="1303800" y="1300950"/>
            <a:ext cx="7030500" cy="330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783F04"/>
              </a:buClr>
              <a:buSzPts val="1400"/>
              <a:buChar char="●"/>
            </a:pPr>
            <a:r>
              <a:rPr lang="en" sz="1400">
                <a:solidFill>
                  <a:srgbClr val="783F04"/>
                </a:solidFill>
                <a:latin typeface="Calibri"/>
                <a:ea typeface="Calibri"/>
                <a:cs typeface="Calibri"/>
                <a:sym typeface="Calibri"/>
              </a:rPr>
              <a:t>Market Indicators:</a:t>
            </a:r>
            <a:endParaRPr sz="1400">
              <a:solidFill>
                <a:srgbClr val="783F0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783F04"/>
              </a:buClr>
              <a:buSzPts val="1400"/>
              <a:buChar char="○"/>
            </a:pPr>
            <a:r>
              <a:rPr lang="en" sz="1400">
                <a:solidFill>
                  <a:srgbClr val="783F04"/>
                </a:solidFill>
                <a:latin typeface="Calibri"/>
                <a:ea typeface="Calibri"/>
                <a:cs typeface="Calibri"/>
                <a:sym typeface="Calibri"/>
              </a:rPr>
              <a:t>CBOE VIX</a:t>
            </a:r>
            <a:endParaRPr sz="1400">
              <a:solidFill>
                <a:srgbClr val="783F0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783F04"/>
              </a:buClr>
              <a:buSzPts val="1400"/>
              <a:buChar char="○"/>
            </a:pPr>
            <a:r>
              <a:rPr lang="en" sz="1400">
                <a:solidFill>
                  <a:srgbClr val="783F04"/>
                </a:solidFill>
                <a:latin typeface="Calibri"/>
                <a:ea typeface="Calibri"/>
                <a:cs typeface="Calibri"/>
                <a:sym typeface="Calibri"/>
              </a:rPr>
              <a:t>CBOE Equity Put-Call Ratios</a:t>
            </a:r>
            <a:endParaRPr sz="1400">
              <a:solidFill>
                <a:srgbClr val="783F0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783F04"/>
              </a:buClr>
              <a:buSzPts val="1400"/>
              <a:buChar char="●"/>
            </a:pPr>
            <a:r>
              <a:rPr lang="en" sz="1400">
                <a:solidFill>
                  <a:srgbClr val="783F04"/>
                </a:solidFill>
                <a:latin typeface="Calibri"/>
                <a:ea typeface="Calibri"/>
                <a:cs typeface="Calibri"/>
                <a:sym typeface="Calibri"/>
              </a:rPr>
              <a:t>Technical indicators (all based on the overall market index SPY):</a:t>
            </a:r>
            <a:endParaRPr sz="1400">
              <a:solidFill>
                <a:srgbClr val="783F0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783F04"/>
              </a:buClr>
              <a:buSzPts val="1400"/>
              <a:buChar char="○"/>
            </a:pPr>
            <a:r>
              <a:rPr lang="en" sz="1400">
                <a:solidFill>
                  <a:srgbClr val="783F04"/>
                </a:solidFill>
                <a:latin typeface="Calibri"/>
                <a:ea typeface="Calibri"/>
                <a:cs typeface="Calibri"/>
                <a:sym typeface="Calibri"/>
              </a:rPr>
              <a:t>MA (5, 10, 50, 100, 200 days from SPY)</a:t>
            </a:r>
            <a:endParaRPr sz="1400">
              <a:solidFill>
                <a:srgbClr val="783F0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783F04"/>
              </a:buClr>
              <a:buSzPts val="1400"/>
              <a:buChar char="○"/>
            </a:pPr>
            <a:r>
              <a:rPr lang="en" sz="1400">
                <a:solidFill>
                  <a:srgbClr val="783F04"/>
                </a:solidFill>
                <a:latin typeface="Calibri"/>
                <a:ea typeface="Calibri"/>
                <a:cs typeface="Calibri"/>
                <a:sym typeface="Calibri"/>
              </a:rPr>
              <a:t>Relative Strength Index (below 30 is oversold, above 70 is overbought)</a:t>
            </a:r>
            <a:endParaRPr sz="1400">
              <a:solidFill>
                <a:srgbClr val="783F0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783F04"/>
              </a:buClr>
              <a:buSzPts val="1400"/>
              <a:buFont typeface="Calibri"/>
              <a:buChar char="○"/>
            </a:pPr>
            <a:r>
              <a:rPr lang="en" sz="1400">
                <a:solidFill>
                  <a:srgbClr val="783F04"/>
                </a:solidFill>
                <a:latin typeface="Calibri"/>
                <a:ea typeface="Calibri"/>
                <a:cs typeface="Calibri"/>
                <a:sym typeface="Calibri"/>
              </a:rPr>
              <a:t>Bollinger Band (lower band, 20 day MA, upper band)</a:t>
            </a:r>
            <a:endParaRPr sz="1400">
              <a:solidFill>
                <a:srgbClr val="783F0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783F04"/>
              </a:buClr>
              <a:buSzPts val="1400"/>
              <a:buFont typeface="Calibri"/>
              <a:buChar char="●"/>
            </a:pPr>
            <a:r>
              <a:rPr lang="en" sz="1400">
                <a:solidFill>
                  <a:srgbClr val="783F04"/>
                </a:solidFill>
                <a:latin typeface="Calibri"/>
                <a:ea typeface="Calibri"/>
                <a:cs typeface="Calibri"/>
                <a:sym typeface="Calibri"/>
              </a:rPr>
              <a:t>Fundamental indicators</a:t>
            </a:r>
            <a:endParaRPr sz="1400">
              <a:solidFill>
                <a:srgbClr val="783F0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783F04"/>
              </a:buClr>
              <a:buSzPts val="1400"/>
              <a:buFont typeface="Calibri"/>
              <a:buChar char="○"/>
            </a:pPr>
            <a:r>
              <a:rPr lang="en" sz="1400">
                <a:solidFill>
                  <a:srgbClr val="783F04"/>
                </a:solidFill>
                <a:latin typeface="Calibri"/>
                <a:ea typeface="Calibri"/>
                <a:cs typeface="Calibri"/>
                <a:sym typeface="Calibri"/>
              </a:rPr>
              <a:t>Unemployment rate</a:t>
            </a:r>
            <a:endParaRPr sz="1400">
              <a:solidFill>
                <a:srgbClr val="783F0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783F04"/>
              </a:buClr>
              <a:buSzPts val="1400"/>
              <a:buFont typeface="Calibri"/>
              <a:buChar char="○"/>
            </a:pPr>
            <a:r>
              <a:rPr lang="en" sz="1400">
                <a:solidFill>
                  <a:srgbClr val="783F04"/>
                </a:solidFill>
                <a:latin typeface="Calibri"/>
                <a:ea typeface="Calibri"/>
                <a:cs typeface="Calibri"/>
                <a:sym typeface="Calibri"/>
              </a:rPr>
              <a:t>CPI growth rate</a:t>
            </a:r>
            <a:endParaRPr sz="1400">
              <a:solidFill>
                <a:srgbClr val="783F0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783F04"/>
              </a:buClr>
              <a:buSzPts val="1400"/>
              <a:buFont typeface="Calibri"/>
              <a:buChar char="○"/>
            </a:pPr>
            <a:r>
              <a:rPr lang="en" sz="1400">
                <a:solidFill>
                  <a:srgbClr val="783F04"/>
                </a:solidFill>
                <a:latin typeface="Calibri"/>
                <a:ea typeface="Calibri"/>
                <a:cs typeface="Calibri"/>
                <a:sym typeface="Calibri"/>
              </a:rPr>
              <a:t>PPI growth rate</a:t>
            </a:r>
            <a:endParaRPr sz="1400">
              <a:solidFill>
                <a:srgbClr val="783F0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783F04"/>
              </a:buClr>
              <a:buSzPts val="1400"/>
              <a:buFont typeface="Calibri"/>
              <a:buChar char="○"/>
            </a:pPr>
            <a:r>
              <a:rPr lang="en" sz="1400">
                <a:solidFill>
                  <a:srgbClr val="783F04"/>
                </a:solidFill>
                <a:latin typeface="Calibri"/>
                <a:ea typeface="Calibri"/>
                <a:cs typeface="Calibri"/>
                <a:sym typeface="Calibri"/>
              </a:rPr>
              <a:t>San Francisco Tech growth rate</a:t>
            </a:r>
            <a:endParaRPr sz="1400">
              <a:solidFill>
                <a:srgbClr val="783F0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7"/>
          <p:cNvSpPr txBox="1"/>
          <p:nvPr>
            <p:ph type="title"/>
          </p:nvPr>
        </p:nvSpPr>
        <p:spPr>
          <a:xfrm>
            <a:off x="168775" y="862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Preliminary Findings: General Trend from 1990 to 2020</a:t>
            </a:r>
            <a:endParaRPr sz="2400"/>
          </a:p>
        </p:txBody>
      </p:sp>
      <p:pic>
        <p:nvPicPr>
          <p:cNvPr id="303" name="Google Shape;3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900" y="782350"/>
            <a:ext cx="3034301" cy="1880088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0900" y="2872088"/>
            <a:ext cx="3034301" cy="1880088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17"/>
          <p:cNvSpPr txBox="1"/>
          <p:nvPr>
            <p:ph idx="2" type="body"/>
          </p:nvPr>
        </p:nvSpPr>
        <p:spPr>
          <a:xfrm>
            <a:off x="4485625" y="782350"/>
            <a:ext cx="3882000" cy="396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783F04"/>
                </a:solidFill>
              </a:rPr>
              <a:t>Key Observations:</a:t>
            </a:r>
            <a:endParaRPr sz="1400">
              <a:solidFill>
                <a:srgbClr val="783F04"/>
              </a:solidFill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rgbClr val="783F04"/>
              </a:buClr>
              <a:buSzPts val="1400"/>
              <a:buChar char="●"/>
            </a:pPr>
            <a:r>
              <a:rPr lang="en" sz="1400">
                <a:solidFill>
                  <a:srgbClr val="783F04"/>
                </a:solidFill>
              </a:rPr>
              <a:t>Small value stocks tend to do very well in the long run</a:t>
            </a:r>
            <a:endParaRPr sz="1400">
              <a:solidFill>
                <a:srgbClr val="783F04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783F04"/>
              </a:buClr>
              <a:buSzPts val="1400"/>
              <a:buChar char="●"/>
            </a:pPr>
            <a:r>
              <a:rPr lang="en" sz="1400">
                <a:solidFill>
                  <a:srgbClr val="783F04"/>
                </a:solidFill>
              </a:rPr>
              <a:t>Growth stocks tend to generate less returns than value stocks</a:t>
            </a:r>
            <a:endParaRPr sz="1400">
              <a:solidFill>
                <a:srgbClr val="783F04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783F04"/>
              </a:buClr>
              <a:buSzPts val="1400"/>
              <a:buChar char="●"/>
            </a:pPr>
            <a:r>
              <a:rPr lang="en" sz="1400">
                <a:solidFill>
                  <a:srgbClr val="783F04"/>
                </a:solidFill>
              </a:rPr>
              <a:t>Small growth stocks do not do very well</a:t>
            </a:r>
            <a:endParaRPr sz="1400">
              <a:solidFill>
                <a:srgbClr val="783F04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783F04"/>
              </a:buClr>
              <a:buSzPts val="1400"/>
              <a:buChar char="●"/>
            </a:pPr>
            <a:r>
              <a:rPr lang="en" sz="1400">
                <a:solidFill>
                  <a:srgbClr val="783F04"/>
                </a:solidFill>
              </a:rPr>
              <a:t>The healthcare sector generated most returns </a:t>
            </a:r>
            <a:endParaRPr sz="1400">
              <a:solidFill>
                <a:srgbClr val="783F04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783F04"/>
              </a:buClr>
              <a:buSzPts val="1400"/>
              <a:buChar char="●"/>
            </a:pPr>
            <a:r>
              <a:rPr lang="en" sz="1400">
                <a:solidFill>
                  <a:srgbClr val="783F04"/>
                </a:solidFill>
              </a:rPr>
              <a:t>The consumer sector experienced less maximum downfalls and volatilities</a:t>
            </a:r>
            <a:endParaRPr sz="1400">
              <a:solidFill>
                <a:srgbClr val="783F04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783F04"/>
              </a:buClr>
              <a:buSzPts val="1400"/>
              <a:buChar char="●"/>
            </a:pPr>
            <a:r>
              <a:rPr lang="en" sz="1400">
                <a:solidFill>
                  <a:srgbClr val="783F04"/>
                </a:solidFill>
              </a:rPr>
              <a:t>The manufacturing sector did not generate much profits in more recent years</a:t>
            </a:r>
            <a:endParaRPr sz="1400">
              <a:solidFill>
                <a:srgbClr val="783F04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8"/>
          <p:cNvSpPr txBox="1"/>
          <p:nvPr>
            <p:ph type="title"/>
          </p:nvPr>
        </p:nvSpPr>
        <p:spPr>
          <a:xfrm>
            <a:off x="118625" y="0"/>
            <a:ext cx="909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Visualizing the </a:t>
            </a:r>
            <a:r>
              <a:rPr lang="en" sz="2100"/>
              <a:t>Dot-com Bubble and the Market Crash of 2000-2001</a:t>
            </a:r>
            <a:endParaRPr sz="2100"/>
          </a:p>
        </p:txBody>
      </p:sp>
      <p:sp>
        <p:nvSpPr>
          <p:cNvPr id="311" name="Google Shape;311;p18"/>
          <p:cNvSpPr txBox="1"/>
          <p:nvPr>
            <p:ph idx="2" type="body"/>
          </p:nvPr>
        </p:nvSpPr>
        <p:spPr>
          <a:xfrm>
            <a:off x="4418800" y="572700"/>
            <a:ext cx="4347900" cy="45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83F04"/>
                </a:solidFill>
              </a:rPr>
              <a:t>Key Observations:</a:t>
            </a:r>
            <a:endParaRPr>
              <a:solidFill>
                <a:srgbClr val="783F04"/>
              </a:solidFill>
            </a:endParaRPr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Clr>
                <a:srgbClr val="783F04"/>
              </a:buClr>
              <a:buSzPts val="1300"/>
              <a:buChar char="●"/>
            </a:pPr>
            <a:r>
              <a:rPr lang="en">
                <a:solidFill>
                  <a:srgbClr val="783F04"/>
                </a:solidFill>
              </a:rPr>
              <a:t>The high technology sector experienced the most increase before the bubble popped</a:t>
            </a:r>
            <a:endParaRPr>
              <a:solidFill>
                <a:srgbClr val="783F04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783F04"/>
              </a:buClr>
              <a:buSzPts val="1300"/>
              <a:buChar char="●"/>
            </a:pPr>
            <a:r>
              <a:rPr lang="en">
                <a:solidFill>
                  <a:srgbClr val="783F04"/>
                </a:solidFill>
              </a:rPr>
              <a:t>Other sectors did not experience too much downfall during this market crash</a:t>
            </a:r>
            <a:endParaRPr>
              <a:solidFill>
                <a:srgbClr val="783F04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783F04"/>
              </a:buClr>
              <a:buSzPts val="1300"/>
              <a:buChar char="●"/>
            </a:pPr>
            <a:r>
              <a:rPr lang="en">
                <a:solidFill>
                  <a:srgbClr val="783F04"/>
                </a:solidFill>
              </a:rPr>
              <a:t>But even if the technology sector had decreased, their values are still quite close to when the bubble started</a:t>
            </a:r>
            <a:endParaRPr>
              <a:solidFill>
                <a:srgbClr val="783F04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783F04"/>
              </a:buClr>
              <a:buSzPts val="1300"/>
              <a:buChar char="●"/>
            </a:pPr>
            <a:r>
              <a:rPr lang="en">
                <a:solidFill>
                  <a:srgbClr val="783F04"/>
                </a:solidFill>
              </a:rPr>
              <a:t>Small-cap growth stocks experienced the most volatilities during the same time</a:t>
            </a:r>
            <a:endParaRPr>
              <a:solidFill>
                <a:srgbClr val="783F04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783F04"/>
              </a:buClr>
              <a:buSzPts val="1300"/>
              <a:buChar char="●"/>
            </a:pPr>
            <a:r>
              <a:rPr lang="en">
                <a:solidFill>
                  <a:srgbClr val="783F04"/>
                </a:solidFill>
              </a:rPr>
              <a:t>They were not able to jump back very soon as compared with other stocks</a:t>
            </a:r>
            <a:endParaRPr>
              <a:solidFill>
                <a:srgbClr val="783F04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783F04"/>
              </a:buClr>
              <a:buSzPts val="1300"/>
              <a:buChar char="●"/>
            </a:pPr>
            <a:r>
              <a:rPr lang="en">
                <a:solidFill>
                  <a:srgbClr val="783F04"/>
                </a:solidFill>
              </a:rPr>
              <a:t>Big-cap growth stock instead seem to do quite well in the meanwhile</a:t>
            </a:r>
            <a:endParaRPr>
              <a:solidFill>
                <a:srgbClr val="783F04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783F04"/>
              </a:buClr>
              <a:buSzPts val="1300"/>
              <a:buChar char="●"/>
            </a:pPr>
            <a:r>
              <a:rPr lang="en">
                <a:solidFill>
                  <a:srgbClr val="783F04"/>
                </a:solidFill>
              </a:rPr>
              <a:t>Both big-cap and small-cap values stocks performed better than others during the crisis</a:t>
            </a:r>
            <a:endParaRPr>
              <a:solidFill>
                <a:srgbClr val="783F04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783F04"/>
              </a:solidFill>
            </a:endParaRPr>
          </a:p>
        </p:txBody>
      </p:sp>
      <p:pic>
        <p:nvPicPr>
          <p:cNvPr id="312" name="Google Shape;31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050" y="602875"/>
            <a:ext cx="3030750" cy="2029034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9050" y="2698116"/>
            <a:ext cx="3030748" cy="20290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9"/>
          <p:cNvSpPr txBox="1"/>
          <p:nvPr>
            <p:ph type="title"/>
          </p:nvPr>
        </p:nvSpPr>
        <p:spPr>
          <a:xfrm>
            <a:off x="374925" y="0"/>
            <a:ext cx="593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Visualizing the Dot-com Bubble and the Market Crash of 2000-2001</a:t>
            </a:r>
            <a:endParaRPr sz="2300"/>
          </a:p>
        </p:txBody>
      </p:sp>
      <p:sp>
        <p:nvSpPr>
          <p:cNvPr id="319" name="Google Shape;319;p19"/>
          <p:cNvSpPr txBox="1"/>
          <p:nvPr>
            <p:ph idx="2" type="body"/>
          </p:nvPr>
        </p:nvSpPr>
        <p:spPr>
          <a:xfrm>
            <a:off x="4828550" y="439500"/>
            <a:ext cx="4129500" cy="45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783F04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783F04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783F04"/>
                </a:solidFill>
              </a:rPr>
              <a:t>Key Findings:</a:t>
            </a:r>
            <a:endParaRPr sz="1400">
              <a:solidFill>
                <a:srgbClr val="783F04"/>
              </a:solidFill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rgbClr val="783F04"/>
              </a:buClr>
              <a:buSzPts val="1400"/>
              <a:buChar char="●"/>
            </a:pPr>
            <a:r>
              <a:rPr lang="en" sz="1400">
                <a:solidFill>
                  <a:srgbClr val="783F04"/>
                </a:solidFill>
              </a:rPr>
              <a:t>Highest volatilities one year before the market crashed</a:t>
            </a:r>
            <a:endParaRPr sz="1400">
              <a:solidFill>
                <a:srgbClr val="783F04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783F04"/>
              </a:buClr>
              <a:buSzPts val="1400"/>
              <a:buChar char="●"/>
            </a:pPr>
            <a:r>
              <a:rPr lang="en" sz="1400">
                <a:solidFill>
                  <a:srgbClr val="783F04"/>
                </a:solidFill>
              </a:rPr>
              <a:t>Lowest volatilities soon before the market reached the peak and crashed later</a:t>
            </a:r>
            <a:endParaRPr sz="1400">
              <a:solidFill>
                <a:srgbClr val="783F04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783F04"/>
              </a:buClr>
              <a:buSzPts val="1400"/>
              <a:buChar char="●"/>
            </a:pPr>
            <a:r>
              <a:rPr lang="en" sz="1400">
                <a:solidFill>
                  <a:srgbClr val="783F04"/>
                </a:solidFill>
              </a:rPr>
              <a:t>Relatively higher volatilities when the market reached its bottom</a:t>
            </a:r>
            <a:endParaRPr sz="1400">
              <a:solidFill>
                <a:srgbClr val="783F04"/>
              </a:solidFill>
            </a:endParaRPr>
          </a:p>
        </p:txBody>
      </p:sp>
      <p:pic>
        <p:nvPicPr>
          <p:cNvPr id="320" name="Google Shape;32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927" y="1429802"/>
            <a:ext cx="4197076" cy="25902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0"/>
          <p:cNvSpPr txBox="1"/>
          <p:nvPr>
            <p:ph type="title"/>
          </p:nvPr>
        </p:nvSpPr>
        <p:spPr>
          <a:xfrm>
            <a:off x="197550" y="35275"/>
            <a:ext cx="9097800" cy="5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Visualizing the Dot-com Bubble and the Market Crash of 2000-2001</a:t>
            </a:r>
            <a:endParaRPr sz="2100"/>
          </a:p>
        </p:txBody>
      </p:sp>
      <p:sp>
        <p:nvSpPr>
          <p:cNvPr id="326" name="Google Shape;326;p20"/>
          <p:cNvSpPr txBox="1"/>
          <p:nvPr>
            <p:ph idx="2" type="body"/>
          </p:nvPr>
        </p:nvSpPr>
        <p:spPr>
          <a:xfrm>
            <a:off x="4364850" y="1232400"/>
            <a:ext cx="4129500" cy="26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783F04"/>
                </a:solidFill>
              </a:rPr>
              <a:t>Key findings:</a:t>
            </a:r>
            <a:endParaRPr sz="1400">
              <a:solidFill>
                <a:srgbClr val="783F04"/>
              </a:solidFill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rgbClr val="783F04"/>
              </a:buClr>
              <a:buSzPts val="1400"/>
              <a:buChar char="●"/>
            </a:pPr>
            <a:r>
              <a:rPr lang="en" sz="1400">
                <a:solidFill>
                  <a:srgbClr val="783F04"/>
                </a:solidFill>
              </a:rPr>
              <a:t>Unemployment rate did not experience too much oscillation during the Dot-com Bubble market crash</a:t>
            </a:r>
            <a:endParaRPr sz="1400">
              <a:solidFill>
                <a:srgbClr val="783F04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783F04"/>
              </a:buClr>
              <a:buSzPts val="1400"/>
              <a:buChar char="●"/>
            </a:pPr>
            <a:r>
              <a:rPr lang="en" sz="1400">
                <a:solidFill>
                  <a:srgbClr val="783F04"/>
                </a:solidFill>
              </a:rPr>
              <a:t>CPI growth rates experienced normal seasonal changes</a:t>
            </a:r>
            <a:endParaRPr sz="1400">
              <a:solidFill>
                <a:srgbClr val="783F04"/>
              </a:solidFill>
            </a:endParaRPr>
          </a:p>
        </p:txBody>
      </p:sp>
      <p:pic>
        <p:nvPicPr>
          <p:cNvPr id="327" name="Google Shape;32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863" y="2870975"/>
            <a:ext cx="3643761" cy="224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863" y="572700"/>
            <a:ext cx="3643768" cy="224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1"/>
          <p:cNvSpPr txBox="1"/>
          <p:nvPr>
            <p:ph type="title"/>
          </p:nvPr>
        </p:nvSpPr>
        <p:spPr>
          <a:xfrm>
            <a:off x="197550" y="35275"/>
            <a:ext cx="9097800" cy="5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Visualizing the Dot-com Bubble and the Market Crash of 2000-2001</a:t>
            </a:r>
            <a:endParaRPr sz="2100"/>
          </a:p>
        </p:txBody>
      </p:sp>
      <p:sp>
        <p:nvSpPr>
          <p:cNvPr id="334" name="Google Shape;334;p21"/>
          <p:cNvSpPr txBox="1"/>
          <p:nvPr>
            <p:ph idx="1" type="body"/>
          </p:nvPr>
        </p:nvSpPr>
        <p:spPr>
          <a:xfrm>
            <a:off x="0" y="572700"/>
            <a:ext cx="4793100" cy="462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21"/>
          <p:cNvSpPr txBox="1"/>
          <p:nvPr>
            <p:ph idx="2" type="body"/>
          </p:nvPr>
        </p:nvSpPr>
        <p:spPr>
          <a:xfrm>
            <a:off x="4483500" y="1193400"/>
            <a:ext cx="4129500" cy="338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783F04"/>
                </a:solidFill>
              </a:rPr>
              <a:t>Key findings:</a:t>
            </a:r>
            <a:endParaRPr sz="1400">
              <a:solidFill>
                <a:srgbClr val="783F04"/>
              </a:solidFill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rgbClr val="783F04"/>
              </a:buClr>
              <a:buSzPts val="1400"/>
              <a:buChar char="●"/>
            </a:pPr>
            <a:r>
              <a:rPr lang="en" sz="1400">
                <a:solidFill>
                  <a:srgbClr val="783F04"/>
                </a:solidFill>
              </a:rPr>
              <a:t>PPI growth rates slightly decreased during the same period</a:t>
            </a:r>
            <a:endParaRPr sz="1400">
              <a:solidFill>
                <a:srgbClr val="783F04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783F04"/>
              </a:buClr>
              <a:buSzPts val="1400"/>
              <a:buChar char="●"/>
            </a:pPr>
            <a:r>
              <a:rPr lang="en" sz="1400">
                <a:solidFill>
                  <a:srgbClr val="783F04"/>
                </a:solidFill>
              </a:rPr>
              <a:t>The San Francisco Tech Index growth rates are quite synchronized with the high technology sector of the market</a:t>
            </a:r>
            <a:endParaRPr sz="1400">
              <a:solidFill>
                <a:srgbClr val="783F04"/>
              </a:solidFill>
            </a:endParaRPr>
          </a:p>
        </p:txBody>
      </p:sp>
      <p:pic>
        <p:nvPicPr>
          <p:cNvPr id="336" name="Google Shape;33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975" y="2862450"/>
            <a:ext cx="3643750" cy="224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Google Shape;33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975" y="572700"/>
            <a:ext cx="3643771" cy="224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