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0" r:id="rId4"/>
    <p:sldId id="267" r:id="rId5"/>
    <p:sldId id="271" r:id="rId6"/>
    <p:sldId id="294" r:id="rId7"/>
    <p:sldId id="262" r:id="rId8"/>
    <p:sldId id="289" r:id="rId9"/>
    <p:sldId id="269" r:id="rId10"/>
    <p:sldId id="290" r:id="rId11"/>
    <p:sldId id="291" r:id="rId12"/>
    <p:sldId id="292" r:id="rId13"/>
    <p:sldId id="295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&#25976;&#20540;&#26041;&#27861;\final_project\simulation_resul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user\Desktop\&#25976;&#20540;&#26041;&#27861;\final_project\simulation_resul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esktop\&#25976;&#20540;&#26041;&#27861;\final_project\simulation_resul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user\Desktop\&#25976;&#20540;&#26041;&#27861;\final_project\simulation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Spin Diagram   degree=45°</a:t>
            </a:r>
          </a:p>
        </c:rich>
      </c:tx>
      <c:layout>
        <c:manualLayout>
          <c:xMode val="edge"/>
          <c:yMode val="edge"/>
          <c:x val="0.375281622143547"/>
          <c:y val="0.023049645390070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[simulation_result.xlsx]Sheet1!$C$1:$R$1</c:f>
              <c:numCache>
                <c:formatCode>General</c:formatCode>
                <c:ptCount val="1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</c:numCache>
            </c:numRef>
          </c:xVal>
          <c:yVal>
            <c:numRef>
              <c:f>[simulation_result.xlsx]Sheet1!$C$6:$R$6</c:f>
              <c:numCache>
                <c:formatCode>General</c:formatCode>
                <c:ptCount val="16"/>
                <c:pt idx="0">
                  <c:v>0.341</c:v>
                </c:pt>
                <c:pt idx="1">
                  <c:v>0.365</c:v>
                </c:pt>
                <c:pt idx="2">
                  <c:v>0.338</c:v>
                </c:pt>
                <c:pt idx="3">
                  <c:v>0.341</c:v>
                </c:pt>
                <c:pt idx="4">
                  <c:v>0.368</c:v>
                </c:pt>
                <c:pt idx="5">
                  <c:v>0.369</c:v>
                </c:pt>
                <c:pt idx="6">
                  <c:v>0.383</c:v>
                </c:pt>
                <c:pt idx="7">
                  <c:v>0.356</c:v>
                </c:pt>
                <c:pt idx="8">
                  <c:v>0.331</c:v>
                </c:pt>
                <c:pt idx="9">
                  <c:v>0.347</c:v>
                </c:pt>
                <c:pt idx="10">
                  <c:v>0.367</c:v>
                </c:pt>
                <c:pt idx="11">
                  <c:v>0.349</c:v>
                </c:pt>
                <c:pt idx="12">
                  <c:v>0.358</c:v>
                </c:pt>
                <c:pt idx="13">
                  <c:v>0.364</c:v>
                </c:pt>
                <c:pt idx="14">
                  <c:v>0.357</c:v>
                </c:pt>
                <c:pt idx="15">
                  <c:v>0.355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206021"/>
        <c:axId val="744016880"/>
      </c:scatterChart>
      <c:valAx>
        <c:axId val="23520602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4016880"/>
        <c:crosses val="autoZero"/>
        <c:crossBetween val="midCat"/>
      </c:valAx>
      <c:valAx>
        <c:axId val="74401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520602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Spin: 2*2pi rad/s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[simulation_result.xlsx]Sheet1!$B$2:$B$18</c:f>
              <c:numCache>
                <c:formatCode>General</c:formatCode>
                <c:ptCount val="17"/>
                <c:pt idx="0">
                  <c:v>37</c:v>
                </c:pt>
                <c:pt idx="1">
                  <c:v>39</c:v>
                </c:pt>
                <c:pt idx="2">
                  <c:v>41</c:v>
                </c:pt>
                <c:pt idx="3">
                  <c:v>43</c:v>
                </c:pt>
                <c:pt idx="4">
                  <c:v>45</c:v>
                </c:pt>
                <c:pt idx="5">
                  <c:v>47</c:v>
                </c:pt>
                <c:pt idx="6">
                  <c:v>49</c:v>
                </c:pt>
                <c:pt idx="7">
                  <c:v>51</c:v>
                </c:pt>
                <c:pt idx="8">
                  <c:v>53</c:v>
                </c:pt>
                <c:pt idx="9">
                  <c:v>55</c:v>
                </c:pt>
                <c:pt idx="10">
                  <c:v>57</c:v>
                </c:pt>
                <c:pt idx="11">
                  <c:v>59</c:v>
                </c:pt>
                <c:pt idx="12">
                  <c:v>61</c:v>
                </c:pt>
                <c:pt idx="13">
                  <c:v>63</c:v>
                </c:pt>
                <c:pt idx="14">
                  <c:v>65</c:v>
                </c:pt>
                <c:pt idx="15">
                  <c:v>67</c:v>
                </c:pt>
                <c:pt idx="16">
                  <c:v>69</c:v>
                </c:pt>
              </c:numCache>
            </c:numRef>
          </c:xVal>
          <c:yVal>
            <c:numRef>
              <c:f>[simulation_result.xlsx]Sheet1!$M$2:$M$18</c:f>
              <c:numCache>
                <c:formatCode>General</c:formatCode>
                <c:ptCount val="17"/>
                <c:pt idx="0">
                  <c:v>0.249</c:v>
                </c:pt>
                <c:pt idx="1">
                  <c:v>0.313</c:v>
                </c:pt>
                <c:pt idx="2">
                  <c:v>0.323</c:v>
                </c:pt>
                <c:pt idx="3">
                  <c:v>0.363</c:v>
                </c:pt>
                <c:pt idx="4">
                  <c:v>0.367</c:v>
                </c:pt>
                <c:pt idx="5">
                  <c:v>0.402</c:v>
                </c:pt>
                <c:pt idx="6">
                  <c:v>0.401</c:v>
                </c:pt>
                <c:pt idx="7">
                  <c:v>0.424</c:v>
                </c:pt>
                <c:pt idx="8">
                  <c:v>0.452</c:v>
                </c:pt>
                <c:pt idx="9">
                  <c:v>0.455</c:v>
                </c:pt>
                <c:pt idx="10">
                  <c:v>0.464</c:v>
                </c:pt>
                <c:pt idx="11">
                  <c:v>0.447</c:v>
                </c:pt>
                <c:pt idx="12">
                  <c:v>0.48</c:v>
                </c:pt>
                <c:pt idx="13">
                  <c:v>0.479</c:v>
                </c:pt>
                <c:pt idx="14">
                  <c:v>0.49</c:v>
                </c:pt>
                <c:pt idx="15">
                  <c:v>0.458</c:v>
                </c:pt>
                <c:pt idx="16">
                  <c:v>0.41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637383"/>
        <c:axId val="889977154"/>
      </c:scatterChart>
      <c:valAx>
        <c:axId val="423637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9977154"/>
        <c:crosses val="autoZero"/>
        <c:crossBetween val="midCat"/>
      </c:valAx>
      <c:valAx>
        <c:axId val="8899771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3637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sample: 1000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[simulation_result.xlsx]Sheet1!$C$1:$R$1</c:f>
              <c:numCache>
                <c:formatCode>General</c:formatCode>
                <c:ptCount val="1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</c:v>
                </c:pt>
              </c:numCache>
            </c:numRef>
          </c:xVal>
          <c:yVal>
            <c:numRef>
              <c:f>[simulation_result.xlsx]Sheet1!$C$7:$R$7</c:f>
              <c:numCache>
                <c:formatCode>General</c:formatCode>
                <c:ptCount val="16"/>
                <c:pt idx="0">
                  <c:v>0.369</c:v>
                </c:pt>
                <c:pt idx="1">
                  <c:v>0.37</c:v>
                </c:pt>
                <c:pt idx="2">
                  <c:v>0.392</c:v>
                </c:pt>
                <c:pt idx="3">
                  <c:v>0.395</c:v>
                </c:pt>
                <c:pt idx="4">
                  <c:v>0.361</c:v>
                </c:pt>
                <c:pt idx="5">
                  <c:v>0.38</c:v>
                </c:pt>
                <c:pt idx="6">
                  <c:v>0.401</c:v>
                </c:pt>
                <c:pt idx="7">
                  <c:v>0.38</c:v>
                </c:pt>
                <c:pt idx="8">
                  <c:v>0.367</c:v>
                </c:pt>
                <c:pt idx="9">
                  <c:v>0.376</c:v>
                </c:pt>
                <c:pt idx="10">
                  <c:v>0.402</c:v>
                </c:pt>
                <c:pt idx="11">
                  <c:v>0.37</c:v>
                </c:pt>
                <c:pt idx="12">
                  <c:v>0.388</c:v>
                </c:pt>
                <c:pt idx="13">
                  <c:v>0.39</c:v>
                </c:pt>
                <c:pt idx="14">
                  <c:v>0.395</c:v>
                </c:pt>
                <c:pt idx="15">
                  <c:v>0.373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786314"/>
        <c:axId val="629607000"/>
      </c:scatterChart>
      <c:valAx>
        <c:axId val="31278631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9607000"/>
        <c:crosses val="autoZero"/>
        <c:crossBetween val="midCat"/>
      </c:valAx>
      <c:valAx>
        <c:axId val="62960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278631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sample: 2000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[simulation_result.xlsx]Sheet1!$C$26:$N$26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  <c:pt idx="11">
                  <c:v>2.2</c:v>
                </c:pt>
              </c:numCache>
            </c:numRef>
          </c:xVal>
          <c:yVal>
            <c:numRef>
              <c:f>[simulation_result.xlsx]Sheet1!$C$27:$N$27</c:f>
              <c:numCache>
                <c:formatCode>General</c:formatCode>
                <c:ptCount val="12"/>
                <c:pt idx="0">
                  <c:v>0.384</c:v>
                </c:pt>
                <c:pt idx="1">
                  <c:v>0.388</c:v>
                </c:pt>
                <c:pt idx="2">
                  <c:v>0.3805</c:v>
                </c:pt>
                <c:pt idx="3">
                  <c:v>0.3945</c:v>
                </c:pt>
                <c:pt idx="4">
                  <c:v>0.3885</c:v>
                </c:pt>
                <c:pt idx="5">
                  <c:v>0.375</c:v>
                </c:pt>
                <c:pt idx="6">
                  <c:v>0.384</c:v>
                </c:pt>
                <c:pt idx="7">
                  <c:v>0.376</c:v>
                </c:pt>
                <c:pt idx="8">
                  <c:v>0.382</c:v>
                </c:pt>
                <c:pt idx="9">
                  <c:v>0.386</c:v>
                </c:pt>
                <c:pt idx="10">
                  <c:v>0.39</c:v>
                </c:pt>
                <c:pt idx="11">
                  <c:v>0.385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569263"/>
        <c:axId val="386943117"/>
      </c:scatterChart>
      <c:valAx>
        <c:axId val="608569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6943117"/>
        <c:crosses val="autoZero"/>
        <c:crossBetween val="midCat"/>
      </c:valAx>
      <c:valAx>
        <c:axId val="386943117"/>
        <c:scaling>
          <c:orientation val="minMax"/>
          <c:max val="0.4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8569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2387600"/>
          </a:xfrm>
        </p:spPr>
        <p:txBody>
          <a:bodyPr/>
          <a:p>
            <a:r>
              <a:rPr lang="en-US"/>
              <a:t>Perfect Shooting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TW" altLang="en-US"/>
              <a:t>陳新元</a:t>
            </a:r>
            <a:endParaRPr lang="zh-TW" altLang="en-US"/>
          </a:p>
        </p:txBody>
      </p:sp>
      <p:pic>
        <p:nvPicPr>
          <p:cNvPr id="5" name="Content Placeholder 4" descr="50107988_380366222510988_3781771171448487936_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03640" y="1580515"/>
            <a:ext cx="2858770" cy="5085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137535"/>
            <a:ext cx="3345815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Incremet sample number</a:t>
            </a:r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540385" y="1599565"/>
          <a:ext cx="5268595" cy="4526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6205728" y="1600200"/>
          <a:ext cx="537667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5481320" y="620839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degree=47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169400" cy="4526280"/>
          </a:xfrm>
        </p:spPr>
        <p:txBody>
          <a:bodyPr/>
          <a:p>
            <a:r>
              <a:rPr lang="en-US"/>
              <a:t>Spinning doesn't have big relation with hit rate</a:t>
            </a:r>
            <a:endParaRPr lang="en-US"/>
          </a:p>
          <a:p>
            <a:endParaRPr lang="en-US"/>
          </a:p>
          <a:p>
            <a:r>
              <a:rPr lang="en-US"/>
              <a:t>The highest hit rate appear in 60~66°.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endParaRPr lang="en-US"/>
          </a:p>
          <a:p>
            <a:r>
              <a:rPr lang="en-US"/>
              <a:t>Take more sample number</a:t>
            </a:r>
            <a:endParaRPr lang="en-US"/>
          </a:p>
          <a:p>
            <a:endParaRPr lang="en-US"/>
          </a:p>
          <a:p>
            <a:r>
              <a:rPr lang="en-US"/>
              <a:t>2D -&gt; 3D</a:t>
            </a:r>
            <a:endParaRPr lang="en-US"/>
          </a:p>
          <a:p>
            <a:endParaRPr lang="en-US"/>
          </a:p>
          <a:p>
            <a:r>
              <a:rPr lang="en-US"/>
              <a:t>More accurate computation of the force between rim and basketball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6683"/>
            <a:ext cx="10972800" cy="1143000"/>
          </a:xfrm>
        </p:spPr>
        <p:txBody>
          <a:bodyPr/>
          <a:p>
            <a:r>
              <a:rPr lang="en-US"/>
              <a:t>END</a:t>
            </a:r>
            <a:br>
              <a:rPr lang="en-US"/>
            </a:br>
            <a:br>
              <a:rPr lang="en-US"/>
            </a:br>
            <a:r>
              <a:rPr lang="en-US"/>
              <a:t>Thank you~~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500360" cy="4526280"/>
          </a:xfrm>
        </p:spPr>
        <p:txBody>
          <a:bodyPr/>
          <a:p>
            <a:endParaRPr lang="en-US"/>
          </a:p>
          <a:p>
            <a:r>
              <a:rPr lang="en-US"/>
              <a:t>Simulate basketball player shooting, and find out the perfect angle and spin under fix random error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4790" y="5962650"/>
            <a:ext cx="96189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1200">
                <a:sym typeface="+mn-ea"/>
              </a:rPr>
              <a:t>https://www.researchgate.net/figure/The-Ball-Release-Angle-of-a-Basketball-Shot-is-Positively-Related-to-the-Angle-of-Ball_fig1_269922632</a:t>
            </a:r>
            <a:endParaRPr lang="en-US" sz="1200"/>
          </a:p>
        </p:txBody>
      </p:sp>
      <p:pic>
        <p:nvPicPr>
          <p:cNvPr id="4" name="Content Placeholder 3" descr="The-Ball-Release-Angle-of-a-Basketball-Shot-is-Positively-Related-to-the-Angle-of-B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8970" y="3486150"/>
            <a:ext cx="470154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26160"/>
          </a:xfrm>
        </p:spPr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617335" y="1600200"/>
            <a:ext cx="48050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Board position: x = -90~90</a:t>
            </a:r>
            <a:endParaRPr lang="en-US"/>
          </a:p>
          <a:p>
            <a:r>
              <a:rPr lang="en-US"/>
              <a:t>                         y = -120</a:t>
            </a:r>
            <a:endParaRPr lang="en-US"/>
          </a:p>
          <a:p>
            <a:r>
              <a:rPr lang="en-US"/>
              <a:t>                         z = 290~395</a:t>
            </a:r>
            <a:endParaRPr lang="en-US"/>
          </a:p>
          <a:p>
            <a:r>
              <a:rPr lang="en-US"/>
              <a:t>			(cm)</a:t>
            </a:r>
            <a:endParaRPr lang="en-US"/>
          </a:p>
          <a:p>
            <a:endParaRPr lang="en-US"/>
          </a:p>
          <a:p>
            <a:r>
              <a:rPr lang="en-US"/>
              <a:t>Rim position:   center: (0,-157.5,305)</a:t>
            </a:r>
            <a:endParaRPr lang="en-US"/>
          </a:p>
          <a:p>
            <a:r>
              <a:rPr lang="en-US"/>
              <a:t>                        radius: 22.5</a:t>
            </a:r>
            <a:endParaRPr lang="en-US"/>
          </a:p>
          <a:p>
            <a:r>
              <a:rPr lang="en-US"/>
              <a:t>			(cm)</a:t>
            </a:r>
            <a:endParaRPr lang="en-US"/>
          </a:p>
          <a:p>
            <a:endParaRPr lang="en-US"/>
          </a:p>
          <a:p>
            <a:r>
              <a:rPr lang="en-US"/>
              <a:t>Basketball start position:</a:t>
            </a:r>
            <a:endParaRPr lang="en-US"/>
          </a:p>
          <a:p>
            <a:r>
              <a:rPr lang="en-US"/>
              <a:t>	          center: (0,-675,230)</a:t>
            </a:r>
            <a:endParaRPr lang="en-US"/>
          </a:p>
          <a:p>
            <a:r>
              <a:rPr lang="en-US"/>
              <a:t>	          radius: 12.3</a:t>
            </a:r>
            <a:endParaRPr lang="en-US"/>
          </a:p>
          <a:p>
            <a:r>
              <a:rPr lang="en-US"/>
              <a:t>			(cm)</a:t>
            </a:r>
            <a:endParaRPr lang="en-US"/>
          </a:p>
          <a:p>
            <a:endParaRPr lang="en-US"/>
          </a:p>
          <a:p>
            <a:r>
              <a:rPr lang="en-US"/>
              <a:t>Timestep:</a:t>
            </a:r>
            <a:endParaRPr lang="en-US"/>
          </a:p>
          <a:p>
            <a:r>
              <a:rPr lang="en-US"/>
              <a:t>	          dt = 0.00001s   (in the air)</a:t>
            </a:r>
            <a:endParaRPr lang="en-US"/>
          </a:p>
          <a:p>
            <a:r>
              <a:rPr lang="en-US"/>
              <a:t>	          dt = 0.000004s (after coliision)</a:t>
            </a:r>
            <a:endParaRPr lang="en-US"/>
          </a:p>
        </p:txBody>
      </p:sp>
      <p:pic>
        <p:nvPicPr>
          <p:cNvPr id="5" name="Picture 4" descr="cou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562100"/>
            <a:ext cx="5840095" cy="4380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Ball in the air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9419590" cy="4526280"/>
          </a:xfrm>
        </p:spPr>
        <p:txBody>
          <a:bodyPr/>
          <a:p>
            <a:r>
              <a:rPr lang="en-US"/>
              <a:t>F = Fg + Fdrag + Fm</a:t>
            </a:r>
            <a:endParaRPr lang="en-US"/>
          </a:p>
          <a:p>
            <a:endParaRPr lang="en-US"/>
          </a:p>
          <a:p>
            <a:r>
              <a:rPr lang="en-US"/>
              <a:t>Fg = mg(gravity force)</a:t>
            </a:r>
            <a:endParaRPr lang="en-US"/>
          </a:p>
          <a:p>
            <a:endParaRPr lang="en-US"/>
          </a:p>
          <a:p>
            <a:r>
              <a:rPr lang="en-US"/>
              <a:t>Fdrag =               (drag force)</a:t>
            </a:r>
            <a:endParaRPr lang="en-US"/>
          </a:p>
          <a:p>
            <a:endParaRPr lang="en-US"/>
          </a:p>
          <a:p>
            <a:r>
              <a:rPr lang="en-US"/>
              <a:t>F magnus =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01620" y="3839210"/>
            <a:ext cx="1495425" cy="829310"/>
          </a:xfrm>
          <a:prstGeom prst="rect">
            <a:avLst/>
          </a:prstGeom>
        </p:spPr>
      </p:pic>
      <p:pic>
        <p:nvPicPr>
          <p:cNvPr id="9" name="Picture 8" descr="擷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75" y="5039995"/>
            <a:ext cx="2039620" cy="6343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48055" y="6126480"/>
            <a:ext cx="1029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ym typeface="+mn-ea"/>
              </a:rPr>
              <a:t>https://www.researchgate.net/publication/245372854_Numerical_Analysis_of_the_Basketball_Shot</a:t>
            </a:r>
            <a:endParaRPr lang="en-US" sz="1200">
              <a:sym typeface="+mn-ea"/>
            </a:endParaRPr>
          </a:p>
          <a:p>
            <a:r>
              <a:rPr lang="en-US" sz="1200">
                <a:sym typeface="+mn-ea"/>
              </a:rPr>
              <a:t>http://www.uphysicsc.com/2011-GM-B-379.PDF</a:t>
            </a:r>
            <a:endParaRPr lang="en-US" sz="1200">
              <a:sym typeface="+mn-ea"/>
            </a:endParaRPr>
          </a:p>
          <a:p>
            <a:r>
              <a:rPr lang="en-US" sz="1200">
                <a:sym typeface="+mn-ea"/>
              </a:rPr>
              <a:t>https://www.grc.nasa.gov/WWW/K-12/airplane/balllift.html</a:t>
            </a:r>
            <a:endParaRPr lang="en-US" sz="1200">
              <a:sym typeface="+mn-ea"/>
            </a:endParaRPr>
          </a:p>
        </p:txBody>
      </p:sp>
      <p:pic>
        <p:nvPicPr>
          <p:cNvPr id="4" name="Picture 3" descr="The-Ball-Release-Angle-of-a-Basketball-Shot-is-Positively-Related-to-the-Angle-of-B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1151890"/>
            <a:ext cx="5225415" cy="2485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Magnus Force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506345" y="1600200"/>
            <a:ext cx="239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 magnus force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802120" y="1600200"/>
            <a:ext cx="239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magnus force</a:t>
            </a:r>
            <a:endParaRPr lang="en-US"/>
          </a:p>
        </p:txBody>
      </p:sp>
      <p:pic>
        <p:nvPicPr>
          <p:cNvPr id="12" name="Content Placeholder 11" descr="untitle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35685" y="2573020"/>
            <a:ext cx="5334000" cy="4000500"/>
          </a:xfrm>
          <a:prstGeom prst="rect">
            <a:avLst/>
          </a:prstGeom>
        </p:spPr>
      </p:pic>
      <p:pic>
        <p:nvPicPr>
          <p:cNvPr id="14" name="Content Placeholder 13" descr="untitled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75425" y="257302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TW"/>
              <a:t>Ball hitting backboard and rim</a:t>
            </a:r>
            <a:endParaRPr lang="en-US" altLang="zh-TW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75" y="1744345"/>
            <a:ext cx="3768090" cy="3368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505" y="1770380"/>
            <a:ext cx="4004310" cy="1230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877945"/>
            <a:ext cx="4768850" cy="1816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0" y="3353435"/>
            <a:ext cx="1870710" cy="447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424035" y="4944745"/>
            <a:ext cx="2812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TW" altLang="en-US"/>
          </a:p>
          <a:p>
            <a:endParaRPr lang="zh-TW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84630" y="6094730"/>
            <a:ext cx="1016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https://www.researchgate.net/publication/245372854_Numerical_Analysis_of_the_Basketball_Shot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400" y="2637790"/>
            <a:ext cx="2394585" cy="2306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Sample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  <a:p>
            <a:r>
              <a:rPr lang="en-US"/>
              <a:t>1000 sample per angle/spin pair</a:t>
            </a:r>
            <a:endParaRPr lang="en-US"/>
          </a:p>
          <a:p>
            <a:endParaRPr lang="en-US"/>
          </a:p>
          <a:p>
            <a:r>
              <a:rPr lang="en-US"/>
              <a:t>Random coefficient between [0.95,1.05]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 descr="20190610_23004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2195" y="1600200"/>
            <a:ext cx="4598035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Finding Ideal Initial Speed Magnitude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719445" cy="4526280"/>
          </a:xfrm>
        </p:spPr>
        <p:txBody>
          <a:bodyPr/>
          <a:p>
            <a:endParaRPr lang="en-US"/>
          </a:p>
          <a:p>
            <a:r>
              <a:rPr lang="en-US"/>
              <a:t>Fix angle and spin</a:t>
            </a:r>
            <a:endParaRPr lang="en-US"/>
          </a:p>
          <a:p>
            <a:endParaRPr lang="en-US"/>
          </a:p>
          <a:p>
            <a:r>
              <a:rPr lang="en-US"/>
              <a:t>Adjusting initial speed until the center of the ball and the center of the rim are closer than 0.01cm</a:t>
            </a:r>
            <a:endParaRPr lang="en-US"/>
          </a:p>
        </p:txBody>
      </p:sp>
      <p:pic>
        <p:nvPicPr>
          <p:cNvPr id="5" name="Content Placeholder 4" descr="quick_fin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540" y="1684020"/>
            <a:ext cx="5273675" cy="4758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20" name="Content Placeholder 19"/>
          <p:cNvGraphicFramePr/>
          <p:nvPr>
            <p:ph sz="half" idx="2"/>
          </p:nvPr>
        </p:nvGraphicFramePr>
        <p:xfrm>
          <a:off x="1297940" y="3762375"/>
          <a:ext cx="3945890" cy="286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6088380" y="3762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Content Placeholder 7" descr="擷取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61820" y="1332865"/>
            <a:ext cx="8292465" cy="21202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230485" y="116586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2pi*rad/s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Perfect Shooting</vt:lpstr>
      <vt:lpstr>Goal</vt:lpstr>
      <vt:lpstr>Background</vt:lpstr>
      <vt:lpstr>Ball in the air</vt:lpstr>
      <vt:lpstr>Magnus Force</vt:lpstr>
      <vt:lpstr>Ball hitting backboard and rim</vt:lpstr>
      <vt:lpstr>Sample</vt:lpstr>
      <vt:lpstr>Finding Ideal Initial Speed Magnitude</vt:lpstr>
      <vt:lpstr>Result</vt:lpstr>
      <vt:lpstr>Incremet sample number</vt:lpstr>
      <vt:lpstr>Summary</vt:lpstr>
      <vt:lpstr>Future Work</vt:lpstr>
      <vt:lpstr>END  Thank you~~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Single-slit diffraction</dc:title>
  <dc:creator>陳新元</dc:creator>
  <cp:lastModifiedBy>user</cp:lastModifiedBy>
  <cp:revision>47</cp:revision>
  <dcterms:created xsi:type="dcterms:W3CDTF">2019-04-13T08:47:00Z</dcterms:created>
  <dcterms:modified xsi:type="dcterms:W3CDTF">2019-06-12T00:32:25Z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