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8" r:id="rId3"/>
    <p:sldId id="316" r:id="rId4"/>
    <p:sldId id="320" r:id="rId5"/>
    <p:sldId id="319" r:id="rId6"/>
    <p:sldId id="326" r:id="rId7"/>
    <p:sldId id="327" r:id="rId8"/>
    <p:sldId id="258" r:id="rId9"/>
    <p:sldId id="282" r:id="rId10"/>
    <p:sldId id="281" r:id="rId11"/>
    <p:sldId id="283" r:id="rId12"/>
    <p:sldId id="323" r:id="rId13"/>
    <p:sldId id="324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19C8882-4412-4891-955A-A16BAB174A6C}">
          <p14:sldIdLst>
            <p14:sldId id="257"/>
            <p14:sldId id="318"/>
            <p14:sldId id="316"/>
            <p14:sldId id="320"/>
            <p14:sldId id="319"/>
            <p14:sldId id="326"/>
            <p14:sldId id="327"/>
            <p14:sldId id="258"/>
            <p14:sldId id="282"/>
            <p14:sldId id="281"/>
            <p14:sldId id="283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FF66FF"/>
    <a:srgbClr val="000066"/>
    <a:srgbClr val="00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9" autoAdjust="0"/>
    <p:restoredTop sz="98224" autoAdjust="0"/>
  </p:normalViewPr>
  <p:slideViewPr>
    <p:cSldViewPr>
      <p:cViewPr varScale="1">
        <p:scale>
          <a:sx n="106" d="100"/>
          <a:sy n="106" d="100"/>
        </p:scale>
        <p:origin x="13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9661-83C9-4241-810E-E0B45322C34C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0B9CA-4390-4391-BE90-DAFEC50543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04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0B9CA-4390-4391-BE90-DAFEC505439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34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0B9CA-4390-4391-BE90-DAFEC505439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93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0B9CA-4390-4391-BE90-DAFEC505439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93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0B9CA-4390-4391-BE90-DAFEC505439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93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F7BBBA-BB51-4EFF-8F38-EF008614C384}" type="datetimeFigureOut">
              <a:rPr lang="es-ES" smtClean="0"/>
              <a:t>02/04/2025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D7CA03-8833-4DE5-A51D-33B5E926777C}" type="slidenum">
              <a:rPr lang="es-ES" smtClean="0"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18" Type="http://schemas.openxmlformats.org/officeDocument/2006/relationships/image" Target="../media/image16.jpg"/><Relationship Id="rId26" Type="http://schemas.openxmlformats.org/officeDocument/2006/relationships/image" Target="../media/image24.png"/><Relationship Id="rId3" Type="http://schemas.openxmlformats.org/officeDocument/2006/relationships/slide" Target="slide2.xml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hyperlink" Target="http://www.google.com.mx/url?sa=i&amp;rct=j&amp;q=cotemar+&amp;source=images&amp;cd=&amp;docid=sSaTFWdxYZkl2M&amp;tbnid=vcFyrsG-2kXVlM:&amp;ved=0CAUQjRw&amp;url=http://www.comerciomexico.com/cotemar-43477.php&amp;ei=8r-oUeHAF4Hu9ATknYGYCg&amp;bvm=bv.47244034,d.dmg&amp;psig=AFQjCNFNXFy7bhrAjqRJocMucktrdIBx1A&amp;ust=1370100079440024" TargetMode="External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jp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24" Type="http://schemas.openxmlformats.org/officeDocument/2006/relationships/image" Target="../media/image22.png"/><Relationship Id="rId5" Type="http://schemas.openxmlformats.org/officeDocument/2006/relationships/slide" Target="slide1.xml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10.jpeg"/><Relationship Id="rId19" Type="http://schemas.openxmlformats.org/officeDocument/2006/relationships/image" Target="../media/image17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oogle.com.mx/imgres?imgurl&amp;imgrefurl=http://www.oceanografia.com.mx/Logo.htm&amp;h=0&amp;w=0&amp;sz=1&amp;tbnid=Ik05Yh0kRGxDZM&amp;tbnh=197&amp;tbnw=255&amp;zoom=1&amp;docid=maKpHCom4HP76M&amp;ei=qnWzUYbHFue6yAHtyoHoBw&amp;ved=0CAIQsCU" TargetMode="External"/><Relationship Id="rId2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21772" y="0"/>
            <a:ext cx="2843808" cy="6858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-21772" y="1309132"/>
            <a:ext cx="286558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Calle 40 No.100 entre calles 35 y 37</a:t>
            </a:r>
          </a:p>
          <a:p>
            <a:pPr algn="ctr"/>
            <a:r>
              <a:rPr lang="es-MX" sz="1100" b="1" dirty="0">
                <a:solidFill>
                  <a:schemeClr val="bg1"/>
                </a:solidFill>
              </a:rPr>
              <a:t>Colonia  Tecolutla  C.P. 24100</a:t>
            </a:r>
          </a:p>
          <a:p>
            <a:pPr algn="ctr"/>
            <a:endParaRPr lang="es-MX" sz="1200" b="1" dirty="0">
              <a:solidFill>
                <a:schemeClr val="bg1"/>
              </a:solidFill>
            </a:endParaRPr>
          </a:p>
          <a:p>
            <a:pPr algn="ctr"/>
            <a:endParaRPr lang="es-MX" sz="1200" b="1" dirty="0">
              <a:solidFill>
                <a:schemeClr val="bg1"/>
              </a:solidFill>
            </a:endParaRPr>
          </a:p>
          <a:p>
            <a:pPr algn="ctr"/>
            <a:r>
              <a:rPr lang="es-MX" sz="1200" b="1" dirty="0">
                <a:solidFill>
                  <a:schemeClr val="bg1"/>
                </a:solidFill>
              </a:rPr>
              <a:t>Teléfono:  229 206 3157</a:t>
            </a: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endParaRPr lang="es-MX" sz="1200" b="0" dirty="0">
              <a:solidFill>
                <a:schemeClr val="bg1"/>
              </a:solidFill>
            </a:endParaRPr>
          </a:p>
          <a:p>
            <a:pPr algn="ctr"/>
            <a:endParaRPr lang="es-MX" sz="1200" b="1" dirty="0">
              <a:solidFill>
                <a:schemeClr val="bg1"/>
              </a:solidFill>
            </a:endParaRPr>
          </a:p>
          <a:p>
            <a:pPr algn="ctr"/>
            <a:r>
              <a:rPr lang="es-MX" sz="1200" b="1" dirty="0">
                <a:solidFill>
                  <a:schemeClr val="bg1"/>
                </a:solidFill>
              </a:rPr>
              <a:t>Empresa 100 % mexicana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</a:rPr>
              <a:t>dedicada exclusivamente a la 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</a:rPr>
              <a:t>tecnología de la información.</a:t>
            </a:r>
          </a:p>
          <a:p>
            <a:pPr algn="ctr"/>
            <a:endParaRPr lang="es-MX" sz="1200" b="1" dirty="0">
              <a:solidFill>
                <a:schemeClr val="bg1"/>
              </a:solidFill>
            </a:endParaRPr>
          </a:p>
          <a:p>
            <a:pPr algn="ctr"/>
            <a:endParaRPr lang="es-MX" sz="1200" b="1" dirty="0">
              <a:solidFill>
                <a:schemeClr val="bg1"/>
              </a:solidFill>
            </a:endParaRPr>
          </a:p>
          <a:p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  <p:sp>
        <p:nvSpPr>
          <p:cNvPr id="6" name="Rectángulo 14"/>
          <p:cNvSpPr/>
          <p:nvPr/>
        </p:nvSpPr>
        <p:spPr>
          <a:xfrm>
            <a:off x="2858548" y="4553719"/>
            <a:ext cx="2401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QUIENES SOMOS…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16"/>
          <p:cNvSpPr/>
          <p:nvPr/>
        </p:nvSpPr>
        <p:spPr>
          <a:xfrm>
            <a:off x="7380312" y="4553720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CLIENTES…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2884" y="836713"/>
            <a:ext cx="3099396" cy="1183742"/>
          </a:xfrm>
          <a:prstGeom prst="rect">
            <a:avLst/>
          </a:prstGeom>
        </p:spPr>
      </p:pic>
      <p:sp>
        <p:nvSpPr>
          <p:cNvPr id="12" name="Rectángulo 20"/>
          <p:cNvSpPr/>
          <p:nvPr/>
        </p:nvSpPr>
        <p:spPr>
          <a:xfrm>
            <a:off x="5168182" y="4528127"/>
            <a:ext cx="230425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EXPERIENCIA…</a:t>
            </a:r>
            <a:endParaRPr lang="es-MX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7520" y="4465612"/>
            <a:ext cx="1440160" cy="5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45" y="6091838"/>
            <a:ext cx="1008112" cy="5667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31832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Menu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88640"/>
            <a:ext cx="87639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Control Administrativo</a:t>
            </a:r>
          </a:p>
          <a:p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de Ingresos y Egresos del Proyecto o Empresa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Graficas del Status del Proyecto o Empresa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Facturas Electrónicas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de Flujos de Efectivos y Bancos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Enlace a módulos de Recursos Humanos, Control Administrativo, para </a:t>
            </a:r>
          </a:p>
          <a:p>
            <a:r>
              <a:rPr lang="es-ES" sz="2000" dirty="0">
                <a:latin typeface="Arial"/>
                <a:cs typeface="Arial"/>
              </a:rPr>
              <a:t>     Requisición de personal y Administración de Materiales </a:t>
            </a:r>
          </a:p>
          <a:p>
            <a:r>
              <a:rPr lang="es-ES" sz="2000" dirty="0">
                <a:latin typeface="Arial"/>
                <a:cs typeface="Arial"/>
              </a:rPr>
              <a:t>    </a:t>
            </a: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de Estados Bancarios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</p:txBody>
      </p:sp>
      <p:pic>
        <p:nvPicPr>
          <p:cNvPr id="9" name="Imagen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12160" y="6138651"/>
            <a:ext cx="14401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8 CuadroTexto">
            <a:extLst>
              <a:ext uri="{FF2B5EF4-FFF2-40B4-BE49-F238E27FC236}">
                <a16:creationId xmlns:a16="http://schemas.microsoft.com/office/drawing/2014/main" id="{3441A138-1843-E6C4-C0C1-D103CDF45A91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  <p:extLst>
      <p:ext uri="{BB962C8B-B14F-4D97-AF65-F5344CB8AC3E}">
        <p14:creationId xmlns:p14="http://schemas.microsoft.com/office/powerpoint/2010/main" val="8785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41" y="6091838"/>
            <a:ext cx="1008112" cy="56678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7524328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Menu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5329" y="4653136"/>
            <a:ext cx="1440160" cy="5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7504" y="188640"/>
            <a:ext cx="894347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Control Recursos Humanos</a:t>
            </a:r>
          </a:p>
          <a:p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de </a:t>
            </a:r>
            <a:r>
              <a:rPr lang="es-ES" sz="2000" dirty="0" err="1">
                <a:latin typeface="Arial"/>
                <a:cs typeface="Arial"/>
              </a:rPr>
              <a:t>Kardex</a:t>
            </a:r>
            <a:r>
              <a:rPr lang="es-ES" sz="2000" dirty="0">
                <a:latin typeface="Arial"/>
                <a:cs typeface="Arial"/>
              </a:rPr>
              <a:t> Electrónico 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Requisiciones de Personal, Control de Asignación de Recursos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Genera Contratos, Finiquitos y  Control de Guardias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de Empleados, Asignación de Frentes de Trabajos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Enlace a módulos de Precios Unitarios, Control Administrativo, para </a:t>
            </a:r>
          </a:p>
          <a:p>
            <a:r>
              <a:rPr lang="es-ES" sz="2000" dirty="0">
                <a:latin typeface="Arial"/>
                <a:cs typeface="Arial"/>
              </a:rPr>
              <a:t>     Requisición de personal y Administración de Gastos por Empleados </a:t>
            </a:r>
          </a:p>
          <a:p>
            <a:r>
              <a:rPr lang="es-ES" sz="2000" dirty="0">
                <a:latin typeface="Arial"/>
                <a:cs typeface="Arial"/>
              </a:rPr>
              <a:t>    </a:t>
            </a: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Credenciales, Carta de Recomendación, Fuente de </a:t>
            </a:r>
            <a:r>
              <a:rPr lang="es-ES" sz="2000" dirty="0" err="1">
                <a:latin typeface="Arial"/>
                <a:cs typeface="Arial"/>
              </a:rPr>
              <a:t>Informacion</a:t>
            </a:r>
            <a:r>
              <a:rPr lang="es-ES" sz="2000" dirty="0">
                <a:latin typeface="Arial"/>
                <a:cs typeface="Arial"/>
              </a:rPr>
              <a:t> a </a:t>
            </a:r>
          </a:p>
          <a:p>
            <a:r>
              <a:rPr lang="es-ES" sz="2000" dirty="0">
                <a:latin typeface="Arial"/>
                <a:cs typeface="Arial"/>
              </a:rPr>
              <a:t>     </a:t>
            </a:r>
            <a:r>
              <a:rPr lang="es-ES" sz="2000" dirty="0" err="1">
                <a:latin typeface="Arial"/>
                <a:cs typeface="Arial"/>
              </a:rPr>
              <a:t>Modulos</a:t>
            </a:r>
            <a:r>
              <a:rPr lang="es-ES" sz="2000" dirty="0">
                <a:latin typeface="Arial"/>
                <a:cs typeface="Arial"/>
              </a:rPr>
              <a:t> de Nominas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</p:txBody>
      </p:sp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868144" y="6138651"/>
            <a:ext cx="1584176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8 CuadroTexto">
            <a:extLst>
              <a:ext uri="{FF2B5EF4-FFF2-40B4-BE49-F238E27FC236}">
                <a16:creationId xmlns:a16="http://schemas.microsoft.com/office/drawing/2014/main" id="{CC61FFF5-5CFF-37B3-BA02-C77441C700FE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  <p:extLst>
      <p:ext uri="{BB962C8B-B14F-4D97-AF65-F5344CB8AC3E}">
        <p14:creationId xmlns:p14="http://schemas.microsoft.com/office/powerpoint/2010/main" val="8542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4578" y="4653136"/>
            <a:ext cx="1249824" cy="4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33" y="6091838"/>
            <a:ext cx="1008112" cy="5667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452320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Menu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7504" y="188640"/>
            <a:ext cx="81740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Control Ventas</a:t>
            </a:r>
          </a:p>
          <a:p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Cotizaciones de Ventas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y Seguimiento de Clientes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Bitácora de Actividades de Clientes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Graficas de Productividad de Vendedores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Enlace a módulos de Almacenes, Control Administrativo, para </a:t>
            </a:r>
          </a:p>
          <a:p>
            <a:r>
              <a:rPr lang="es-ES" sz="2000" dirty="0">
                <a:latin typeface="Arial"/>
                <a:cs typeface="Arial"/>
              </a:rPr>
              <a:t>     Cotización y Administración de Ingresos </a:t>
            </a:r>
          </a:p>
          <a:p>
            <a:r>
              <a:rPr lang="es-ES" sz="2000" dirty="0">
                <a:latin typeface="Arial"/>
                <a:cs typeface="Arial"/>
              </a:rPr>
              <a:t>    </a:t>
            </a: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Facturas en Base a Cotizaciones y Reportes Gerenciales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</p:txBody>
      </p:sp>
      <p:pic>
        <p:nvPicPr>
          <p:cNvPr id="12" name="Imagen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012160" y="6138651"/>
            <a:ext cx="1440160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8 CuadroTexto">
            <a:extLst>
              <a:ext uri="{FF2B5EF4-FFF2-40B4-BE49-F238E27FC236}">
                <a16:creationId xmlns:a16="http://schemas.microsoft.com/office/drawing/2014/main" id="{E2CB1898-02E4-9150-432C-3CBCED126777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  <p:extLst>
      <p:ext uri="{BB962C8B-B14F-4D97-AF65-F5344CB8AC3E}">
        <p14:creationId xmlns:p14="http://schemas.microsoft.com/office/powerpoint/2010/main" val="17954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2851" y="4273833"/>
            <a:ext cx="1440160" cy="5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33" y="6091838"/>
            <a:ext cx="1008112" cy="5667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452320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Menu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982211" y="345601"/>
            <a:ext cx="4577513" cy="316271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s-ES" sz="2400" b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PAQUETES DE SERVICIOS</a:t>
            </a:r>
          </a:p>
          <a:p>
            <a:pPr>
              <a:defRPr/>
            </a:pPr>
            <a:endParaRPr lang="es-ES" sz="2400" b="0" dirty="0"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184936" y="1073986"/>
            <a:ext cx="6907343" cy="336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endParaRPr lang="es-MX" sz="1600" b="1" kern="0" dirty="0">
              <a:latin typeface="Gill Sans MT" pitchFamily="34" charset="0"/>
              <a:ea typeface="+mj-ea"/>
              <a:cs typeface="+mj-cs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endParaRPr lang="es-MX" sz="1600" b="1" kern="0" dirty="0">
              <a:latin typeface="Gill Sans MT" pitchFamily="34" charset="0"/>
              <a:ea typeface="+mj-ea"/>
              <a:cs typeface="+mj-cs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endParaRPr lang="es-MX" sz="1600" b="1" kern="0" dirty="0">
              <a:latin typeface="Gill Sans MT" pitchFamily="34" charset="0"/>
              <a:ea typeface="+mj-ea"/>
              <a:cs typeface="+mj-cs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r>
              <a:rPr lang="es-MX" sz="1600" b="1" kern="0" dirty="0">
                <a:latin typeface="Gill Sans MT" pitchFamily="34" charset="0"/>
                <a:ea typeface="+mj-ea"/>
                <a:cs typeface="+mj-cs"/>
              </a:rPr>
              <a:t>VENTAS LICENCIAS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1600" kern="0" dirty="0">
                <a:latin typeface="Gill Sans MT" pitchFamily="34" charset="0"/>
                <a:ea typeface="+mj-ea"/>
                <a:cs typeface="+mj-cs"/>
              </a:rPr>
              <a:t>Individuales, Grupales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1600" kern="0" dirty="0">
              <a:latin typeface="Gill Sans MT" pitchFamily="34" charset="0"/>
              <a:ea typeface="+mj-ea"/>
              <a:cs typeface="+mj-cs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r>
              <a:rPr lang="es-MX" sz="1600" b="1" kern="0" dirty="0">
                <a:latin typeface="Gill Sans MT" pitchFamily="34" charset="0"/>
                <a:ea typeface="+mj-ea"/>
                <a:cs typeface="+mj-cs"/>
              </a:rPr>
              <a:t>ADMINISTRACION SOFTWARE CURSOS, CAPACITACIONES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1600" kern="0" dirty="0">
                <a:latin typeface="Gill Sans MT" pitchFamily="34" charset="0"/>
                <a:ea typeface="+mj-ea"/>
                <a:cs typeface="+mj-cs"/>
              </a:rPr>
              <a:t>días, semanas, quincenas y mensual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1600" kern="0" dirty="0">
              <a:latin typeface="Gill Sans MT" pitchFamily="34" charset="0"/>
              <a:ea typeface="+mj-ea"/>
              <a:cs typeface="+mj-cs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  <a:defRPr/>
            </a:pPr>
            <a:r>
              <a:rPr lang="es-MX" sz="1600" b="1" kern="0" dirty="0">
                <a:latin typeface="Gill Sans MT" pitchFamily="34" charset="0"/>
              </a:rPr>
              <a:t>DESARROLLOS A MEDIDA.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1600" kern="0" dirty="0">
                <a:latin typeface="Gill Sans MT" pitchFamily="34" charset="0"/>
              </a:rPr>
              <a:t>días, semanas, quincenas y mensual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s-MX" sz="1600" b="1" kern="0" dirty="0">
              <a:latin typeface="Gill Sans MT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s-MX" sz="1600" b="1" kern="0" dirty="0">
                <a:latin typeface="Gill Sans MT" pitchFamily="34" charset="0"/>
              </a:rPr>
              <a:t>POLIZAS DE SERVICIO MENSUAL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1600" kern="0" dirty="0">
                <a:latin typeface="Gill Sans MT" pitchFamily="34" charset="0"/>
              </a:rPr>
              <a:t>Licenciamiento libre, Capacitación Gratuita, Desarrollo Ilimitados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1600" kern="0" dirty="0">
              <a:latin typeface="Gill Sans MT" pitchFamily="34" charset="0"/>
              <a:ea typeface="+mj-ea"/>
              <a:cs typeface="+mj-cs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1600" kern="0" dirty="0">
              <a:latin typeface="Gill Sans MT" pitchFamily="34" charset="0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1600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  <a:ea typeface="+mj-ea"/>
              <a:cs typeface="+mj-cs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825" y="3502326"/>
            <a:ext cx="7980854" cy="158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s-MX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Gill Sans MT" pitchFamily="34" charset="0"/>
              <a:ea typeface="+mj-ea"/>
              <a:cs typeface="+mj-cs"/>
            </a:endParaRPr>
          </a:p>
        </p:txBody>
      </p:sp>
      <p:pic>
        <p:nvPicPr>
          <p:cNvPr id="16" name="10 Imagen" descr="caj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308896" y="847680"/>
            <a:ext cx="1713790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8 CuadroTexto">
            <a:extLst>
              <a:ext uri="{FF2B5EF4-FFF2-40B4-BE49-F238E27FC236}">
                <a16:creationId xmlns:a16="http://schemas.microsoft.com/office/drawing/2014/main" id="{A5B6A810-A40A-D8EA-F1EA-E109AA176167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  <p:extLst>
      <p:ext uri="{BB962C8B-B14F-4D97-AF65-F5344CB8AC3E}">
        <p14:creationId xmlns:p14="http://schemas.microsoft.com/office/powerpoint/2010/main" val="41170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808054" y="909313"/>
            <a:ext cx="374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0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PRINCIPALES</a:t>
            </a:r>
            <a:endParaRPr lang="es-MX" b="1" dirty="0">
              <a:solidFill>
                <a:srgbClr val="0000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30178" y="1624935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MODULO CONTROL  DE OBRA</a:t>
            </a:r>
            <a:endParaRPr lang="es-MX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Avances reales, reporte diario Generadores y estimación, </a:t>
            </a: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 financiero, Gastos de administración, Reporte a dirección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88024" y="3292739"/>
            <a:ext cx="4055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INTERCONECTIVIDAD MODULOS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 Operatividad entre modulos, comunicación entre todos los modulos.</a:t>
            </a:r>
            <a:endParaRPr lang="es-MX" sz="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5173" y="3480654"/>
            <a:ext cx="4055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MODULO ALMACENES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Ordenes de Compra, lista de Proveedores, Requisiciones</a:t>
            </a: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Control, Trazabilidad, Entradas, Salidas, Traspaso de Materiales.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74391" y="1537347"/>
            <a:ext cx="383005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MODULO RECURSOS HUMANO</a:t>
            </a:r>
            <a:endParaRPr lang="es-MX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Empleados y Asignación de equipos,  Control de Asistencia de Personal, Credenciales y Control de Equipo de Seguridad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75656" y="0"/>
            <a:ext cx="7416824" cy="77713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s-MX" sz="15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Resources Planning o Planificación de Recursos Empresariales:</a:t>
            </a:r>
          </a:p>
          <a:p>
            <a:endParaRPr lang="es-MX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arquitectura de Software que mediante 7 modulo integrales de trabajo facilita la Administración en línea de una empresa utilizando tecnología de información a través de pantallas amigables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92676" y="2569464"/>
            <a:ext cx="471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MODULO CONTROL ADMINISTRATIVO</a:t>
            </a:r>
            <a:endParaRPr lang="es-MX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Ingresos y Egresos, gastos Indirectos</a:t>
            </a: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de Cuenta, Graficas,  Reportes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99392"/>
            <a:ext cx="1080120" cy="1236282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788024" y="2405277"/>
            <a:ext cx="45709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MODULO CONTROL VENTAS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y Seguimientos de Vendedores, Graficas</a:t>
            </a: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Reportes de Efectividad, Cotizaciones, Bitácora de Ventas,</a:t>
            </a: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Líneas de Tiempos</a:t>
            </a:r>
          </a:p>
        </p:txBody>
      </p:sp>
      <p:sp>
        <p:nvSpPr>
          <p:cNvPr id="3" name="8 CuadroTexto">
            <a:extLst>
              <a:ext uri="{FF2B5EF4-FFF2-40B4-BE49-F238E27FC236}">
                <a16:creationId xmlns:a16="http://schemas.microsoft.com/office/drawing/2014/main" id="{330AFC93-A888-E6FB-32F4-27EEA9F0F1EF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  <p:sp>
        <p:nvSpPr>
          <p:cNvPr id="2" name="Rectángulo 9">
            <a:extLst>
              <a:ext uri="{FF2B5EF4-FFF2-40B4-BE49-F238E27FC236}">
                <a16:creationId xmlns:a16="http://schemas.microsoft.com/office/drawing/2014/main" id="{C40DC9FD-2A76-073B-62F9-7FEB48B1655E}"/>
              </a:ext>
            </a:extLst>
          </p:cNvPr>
          <p:cNvSpPr/>
          <p:nvPr/>
        </p:nvSpPr>
        <p:spPr>
          <a:xfrm>
            <a:off x="4778828" y="3908376"/>
            <a:ext cx="344838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MODULO NOMINAS Y CHECADOR</a:t>
            </a:r>
            <a:endParaRPr lang="es-MX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 de Asistencia, Control de Salarios, Impuestos</a:t>
            </a:r>
          </a:p>
        </p:txBody>
      </p:sp>
      <p:sp>
        <p:nvSpPr>
          <p:cNvPr id="4" name="Rectángulo 8">
            <a:extLst>
              <a:ext uri="{FF2B5EF4-FFF2-40B4-BE49-F238E27FC236}">
                <a16:creationId xmlns:a16="http://schemas.microsoft.com/office/drawing/2014/main" id="{47638754-5243-7530-D044-692BA52FCD6C}"/>
              </a:ext>
            </a:extLst>
          </p:cNvPr>
          <p:cNvSpPr/>
          <p:nvPr/>
        </p:nvSpPr>
        <p:spPr>
          <a:xfrm>
            <a:off x="381015" y="4330336"/>
            <a:ext cx="405558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chatBot</a:t>
            </a: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s-MX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Telegram</a:t>
            </a:r>
            <a:r>
              <a:rPr lang="es-MX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, </a:t>
            </a:r>
            <a:r>
              <a:rPr lang="es-MX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Whastapp</a:t>
            </a:r>
            <a:endParaRPr lang="es-MX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9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Automatizacion</a:t>
            </a:r>
            <a:r>
              <a:rPr lang="es-MX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Procesos, Respuestas</a:t>
            </a:r>
          </a:p>
        </p:txBody>
      </p:sp>
    </p:spTree>
    <p:extLst>
      <p:ext uri="{BB962C8B-B14F-4D97-AF65-F5344CB8AC3E}">
        <p14:creationId xmlns:p14="http://schemas.microsoft.com/office/powerpoint/2010/main" val="39947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42A419-8CB5-1385-A0AB-5A4B8131583C}"/>
              </a:ext>
            </a:extLst>
          </p:cNvPr>
          <p:cNvSpPr/>
          <p:nvPr/>
        </p:nvSpPr>
        <p:spPr>
          <a:xfrm>
            <a:off x="3321462" y="1842219"/>
            <a:ext cx="1934683" cy="188861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>
            <a:spLocks noGrp="1"/>
          </p:cNvSpPr>
          <p:nvPr/>
        </p:nvSpPr>
        <p:spPr>
          <a:xfrm>
            <a:off x="0" y="7016"/>
            <a:ext cx="5796136" cy="365303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3366FF"/>
                </a:solidFill>
                <a:latin typeface="Arial Black" panose="020B0A04020102020204" pitchFamily="34" charset="0"/>
                <a:cs typeface="Trebuchet MS"/>
              </a:rPr>
              <a:t>Interconectividad de los </a:t>
            </a:r>
            <a:r>
              <a:rPr lang="es-ES" sz="1800" dirty="0" err="1">
                <a:solidFill>
                  <a:srgbClr val="3366FF"/>
                </a:solidFill>
                <a:latin typeface="Arial Black" panose="020B0A04020102020204" pitchFamily="34" charset="0"/>
                <a:cs typeface="Trebuchet MS"/>
              </a:rPr>
              <a:t>modulos</a:t>
            </a:r>
            <a:r>
              <a:rPr lang="es-ES" sz="1800" dirty="0">
                <a:solidFill>
                  <a:srgbClr val="3366FF"/>
                </a:solidFill>
                <a:latin typeface="Arial Black" panose="020B0A04020102020204" pitchFamily="34" charset="0"/>
                <a:cs typeface="Trebuchet MS"/>
              </a:rPr>
              <a:t> </a:t>
            </a:r>
          </a:p>
        </p:txBody>
      </p:sp>
      <p:pic>
        <p:nvPicPr>
          <p:cNvPr id="39" name="Imagen 3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56" y="5949280"/>
            <a:ext cx="1008112" cy="566786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7654943" y="5878730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Menu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2" name="Conector curvado 133"/>
          <p:cNvCxnSpPr>
            <a:cxnSpLocks/>
          </p:cNvCxnSpPr>
          <p:nvPr/>
        </p:nvCxnSpPr>
        <p:spPr>
          <a:xfrm rot="16200000" flipH="1">
            <a:off x="4625403" y="3708026"/>
            <a:ext cx="325046" cy="247182"/>
          </a:xfrm>
          <a:prstGeom prst="curvedConnector3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ector curvado 65"/>
          <p:cNvCxnSpPr>
            <a:cxnSpLocks/>
            <a:endCxn id="5" idx="1"/>
          </p:cNvCxnSpPr>
          <p:nvPr/>
        </p:nvCxnSpPr>
        <p:spPr>
          <a:xfrm rot="16200000" flipH="1">
            <a:off x="3002598" y="1516608"/>
            <a:ext cx="878909" cy="32547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curvado 72"/>
          <p:cNvCxnSpPr>
            <a:cxnSpLocks/>
          </p:cNvCxnSpPr>
          <p:nvPr/>
        </p:nvCxnSpPr>
        <p:spPr>
          <a:xfrm rot="5400000" flipH="1" flipV="1">
            <a:off x="4150030" y="1422855"/>
            <a:ext cx="449432" cy="29305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ector curvado 76"/>
          <p:cNvCxnSpPr>
            <a:cxnSpLocks/>
          </p:cNvCxnSpPr>
          <p:nvPr/>
        </p:nvCxnSpPr>
        <p:spPr>
          <a:xfrm rot="10800000" flipV="1">
            <a:off x="5034022" y="1908647"/>
            <a:ext cx="990828" cy="3396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ector curvado 78"/>
          <p:cNvCxnSpPr>
            <a:cxnSpLocks/>
            <a:stCxn id="17" idx="1"/>
          </p:cNvCxnSpPr>
          <p:nvPr/>
        </p:nvCxnSpPr>
        <p:spPr>
          <a:xfrm rot="10800000">
            <a:off x="5298302" y="2593143"/>
            <a:ext cx="1046943" cy="17288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3EE1F44-A2C7-F1B3-DBFB-51DBB822B2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09" y="4474325"/>
            <a:ext cx="2049650" cy="7828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1902C5-68DC-8E05-7066-6F910B42CF35}"/>
              </a:ext>
            </a:extLst>
          </p:cNvPr>
          <p:cNvSpPr/>
          <p:nvPr/>
        </p:nvSpPr>
        <p:spPr>
          <a:xfrm>
            <a:off x="2374121" y="787479"/>
            <a:ext cx="897159" cy="6059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Recursos</a:t>
            </a:r>
            <a:r>
              <a:rPr lang="en-US" sz="900" dirty="0"/>
              <a:t> </a:t>
            </a:r>
            <a:r>
              <a:rPr lang="en-US" sz="1000" dirty="0"/>
              <a:t>Humanos</a:t>
            </a:r>
            <a:endParaRPr lang="es-MX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B6DDF-150D-6122-A18F-F13DE5FA3A40}"/>
              </a:ext>
            </a:extLst>
          </p:cNvPr>
          <p:cNvSpPr/>
          <p:nvPr/>
        </p:nvSpPr>
        <p:spPr>
          <a:xfrm>
            <a:off x="3772680" y="2270173"/>
            <a:ext cx="10310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ERP </a:t>
            </a:r>
          </a:p>
          <a:p>
            <a:pPr algn="ctr"/>
            <a:r>
              <a:rPr lang="en-US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</a:rPr>
              <a:t>Bi</a:t>
            </a:r>
            <a:endParaRPr lang="en-US" sz="3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lack" panose="020B00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D51B6-3F97-7171-D737-728DC2E33635}"/>
              </a:ext>
            </a:extLst>
          </p:cNvPr>
          <p:cNvSpPr/>
          <p:nvPr/>
        </p:nvSpPr>
        <p:spPr>
          <a:xfrm>
            <a:off x="6032044" y="1600805"/>
            <a:ext cx="1042149" cy="4789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Proyectos</a:t>
            </a:r>
            <a:endParaRPr lang="es-MX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98A4BC-CF03-5AA2-D05A-A3CF7A908837}"/>
              </a:ext>
            </a:extLst>
          </p:cNvPr>
          <p:cNvSpPr/>
          <p:nvPr/>
        </p:nvSpPr>
        <p:spPr>
          <a:xfrm>
            <a:off x="6345244" y="2526534"/>
            <a:ext cx="963060" cy="4789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Almacen</a:t>
            </a:r>
            <a:endParaRPr lang="es-MX" sz="9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FB9781-2247-94B8-49D8-606ED5F6F367}"/>
              </a:ext>
            </a:extLst>
          </p:cNvPr>
          <p:cNvSpPr/>
          <p:nvPr/>
        </p:nvSpPr>
        <p:spPr>
          <a:xfrm>
            <a:off x="2525532" y="3994571"/>
            <a:ext cx="952944" cy="5156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Ventas</a:t>
            </a:r>
            <a:endParaRPr lang="es-MX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5CA237-8DE8-8FCD-2456-5E3144E3C5F2}"/>
              </a:ext>
            </a:extLst>
          </p:cNvPr>
          <p:cNvSpPr/>
          <p:nvPr/>
        </p:nvSpPr>
        <p:spPr>
          <a:xfrm>
            <a:off x="4510690" y="4043671"/>
            <a:ext cx="1046272" cy="5789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ChatBot</a:t>
            </a:r>
            <a:r>
              <a:rPr lang="en-US" sz="900" dirty="0"/>
              <a:t> Telegram, WhatsApp</a:t>
            </a:r>
            <a:endParaRPr lang="es-MX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BE7E4B-0C89-2405-0E77-D882DA165952}"/>
              </a:ext>
            </a:extLst>
          </p:cNvPr>
          <p:cNvSpPr/>
          <p:nvPr/>
        </p:nvSpPr>
        <p:spPr>
          <a:xfrm>
            <a:off x="1438981" y="3063107"/>
            <a:ext cx="990828" cy="6059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Nominas</a:t>
            </a:r>
            <a:endParaRPr lang="es-MX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E94DC9-E930-234A-F210-DED28AAF4AAF}"/>
              </a:ext>
            </a:extLst>
          </p:cNvPr>
          <p:cNvSpPr/>
          <p:nvPr/>
        </p:nvSpPr>
        <p:spPr>
          <a:xfrm>
            <a:off x="5950027" y="3293553"/>
            <a:ext cx="1144389" cy="5589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Mantenimiento</a:t>
            </a:r>
            <a:endParaRPr lang="es-MX" sz="900" dirty="0"/>
          </a:p>
        </p:txBody>
      </p:sp>
      <p:cxnSp>
        <p:nvCxnSpPr>
          <p:cNvPr id="22" name="Conector curvado 72">
            <a:extLst>
              <a:ext uri="{FF2B5EF4-FFF2-40B4-BE49-F238E27FC236}">
                <a16:creationId xmlns:a16="http://schemas.microsoft.com/office/drawing/2014/main" id="{A91733A3-2C2D-2566-88EC-7D7BC581F099}"/>
              </a:ext>
            </a:extLst>
          </p:cNvPr>
          <p:cNvCxnSpPr>
            <a:cxnSpLocks/>
          </p:cNvCxnSpPr>
          <p:nvPr/>
        </p:nvCxnSpPr>
        <p:spPr>
          <a:xfrm>
            <a:off x="2699767" y="2277510"/>
            <a:ext cx="692965" cy="14184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ector curvado 72">
            <a:extLst>
              <a:ext uri="{FF2B5EF4-FFF2-40B4-BE49-F238E27FC236}">
                <a16:creationId xmlns:a16="http://schemas.microsoft.com/office/drawing/2014/main" id="{60EF28B8-2CC2-8C7E-5A4E-ECF524675EAE}"/>
              </a:ext>
            </a:extLst>
          </p:cNvPr>
          <p:cNvCxnSpPr>
            <a:cxnSpLocks/>
          </p:cNvCxnSpPr>
          <p:nvPr/>
        </p:nvCxnSpPr>
        <p:spPr>
          <a:xfrm flipV="1">
            <a:off x="2347612" y="3044748"/>
            <a:ext cx="1045120" cy="2069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72C128-E858-0C01-F625-FCCC378C3BFC}"/>
              </a:ext>
            </a:extLst>
          </p:cNvPr>
          <p:cNvSpPr/>
          <p:nvPr/>
        </p:nvSpPr>
        <p:spPr>
          <a:xfrm>
            <a:off x="4521270" y="812000"/>
            <a:ext cx="1042149" cy="5326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Produccion</a:t>
            </a:r>
            <a:endParaRPr lang="es-MX" sz="900" dirty="0"/>
          </a:p>
        </p:txBody>
      </p:sp>
      <p:cxnSp>
        <p:nvCxnSpPr>
          <p:cNvPr id="32" name="Conector curvado 133">
            <a:extLst>
              <a:ext uri="{FF2B5EF4-FFF2-40B4-BE49-F238E27FC236}">
                <a16:creationId xmlns:a16="http://schemas.microsoft.com/office/drawing/2014/main" id="{09704280-E9A8-91AA-D9A2-86BBD83333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3694" y="3606257"/>
            <a:ext cx="729221" cy="366528"/>
          </a:xfrm>
          <a:prstGeom prst="curvedConnector3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7D07812-C244-E142-0BB7-45D1BACAFDA0}"/>
              </a:ext>
            </a:extLst>
          </p:cNvPr>
          <p:cNvSpPr/>
          <p:nvPr/>
        </p:nvSpPr>
        <p:spPr>
          <a:xfrm>
            <a:off x="1590072" y="1990706"/>
            <a:ext cx="1147316" cy="5589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Administracion</a:t>
            </a:r>
            <a:endParaRPr lang="es-MX" sz="900" dirty="0"/>
          </a:p>
        </p:txBody>
      </p:sp>
      <p:cxnSp>
        <p:nvCxnSpPr>
          <p:cNvPr id="53" name="Conector curvado 78">
            <a:extLst>
              <a:ext uri="{FF2B5EF4-FFF2-40B4-BE49-F238E27FC236}">
                <a16:creationId xmlns:a16="http://schemas.microsoft.com/office/drawing/2014/main" id="{B875AE7D-8B40-9AA7-B459-626749446E17}"/>
              </a:ext>
            </a:extLst>
          </p:cNvPr>
          <p:cNvCxnSpPr>
            <a:cxnSpLocks/>
          </p:cNvCxnSpPr>
          <p:nvPr/>
        </p:nvCxnSpPr>
        <p:spPr>
          <a:xfrm rot="10800000">
            <a:off x="5049959" y="3344956"/>
            <a:ext cx="790260" cy="1810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/>
        </p:nvSpPr>
        <p:spPr>
          <a:xfrm>
            <a:off x="107504" y="116632"/>
            <a:ext cx="3960440" cy="357541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rgbClr val="3366FF"/>
                </a:solidFill>
                <a:latin typeface="Arial Black" panose="020B0A04020102020204" pitchFamily="34" charset="0"/>
                <a:cs typeface="Trebuchet MS"/>
              </a:rPr>
              <a:t>NUESTROS CLIENTES….</a:t>
            </a:r>
          </a:p>
        </p:txBody>
      </p:sp>
      <p:pic>
        <p:nvPicPr>
          <p:cNvPr id="39" name="Imagen 3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54" y="5813205"/>
            <a:ext cx="1008112" cy="566786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7849587" y="5896466"/>
            <a:ext cx="1263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Principal</a:t>
            </a:r>
            <a:endParaRPr lang="es-E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0998" y="1844146"/>
            <a:ext cx="992077" cy="35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32485" y="1621370"/>
            <a:ext cx="667734" cy="40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52419" y="728301"/>
            <a:ext cx="706940" cy="58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15307" y="1531063"/>
            <a:ext cx="510108" cy="58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n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03" y="1364179"/>
            <a:ext cx="1502167" cy="305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18 Imagen" descr="diavaz 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8710" y="820497"/>
            <a:ext cx="585926" cy="582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Picture 2" descr="http://t2.gstatic.com/images?q=tbn:ANd9GcSXVgzRwAsbULuHhUX2S6DxR7DMPjkAcFsHYB_q51WJu7GP3nH0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1" y="822065"/>
            <a:ext cx="585926" cy="66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encrypted-tbn2.gstatic.com/images?q=tbn:ANd9GcQoEAZkKwWjGw1RkfTeQgERFT1I_88LrEjfhgtjLQM6SV4sZD5Gm3SAWWhl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35" y="728301"/>
            <a:ext cx="756084" cy="58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68" y="2046803"/>
            <a:ext cx="1749772" cy="309768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71" y="2968609"/>
            <a:ext cx="919223" cy="462770"/>
          </a:xfrm>
          <a:prstGeom prst="rect">
            <a:avLst/>
          </a:prstGeom>
        </p:spPr>
      </p:pic>
      <p:sp>
        <p:nvSpPr>
          <p:cNvPr id="57" name="CuadroTexto 56"/>
          <p:cNvSpPr txBox="1"/>
          <p:nvPr/>
        </p:nvSpPr>
        <p:spPr>
          <a:xfrm>
            <a:off x="7292273" y="340898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CAMSA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4" y="2874138"/>
            <a:ext cx="1159950" cy="417632"/>
          </a:xfrm>
          <a:prstGeom prst="rect">
            <a:avLst/>
          </a:prstGeom>
        </p:spPr>
      </p:pic>
      <p:pic>
        <p:nvPicPr>
          <p:cNvPr id="4" name="Imagen 3" descr="SIANI Logo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07" y="2420888"/>
            <a:ext cx="781287" cy="50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9" y="1749817"/>
            <a:ext cx="938338" cy="66735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57" y="835338"/>
            <a:ext cx="776362" cy="476468"/>
          </a:xfrm>
          <a:prstGeom prst="rect">
            <a:avLst/>
          </a:prstGeom>
        </p:spPr>
      </p:pic>
      <p:pic>
        <p:nvPicPr>
          <p:cNvPr id="1026" name="Picture 2" descr="Comex productos, catálogos y más | Archello">
            <a:extLst>
              <a:ext uri="{FF2B5EF4-FFF2-40B4-BE49-F238E27FC236}">
                <a16:creationId xmlns:a16="http://schemas.microsoft.com/office/drawing/2014/main" id="{020B7038-8B38-E39A-A88F-992150F5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72" y="515530"/>
            <a:ext cx="1065443" cy="7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SP Logo - GSP Offshore">
            <a:extLst>
              <a:ext uri="{FF2B5EF4-FFF2-40B4-BE49-F238E27FC236}">
                <a16:creationId xmlns:a16="http://schemas.microsoft.com/office/drawing/2014/main" id="{ED3D2579-CE2E-09B8-8DDC-CFF5464B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7" y="2417169"/>
            <a:ext cx="1159950" cy="3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0BA343-347D-D0C1-6418-2722A08C2D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95" y="2578898"/>
            <a:ext cx="1208881" cy="504056"/>
          </a:xfrm>
          <a:prstGeom prst="rect">
            <a:avLst/>
          </a:prstGeom>
        </p:spPr>
      </p:pic>
      <p:pic>
        <p:nvPicPr>
          <p:cNvPr id="1030" name="Picture 6" descr="Home - Consultoría y Servicios HCO S.A. de C.V.">
            <a:extLst>
              <a:ext uri="{FF2B5EF4-FFF2-40B4-BE49-F238E27FC236}">
                <a16:creationId xmlns:a16="http://schemas.microsoft.com/office/drawing/2014/main" id="{227ACB07-FC4A-E64F-8C92-7C713291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05" y="3129623"/>
            <a:ext cx="888435" cy="62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bierno Municipal de Tuxtepec">
            <a:extLst>
              <a:ext uri="{FF2B5EF4-FFF2-40B4-BE49-F238E27FC236}">
                <a16:creationId xmlns:a16="http://schemas.microsoft.com/office/drawing/2014/main" id="{7AA91C7C-48D9-E9B0-A10C-A86E314A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81" y="3298131"/>
            <a:ext cx="14287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/>
        </p:nvSpPr>
        <p:spPr>
          <a:xfrm>
            <a:off x="179512" y="260648"/>
            <a:ext cx="4969378" cy="434812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3366FF"/>
                </a:solidFill>
                <a:latin typeface="Arial Black" panose="020B0A04020102020204" pitchFamily="34" charset="0"/>
                <a:cs typeface="Trebuchet MS"/>
              </a:rPr>
              <a:t>Historia de la empresa…</a:t>
            </a:r>
          </a:p>
        </p:txBody>
      </p:sp>
      <p:pic>
        <p:nvPicPr>
          <p:cNvPr id="39" name="Imagen 3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56" y="5949280"/>
            <a:ext cx="1008112" cy="566786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7640821" y="6032618"/>
            <a:ext cx="14915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Principal</a:t>
            </a:r>
            <a:endParaRPr lang="es-E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1" name="4 CuadroTexto"/>
          <p:cNvSpPr txBox="1"/>
          <p:nvPr/>
        </p:nvSpPr>
        <p:spPr>
          <a:xfrm>
            <a:off x="179512" y="1271950"/>
            <a:ext cx="8496944" cy="33547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rgbClr val="000066"/>
                </a:solidFill>
                <a:latin typeface="Arial"/>
                <a:cs typeface="Arial"/>
              </a:rPr>
              <a:t>Es una compañía 100 % mexicana  fundada en el año de 2007 y dedicada exclusivamente a la tecnología de la información. </a:t>
            </a:r>
          </a:p>
          <a:p>
            <a:pPr algn="just"/>
            <a:endParaRPr lang="es-MX" sz="2000" dirty="0">
              <a:solidFill>
                <a:srgbClr val="000066"/>
              </a:solidFill>
              <a:latin typeface="Arial"/>
              <a:cs typeface="Arial"/>
            </a:endParaRPr>
          </a:p>
          <a:p>
            <a:pPr algn="just"/>
            <a:r>
              <a:rPr lang="es-MX" sz="2400" dirty="0">
                <a:solidFill>
                  <a:srgbClr val="000066"/>
                </a:solidFill>
                <a:latin typeface="Arial"/>
                <a:cs typeface="Arial"/>
              </a:rPr>
              <a:t>A lo largo de estos años </a:t>
            </a:r>
            <a:r>
              <a:rPr lang="es-MX" sz="2400" b="1" dirty="0">
                <a:solidFill>
                  <a:srgbClr val="000066"/>
                </a:solidFill>
                <a:latin typeface="Arial"/>
                <a:cs typeface="Arial"/>
              </a:rPr>
              <a:t>Bi</a:t>
            </a:r>
            <a:r>
              <a:rPr lang="es-MX" sz="2400" dirty="0">
                <a:solidFill>
                  <a:srgbClr val="000066"/>
                </a:solidFill>
                <a:latin typeface="Arial"/>
                <a:cs typeface="Arial"/>
              </a:rPr>
              <a:t> se ha consolidado como  empresa cuya </a:t>
            </a:r>
            <a:r>
              <a:rPr lang="es-MX" sz="2400" b="1" dirty="0">
                <a:solidFill>
                  <a:srgbClr val="000066"/>
                </a:solidFill>
                <a:latin typeface="Arial"/>
                <a:cs typeface="Arial"/>
              </a:rPr>
              <a:t>visión</a:t>
            </a:r>
            <a:r>
              <a:rPr lang="es-MX" sz="2400" dirty="0">
                <a:solidFill>
                  <a:srgbClr val="000066"/>
                </a:solidFill>
                <a:latin typeface="Arial"/>
                <a:cs typeface="Arial"/>
              </a:rPr>
              <a:t> ha sido mantener invariablemente la calidad de nuestros </a:t>
            </a:r>
            <a:r>
              <a:rPr lang="es-MX" sz="2400" b="1" dirty="0">
                <a:solidFill>
                  <a:srgbClr val="000066"/>
                </a:solidFill>
                <a:latin typeface="Arial"/>
                <a:cs typeface="Arial"/>
                <a:hlinkClick r:id="rId6" action="ppaction://hlinksldjump"/>
              </a:rPr>
              <a:t>SERVICIOS</a:t>
            </a:r>
            <a:r>
              <a:rPr lang="es-MX" sz="2400" dirty="0">
                <a:solidFill>
                  <a:srgbClr val="000066"/>
                </a:solidFill>
                <a:latin typeface="Arial"/>
                <a:cs typeface="Arial"/>
              </a:rPr>
              <a:t>  con el único fin de ser reconocida por nuestros clientes como un proveedor rentable y confiable.</a:t>
            </a:r>
            <a:endParaRPr lang="es-ES" sz="2400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0821" y="4499107"/>
            <a:ext cx="1483916" cy="5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165304"/>
            <a:ext cx="1008112" cy="5667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728089" y="6189303"/>
            <a:ext cx="14915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Principal</a:t>
            </a:r>
            <a:endParaRPr lang="es-E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36234"/>
            <a:ext cx="462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0070C0"/>
                </a:solidFill>
                <a:latin typeface="Arial"/>
                <a:cs typeface="Arial"/>
              </a:rPr>
              <a:t>chatBot</a:t>
            </a:r>
            <a:r>
              <a:rPr lang="es-ES" sz="24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s-ES" sz="2400" b="1" dirty="0" err="1">
                <a:solidFill>
                  <a:srgbClr val="002060"/>
                </a:solidFill>
                <a:latin typeface="Arial"/>
                <a:cs typeface="Arial"/>
              </a:rPr>
              <a:t>Telegram</a:t>
            </a:r>
            <a:r>
              <a:rPr lang="es-ES" sz="2400" b="1" dirty="0">
                <a:solidFill>
                  <a:srgbClr val="0070C0"/>
                </a:solidFill>
                <a:latin typeface="Arial"/>
                <a:cs typeface="Arial"/>
              </a:rPr>
              <a:t> y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WhatsApp</a:t>
            </a: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900640" y="6138651"/>
            <a:ext cx="165618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57496" y="980728"/>
            <a:ext cx="8902206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dirty="0">
                <a:latin typeface="Aptos" panose="020B0004020202020204" pitchFamily="34" charset="0"/>
              </a:rPr>
              <a:t>En el mundo digital, la velocidad y eficiencia en la atención al cliente marcan la diferencia. ¿Imaginas tener un asistente virtual disponible 24/7 que responda al instante, ahorre costos y automatice tareas repetitivas? ¡Bienvenido al poder de los </a:t>
            </a:r>
            <a:r>
              <a:rPr lang="es-ES" sz="1200" dirty="0" err="1">
                <a:latin typeface="Aptos" panose="020B0004020202020204" pitchFamily="34" charset="0"/>
              </a:rPr>
              <a:t>chatbots</a:t>
            </a:r>
            <a:r>
              <a:rPr lang="es-ES" sz="1200" dirty="0">
                <a:latin typeface="Aptos" panose="020B0004020202020204" pitchFamily="34" charset="0"/>
              </a:rPr>
              <a:t> en WhatsApp y </a:t>
            </a:r>
            <a:r>
              <a:rPr lang="es-ES" sz="1200" dirty="0" err="1">
                <a:latin typeface="Aptos" panose="020B0004020202020204" pitchFamily="34" charset="0"/>
              </a:rPr>
              <a:t>Telegram</a:t>
            </a:r>
            <a:r>
              <a:rPr lang="es-ES" sz="1200" dirty="0">
                <a:latin typeface="Aptos" panose="020B0004020202020204" pitchFamily="34" charset="0"/>
              </a:rPr>
              <a:t>! 🤖✨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2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dirty="0">
                <a:latin typeface="Aptos" panose="020B0004020202020204" pitchFamily="34" charset="0"/>
              </a:rPr>
              <a:t>El uso de </a:t>
            </a:r>
            <a:r>
              <a:rPr lang="es-ES" sz="1200" dirty="0" err="1">
                <a:latin typeface="Aptos" panose="020B0004020202020204" pitchFamily="34" charset="0"/>
              </a:rPr>
              <a:t>chatbots</a:t>
            </a:r>
            <a:r>
              <a:rPr lang="es-ES" sz="1200" dirty="0">
                <a:latin typeface="Aptos" panose="020B0004020202020204" pitchFamily="34" charset="0"/>
              </a:rPr>
              <a:t> en </a:t>
            </a:r>
            <a:r>
              <a:rPr lang="es-ES" sz="1200" dirty="0" err="1">
                <a:latin typeface="Aptos" panose="020B0004020202020204" pitchFamily="34" charset="0"/>
              </a:rPr>
              <a:t>Telegram</a:t>
            </a:r>
            <a:r>
              <a:rPr lang="es-ES" sz="1200" dirty="0">
                <a:latin typeface="Aptos" panose="020B0004020202020204" pitchFamily="34" charset="0"/>
              </a:rPr>
              <a:t> y WhatsApp es una estrategia efectiva para mejorar la comunicación con clientes, reducir costos y aumentar la eficiencia operativa. La elección entre ambas plataformas dependerá de las necesidades específicas del negocio y el tipo de interacción que se desea automatizar.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200" b="1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200" b="1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>
                <a:latin typeface="Aptos" panose="020B0004020202020204" pitchFamily="34" charset="0"/>
              </a:rPr>
              <a:t>Disponibilidad 24/7</a:t>
            </a:r>
            <a:endParaRPr lang="es-MX" sz="12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Ahorro de Costos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Respuesta Inmediata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 err="1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Automatizacion</a:t>
            </a:r>
            <a:r>
              <a:rPr lang="es-MX" sz="1200" b="1" dirty="0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de Tareas Repetitivas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Personalización y Segmentación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b="1" dirty="0">
                <a:solidFill>
                  <a:schemeClr val="accent4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Alcance Masivo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200" b="1" dirty="0">
              <a:solidFill>
                <a:schemeClr val="accent4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dirty="0">
                <a:latin typeface="Aptos" panose="020B0004020202020204" pitchFamily="34" charset="0"/>
              </a:rPr>
              <a:t>Si quieres revolucionar la atención al cliente, aumentar la eficiencia y destacar en el mercado, un </a:t>
            </a:r>
            <a:r>
              <a:rPr lang="es-ES" sz="1200" dirty="0" err="1">
                <a:latin typeface="Aptos" panose="020B0004020202020204" pitchFamily="34" charset="0"/>
              </a:rPr>
              <a:t>chatbot</a:t>
            </a:r>
            <a:r>
              <a:rPr lang="es-ES" sz="1200" dirty="0">
                <a:latin typeface="Aptos" panose="020B0004020202020204" pitchFamily="34" charset="0"/>
              </a:rPr>
              <a:t> en </a:t>
            </a:r>
            <a:r>
              <a:rPr lang="es-ES" sz="1200" dirty="0" err="1">
                <a:latin typeface="Aptos" panose="020B0004020202020204" pitchFamily="34" charset="0"/>
              </a:rPr>
              <a:t>Telegram</a:t>
            </a:r>
            <a:r>
              <a:rPr lang="es-ES" sz="1200" dirty="0">
                <a:latin typeface="Aptos" panose="020B0004020202020204" pitchFamily="34" charset="0"/>
              </a:rPr>
              <a:t> o WhatsApp es la solución. 🌍✨</a:t>
            </a:r>
          </a:p>
          <a:p>
            <a:r>
              <a:rPr lang="es-ES" sz="1200" dirty="0">
                <a:latin typeface="Aptos" panose="020B0004020202020204" pitchFamily="34" charset="0"/>
              </a:rPr>
              <a:t>      📌 ¿Cuál elegir? </a:t>
            </a:r>
            <a:r>
              <a:rPr lang="es-ES" sz="1200" dirty="0" err="1">
                <a:latin typeface="Aptos" panose="020B0004020202020204" pitchFamily="34" charset="0"/>
              </a:rPr>
              <a:t>Telegram</a:t>
            </a:r>
            <a:r>
              <a:rPr lang="es-ES" sz="1200" dirty="0">
                <a:latin typeface="Aptos" panose="020B0004020202020204" pitchFamily="34" charset="0"/>
              </a:rPr>
              <a:t> si necesitas funciones avanzadas y más flexibilidad. WhatsApp si buscas algo simple y con alto  </a:t>
            </a:r>
          </a:p>
          <a:p>
            <a:r>
              <a:rPr lang="es-ES" sz="1200" dirty="0">
                <a:latin typeface="Aptos" panose="020B0004020202020204" pitchFamily="34" charset="0"/>
              </a:rPr>
              <a:t>       alcance.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200" b="1" dirty="0">
              <a:solidFill>
                <a:schemeClr val="accent4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05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376" y="4723268"/>
            <a:ext cx="1083120" cy="4137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63B514-4D6E-F43C-088D-452ED831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73" y="2636912"/>
            <a:ext cx="796124" cy="7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Telegram PNG transparente - StickPNG">
            <a:extLst>
              <a:ext uri="{FF2B5EF4-FFF2-40B4-BE49-F238E27FC236}">
                <a16:creationId xmlns:a16="http://schemas.microsoft.com/office/drawing/2014/main" id="{C3D86C5C-F67F-4064-1AC8-777D3983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55" y="2716434"/>
            <a:ext cx="660487" cy="6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01735-C3A2-81C1-F5E2-8EDF971D3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 action="ppaction://hlinksldjump"/>
            <a:extLst>
              <a:ext uri="{FF2B5EF4-FFF2-40B4-BE49-F238E27FC236}">
                <a16:creationId xmlns:a16="http://schemas.microsoft.com/office/drawing/2014/main" id="{0CA64B86-0743-DEB4-80ED-864106F4FE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165304"/>
            <a:ext cx="1008112" cy="56678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62CBDF4-252E-915B-DE2B-B1662F6A1998}"/>
              </a:ext>
            </a:extLst>
          </p:cNvPr>
          <p:cNvSpPr/>
          <p:nvPr/>
        </p:nvSpPr>
        <p:spPr>
          <a:xfrm>
            <a:off x="7728089" y="6189303"/>
            <a:ext cx="14915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Principal</a:t>
            </a:r>
            <a:endParaRPr lang="es-E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B47F2C-4ABC-C9F1-D25E-1FE1B8721507}"/>
              </a:ext>
            </a:extLst>
          </p:cNvPr>
          <p:cNvSpPr txBox="1"/>
          <p:nvPr/>
        </p:nvSpPr>
        <p:spPr>
          <a:xfrm>
            <a:off x="323528" y="36234"/>
            <a:ext cx="191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Experiencia</a:t>
            </a: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261FEA44-9D8E-F96F-63B7-4D0DB0471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0F1DF34-CAB4-60FD-94B0-956DC99D9B07}"/>
              </a:ext>
            </a:extLst>
          </p:cNvPr>
          <p:cNvSpPr/>
          <p:nvPr/>
        </p:nvSpPr>
        <p:spPr>
          <a:xfrm>
            <a:off x="5900640" y="6138651"/>
            <a:ext cx="165618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5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354E3A-0968-3EB2-B6B5-8AE03B5006F3}"/>
              </a:ext>
            </a:extLst>
          </p:cNvPr>
          <p:cNvSpPr/>
          <p:nvPr/>
        </p:nvSpPr>
        <p:spPr>
          <a:xfrm>
            <a:off x="179512" y="489857"/>
            <a:ext cx="89022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05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DESARROLLOS PERSONALIZADOS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Almacenes,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Proyectos de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Recursos Humanos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Desarrollos Apps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Sitios Web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147457-D0C3-77EA-01EF-C785A5ED7F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376" y="4723268"/>
            <a:ext cx="1083120" cy="4137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647F6A8-119B-7647-BFD8-7B0FD5947ACD}"/>
              </a:ext>
            </a:extLst>
          </p:cNvPr>
          <p:cNvSpPr/>
          <p:nvPr/>
        </p:nvSpPr>
        <p:spPr>
          <a:xfrm>
            <a:off x="179512" y="1317019"/>
            <a:ext cx="860279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05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SSIS(SQL Server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Azure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Bus, C#, ASP.NET Core,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 Server, MySQL,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Experienced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utilizing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drive innovative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Angular (14-18),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JavaScript,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Angular Material, HTML5, CSS/SASS/SCSS, Bootstrap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DevOps: 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DevOps (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Repos, Pipelines), Docker (Linux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GitHub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PDFMake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 API and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WhatsApp/Facebook API, JWT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JSON/XML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SOLID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adaptive and responsive UI/UX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Management: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Scrum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0leadership,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(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and Azure Repos)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5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Servidores: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y Linux</a:t>
            </a:r>
          </a:p>
        </p:txBody>
      </p:sp>
    </p:spTree>
    <p:extLst>
      <p:ext uri="{BB962C8B-B14F-4D97-AF65-F5344CB8AC3E}">
        <p14:creationId xmlns:p14="http://schemas.microsoft.com/office/powerpoint/2010/main" val="5199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093296"/>
            <a:ext cx="1008112" cy="5667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43591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Menu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42656" y="260648"/>
            <a:ext cx="88665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Control y Seguimiento de Obras  y Proyectos</a:t>
            </a:r>
          </a:p>
          <a:p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Reportes diarios, Graficas de Seguimiento y productividad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Generadores de acuerdo a procedimientos de nuestros Clientes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Estimaciones de acuerdo a procedimientos de nuestros Clientes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Álbum fotográficos, Libro de Proyectos y Gerenciales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Enlace a módulos de Almacén, Control Administrativo para realizar </a:t>
            </a:r>
          </a:p>
          <a:p>
            <a:r>
              <a:rPr lang="es-ES" sz="2000" dirty="0">
                <a:latin typeface="Arial"/>
                <a:cs typeface="Arial"/>
              </a:rPr>
              <a:t>     controles y trazabilidades de Materiales, Control de Ingresos.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Reportes de Tiempos inactivos, Retenciones, Penalizaciones</a:t>
            </a:r>
          </a:p>
          <a:p>
            <a:r>
              <a:rPr lang="es-ES" sz="2000" dirty="0">
                <a:latin typeface="Arial"/>
                <a:cs typeface="Arial"/>
              </a:rPr>
              <a:t>     y Ajustes de Costos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796136" y="6138651"/>
            <a:ext cx="165618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8114" y="4725144"/>
            <a:ext cx="1333230" cy="365215"/>
          </a:xfrm>
          <a:prstGeom prst="rect">
            <a:avLst/>
          </a:prstGeom>
        </p:spPr>
      </p:pic>
      <p:sp>
        <p:nvSpPr>
          <p:cNvPr id="2" name="8 CuadroTexto">
            <a:extLst>
              <a:ext uri="{FF2B5EF4-FFF2-40B4-BE49-F238E27FC236}">
                <a16:creationId xmlns:a16="http://schemas.microsoft.com/office/drawing/2014/main" id="{64481311-38E3-16B0-1693-9B53E91B3D6D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165304"/>
            <a:ext cx="1008112" cy="5667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631832" y="6021288"/>
            <a:ext cx="14915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Menu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 Principal</a:t>
            </a:r>
            <a:endParaRPr lang="es-E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7504" y="188640"/>
            <a:ext cx="85331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rial"/>
                <a:cs typeface="Arial"/>
              </a:rPr>
              <a:t>Control de Almacenes</a:t>
            </a:r>
          </a:p>
          <a:p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Requisiciones, Ordenes de Compras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Cotizaciones y Recomendación de mejores Proveedores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trazabilidades de Materiales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Entradas, Salidas de Materiales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Enlace a módulos de Recursos Humanos, Control Administrativo, para </a:t>
            </a:r>
          </a:p>
          <a:p>
            <a:r>
              <a:rPr lang="es-ES" sz="2000" dirty="0">
                <a:latin typeface="Arial"/>
                <a:cs typeface="Arial"/>
              </a:rPr>
              <a:t>     Requisición de personal y Administración de Materiales </a:t>
            </a:r>
          </a:p>
          <a:p>
            <a:r>
              <a:rPr lang="es-ES" sz="2000" dirty="0">
                <a:latin typeface="Arial"/>
                <a:cs typeface="Arial"/>
              </a:rPr>
              <a:t>    </a:t>
            </a:r>
          </a:p>
          <a:p>
            <a:pPr marL="342900" indent="-342900">
              <a:buFont typeface="Wingdings" charset="2"/>
              <a:buChar char="Ø"/>
            </a:pPr>
            <a:r>
              <a:rPr lang="es-ES" sz="2000" dirty="0">
                <a:latin typeface="Arial"/>
                <a:cs typeface="Arial"/>
              </a:rPr>
              <a:t>Elabora Control  de Inventario, Administración de N Almacenes</a:t>
            </a: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s-ES" sz="2000" dirty="0">
              <a:latin typeface="Arial"/>
              <a:cs typeface="Arial"/>
            </a:endParaRPr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82351"/>
            <a:ext cx="1296144" cy="60615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796136" y="6138651"/>
            <a:ext cx="1656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Inter Operatividad</a:t>
            </a:r>
            <a:endParaRPr lang="es-E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0FB5EA-FA25-D8E5-37CA-D8D734938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35" y="4660894"/>
            <a:ext cx="1590554" cy="607517"/>
          </a:xfrm>
          <a:prstGeom prst="rect">
            <a:avLst/>
          </a:prstGeom>
        </p:spPr>
      </p:pic>
      <p:sp>
        <p:nvSpPr>
          <p:cNvPr id="4" name="8 CuadroTexto">
            <a:extLst>
              <a:ext uri="{FF2B5EF4-FFF2-40B4-BE49-F238E27FC236}">
                <a16:creationId xmlns:a16="http://schemas.microsoft.com/office/drawing/2014/main" id="{FDE95514-C99F-93CF-C779-AD46D320351C}"/>
              </a:ext>
            </a:extLst>
          </p:cNvPr>
          <p:cNvSpPr txBox="1"/>
          <p:nvPr/>
        </p:nvSpPr>
        <p:spPr>
          <a:xfrm>
            <a:off x="0" y="6525344"/>
            <a:ext cx="2843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>
                    <a:lumMod val="95000"/>
                  </a:schemeClr>
                </a:solidFill>
              </a:rPr>
              <a:t>https://jasorglez.github.io/be/</a:t>
            </a:r>
          </a:p>
        </p:txBody>
      </p:sp>
    </p:spTree>
    <p:extLst>
      <p:ext uri="{BB962C8B-B14F-4D97-AF65-F5344CB8AC3E}">
        <p14:creationId xmlns:p14="http://schemas.microsoft.com/office/powerpoint/2010/main" val="1426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headEnd type="arrow" w="med" len="med"/>
          <a:tailEnd type="arrow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15961</TotalTime>
  <Words>1183</Words>
  <Application>Microsoft Office PowerPoint</Application>
  <PresentationFormat>On-screen Show (4:3)</PresentationFormat>
  <Paragraphs>230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Black</vt:lpstr>
      <vt:lpstr>Arial</vt:lpstr>
      <vt:lpstr>Arial Black</vt:lpstr>
      <vt:lpstr>Calibri</vt:lpstr>
      <vt:lpstr>Gill Sans MT</vt:lpstr>
      <vt:lpstr>Lucida Sans Unicode</vt:lpstr>
      <vt:lpstr>Verdana</vt:lpstr>
      <vt:lpstr>Wingdings</vt:lpstr>
      <vt:lpstr>Wingdings 2</vt:lpstr>
      <vt:lpstr>Wingdings 3</vt:lpstr>
      <vt:lpstr>Concurrencia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Inteligent</dc:creator>
  <cp:lastModifiedBy>Jose Angel Soriano</cp:lastModifiedBy>
  <cp:revision>708</cp:revision>
  <dcterms:created xsi:type="dcterms:W3CDTF">2013-05-21T23:59:33Z</dcterms:created>
  <dcterms:modified xsi:type="dcterms:W3CDTF">2025-04-02T14:44:40Z</dcterms:modified>
</cp:coreProperties>
</file>