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1" r:id="rId3"/>
    <p:sldId id="262" r:id="rId4"/>
    <p:sldId id="274" r:id="rId5"/>
    <p:sldId id="276" r:id="rId6"/>
    <p:sldId id="278" r:id="rId7"/>
    <p:sldId id="275" r:id="rId8"/>
    <p:sldId id="282" r:id="rId9"/>
    <p:sldId id="279" r:id="rId10"/>
    <p:sldId id="283" r:id="rId11"/>
    <p:sldId id="269" r:id="rId12"/>
    <p:sldId id="263" r:id="rId13"/>
    <p:sldId id="264" r:id="rId14"/>
    <p:sldId id="266" r:id="rId15"/>
    <p:sldId id="267" r:id="rId16"/>
    <p:sldId id="268" r:id="rId17"/>
    <p:sldId id="270" r:id="rId18"/>
    <p:sldId id="271" r:id="rId19"/>
    <p:sldId id="272" r:id="rId20"/>
    <p:sldId id="273" r:id="rId2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1EFF64"/>
    <a:srgbClr val="1EFF1E"/>
    <a:srgbClr val="4FFB4F"/>
    <a:srgbClr val="7DFF96"/>
    <a:srgbClr val="ABCDFF"/>
    <a:srgbClr val="7D7DFF"/>
    <a:srgbClr val="89B9FF"/>
    <a:srgbClr val="3B3BFF"/>
    <a:srgbClr val="6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9" autoAdjust="0"/>
  </p:normalViewPr>
  <p:slideViewPr>
    <p:cSldViewPr>
      <p:cViewPr varScale="1">
        <p:scale>
          <a:sx n="72" d="100"/>
          <a:sy n="72" d="100"/>
        </p:scale>
        <p:origin x="1690" y="53"/>
      </p:cViewPr>
      <p:guideLst>
        <p:guide orient="horz" pos="2160"/>
        <p:guide pos="2880"/>
        <p:guide orient="horz" pos="14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3" y="2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/>
          <a:lstStyle>
            <a:lvl1pPr algn="r">
              <a:defRPr sz="1300"/>
            </a:lvl1pPr>
          </a:lstStyle>
          <a:p>
            <a:fld id="{5E1F3058-911A-4ECE-9328-61AED21BD68F}" type="datetimeFigureOut">
              <a:rPr lang="fr-BE" smtClean="0"/>
              <a:pPr/>
              <a:t>20-03-16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57" tIns="47728" rIns="95457" bIns="47728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5457" tIns="47728" rIns="95457" bIns="4772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3" y="9721108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 anchor="b"/>
          <a:lstStyle>
            <a:lvl1pPr algn="r">
              <a:defRPr sz="1300"/>
            </a:lvl1pPr>
          </a:lstStyle>
          <a:p>
            <a:fld id="{E102CBC2-C643-4723-8164-330035F380E5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77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02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813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2*N0 for the complete simulated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216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smtClean="0"/>
              <a:t>Time support </a:t>
            </a:r>
            <a:r>
              <a:rPr lang="fr-BE" sz="1200" dirty="0" err="1" smtClean="0"/>
              <a:t>is</a:t>
            </a:r>
            <a:r>
              <a:rPr lang="fr-BE" sz="1200" dirty="0" smtClean="0"/>
              <a:t> </a:t>
            </a:r>
            <a:r>
              <a:rPr lang="fr-BE" sz="1200" dirty="0" err="1" smtClean="0"/>
              <a:t>limited</a:t>
            </a:r>
            <a:r>
              <a:rPr lang="fr-BE" sz="1200" dirty="0" smtClean="0"/>
              <a:t> to</a:t>
            </a:r>
            <a:r>
              <a:rPr lang="fr-BE" sz="1200" baseline="0" dirty="0" smtClean="0"/>
              <a:t> </a:t>
            </a:r>
            <a:r>
              <a:rPr lang="fr-BE" sz="1200" dirty="0" smtClean="0">
                <a:latin typeface="Consolas" panose="020B0609020204030204" pitchFamily="49" charset="0"/>
              </a:rPr>
              <a:t>0.5*(RRCTaps-1)*</a:t>
            </a:r>
            <a:r>
              <a:rPr lang="fr-BE" sz="1200" dirty="0" err="1" smtClean="0">
                <a:latin typeface="Consolas" panose="020B0609020204030204" pitchFamily="49" charset="0"/>
              </a:rPr>
              <a:t>Ts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dirty="0" smtClean="0">
                <a:latin typeface="Consolas" panose="020B0609020204030204" pitchFamily="49" charset="0"/>
              </a:rPr>
              <a:t>= 16*(1/4 MHz)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dirty="0" smtClean="0">
                <a:latin typeface="Consolas" panose="020B0609020204030204" pitchFamily="49" charset="0"/>
              </a:rPr>
              <a:t>= 4 µs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dirty="0" err="1" smtClean="0"/>
              <a:t>where</a:t>
            </a:r>
            <a:r>
              <a:rPr lang="fr-BE" sz="1200" dirty="0" smtClean="0"/>
              <a:t> </a:t>
            </a:r>
            <a:r>
              <a:rPr lang="fr-BE" sz="1200" dirty="0" err="1" smtClean="0">
                <a:latin typeface="Consolas" panose="020B0609020204030204" pitchFamily="49" charset="0"/>
              </a:rPr>
              <a:t>Ts</a:t>
            </a:r>
            <a:r>
              <a:rPr lang="fr-BE" sz="1200" dirty="0" smtClean="0">
                <a:latin typeface="Consolas" panose="020B0609020204030204" pitchFamily="49" charset="0"/>
              </a:rPr>
              <a:t> </a:t>
            </a:r>
            <a:r>
              <a:rPr lang="fr-BE" sz="1200" dirty="0" err="1" smtClean="0"/>
              <a:t>is</a:t>
            </a:r>
            <a:r>
              <a:rPr lang="fr-BE" sz="1200" dirty="0" smtClean="0"/>
              <a:t> the time </a:t>
            </a:r>
            <a:r>
              <a:rPr lang="fr-BE" sz="1200" dirty="0" err="1" smtClean="0"/>
              <a:t>delay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separating</a:t>
            </a:r>
            <a:r>
              <a:rPr lang="fr-BE" sz="1200" dirty="0" smtClean="0"/>
              <a:t> </a:t>
            </a:r>
            <a:r>
              <a:rPr lang="fr-BE" sz="1200" dirty="0" err="1" smtClean="0"/>
              <a:t>two</a:t>
            </a:r>
            <a:r>
              <a:rPr lang="fr-BE" sz="1200" dirty="0" smtClean="0"/>
              <a:t> </a:t>
            </a:r>
            <a:r>
              <a:rPr lang="fr-BE" sz="1200" dirty="0" err="1" smtClean="0"/>
              <a:t>consecutive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samples</a:t>
            </a:r>
            <a:r>
              <a:rPr lang="fr-BE" sz="1200" dirty="0" smtClean="0"/>
              <a:t> at the simulation</a:t>
            </a:r>
            <a:r>
              <a:rPr lang="fr-BE" sz="1200" baseline="0" dirty="0" smtClean="0"/>
              <a:t> </a:t>
            </a:r>
            <a:r>
              <a:rPr lang="fr-BE" sz="1200" dirty="0" smtClean="0"/>
              <a:t>rate </a:t>
            </a:r>
            <a:r>
              <a:rPr lang="fr-BE" sz="1200" dirty="0" err="1" smtClean="0">
                <a:latin typeface="Consolas" panose="020B0609020204030204" pitchFamily="49" charset="0"/>
              </a:rPr>
              <a:t>fs</a:t>
            </a:r>
            <a:r>
              <a:rPr lang="fr-BE" sz="1200" dirty="0" smtClean="0">
                <a:latin typeface="Consolas" panose="020B0609020204030204" pitchFamily="49" charset="0"/>
              </a:rPr>
              <a:t> = M*</a:t>
            </a:r>
            <a:r>
              <a:rPr lang="fr-BE" sz="1200" dirty="0" err="1" smtClean="0">
                <a:latin typeface="Consolas" panose="020B0609020204030204" pitchFamily="49" charset="0"/>
              </a:rPr>
              <a:t>fSymbol</a:t>
            </a:r>
            <a:r>
              <a:rPr lang="fr-BE" sz="1200" dirty="0" smtClean="0">
                <a:latin typeface="Consolas" panose="020B0609020204030204" pitchFamily="49" charset="0"/>
              </a:rPr>
              <a:t> = 4 MHz</a:t>
            </a:r>
            <a:r>
              <a:rPr lang="fr-BE" sz="1200" dirty="0" smtClean="0"/>
              <a:t>.</a:t>
            </a:r>
          </a:p>
          <a:p>
            <a:r>
              <a:rPr lang="fr-BE" sz="1200" dirty="0" smtClean="0"/>
              <a:t>Note </a:t>
            </a:r>
            <a:r>
              <a:rPr lang="fr-BE" sz="1200" dirty="0" err="1" smtClean="0"/>
              <a:t>that</a:t>
            </a:r>
            <a:r>
              <a:rPr lang="fr-BE" sz="1200" dirty="0" smtClean="0"/>
              <a:t> an </a:t>
            </a:r>
            <a:r>
              <a:rPr lang="fr-BE" sz="1200" dirty="0" err="1" smtClean="0"/>
              <a:t>odd</a:t>
            </a:r>
            <a:r>
              <a:rPr lang="fr-BE" sz="1200" dirty="0" smtClean="0"/>
              <a:t> </a:t>
            </a:r>
            <a:r>
              <a:rPr lang="fr-BE" sz="1200" dirty="0" err="1" smtClean="0"/>
              <a:t>number</a:t>
            </a:r>
            <a:r>
              <a:rPr lang="fr-BE" sz="1200" dirty="0" smtClean="0"/>
              <a:t> of </a:t>
            </a:r>
            <a:r>
              <a:rPr lang="fr-BE" sz="1200" dirty="0" err="1" smtClean="0"/>
              <a:t>taps</a:t>
            </a:r>
            <a:r>
              <a:rPr lang="fr-BE" sz="1200" dirty="0" smtClean="0"/>
              <a:t> </a:t>
            </a:r>
            <a:r>
              <a:rPr lang="fr-BE" sz="1200" dirty="0" err="1" smtClean="0"/>
              <a:t>implies</a:t>
            </a:r>
            <a:r>
              <a:rPr lang="fr-BE" sz="1200" dirty="0" smtClean="0"/>
              <a:t> a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symmetrical</a:t>
            </a:r>
            <a:r>
              <a:rPr lang="fr-BE" sz="1200" dirty="0" smtClean="0"/>
              <a:t> RRC </a:t>
            </a:r>
            <a:r>
              <a:rPr lang="fr-BE" sz="1200" dirty="0" err="1" smtClean="0"/>
              <a:t>filter</a:t>
            </a:r>
            <a:r>
              <a:rPr lang="fr-BE" sz="120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94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err="1" smtClean="0"/>
              <a:t>Left</a:t>
            </a:r>
            <a:r>
              <a:rPr lang="fr-BE" sz="1200" dirty="0" smtClean="0"/>
              <a:t> figure:</a:t>
            </a:r>
          </a:p>
          <a:p>
            <a:pPr marL="171450" indent="-171450">
              <a:buFontTx/>
              <a:buChar char="-"/>
            </a:pPr>
            <a:r>
              <a:rPr lang="fr-BE" sz="1200" dirty="0" smtClean="0"/>
              <a:t>The</a:t>
            </a:r>
            <a:r>
              <a:rPr lang="fr-BE" sz="1200" baseline="0" dirty="0" smtClean="0"/>
              <a:t> </a:t>
            </a:r>
            <a:r>
              <a:rPr lang="fr-BE" sz="1200" baseline="0" dirty="0" err="1" smtClean="0"/>
              <a:t>equivalent</a:t>
            </a:r>
            <a:r>
              <a:rPr lang="fr-BE" sz="1200" baseline="0" dirty="0" smtClean="0"/>
              <a:t> </a:t>
            </a:r>
            <a:r>
              <a:rPr lang="fr-BE" sz="1200" baseline="0" dirty="0" err="1" smtClean="0"/>
              <a:t>continuous</a:t>
            </a:r>
            <a:r>
              <a:rPr lang="fr-BE" sz="1200" baseline="0" dirty="0" smtClean="0"/>
              <a:t> time signal </a:t>
            </a:r>
            <a:r>
              <a:rPr lang="fr-BE" sz="1200" baseline="0" dirty="0" err="1" smtClean="0"/>
              <a:t>is</a:t>
            </a:r>
            <a:r>
              <a:rPr lang="fr-BE" sz="1200" baseline="0" dirty="0" smtClean="0"/>
              <a:t> the Dirac pulse \delta(t)</a:t>
            </a:r>
          </a:p>
          <a:p>
            <a:pPr marL="171450" indent="-171450">
              <a:buFontTx/>
              <a:buChar char="-"/>
            </a:pPr>
            <a:endParaRPr lang="fr-BE" sz="1200" dirty="0" smtClean="0"/>
          </a:p>
          <a:p>
            <a:r>
              <a:rPr lang="fr-BE" sz="1200" dirty="0" smtClean="0"/>
              <a:t>Right</a:t>
            </a:r>
            <a:r>
              <a:rPr lang="fr-BE" sz="1200" baseline="0" dirty="0" smtClean="0"/>
              <a:t> figure:</a:t>
            </a:r>
          </a:p>
          <a:p>
            <a:pPr marL="171450" indent="-171450">
              <a:buFontTx/>
              <a:buChar char="-"/>
            </a:pPr>
            <a:r>
              <a:rPr lang="fr-BE" dirty="0" err="1" smtClean="0"/>
              <a:t>Dark</a:t>
            </a:r>
            <a:r>
              <a:rPr lang="fr-BE" dirty="0" smtClean="0"/>
              <a:t> </a:t>
            </a:r>
            <a:r>
              <a:rPr lang="fr-BE" dirty="0" err="1" smtClean="0"/>
              <a:t>continuous</a:t>
            </a:r>
            <a:r>
              <a:rPr lang="fr-BE" dirty="0" smtClean="0"/>
              <a:t> </a:t>
            </a:r>
            <a:r>
              <a:rPr lang="fr-BE" dirty="0" err="1" smtClean="0"/>
              <a:t>curve</a:t>
            </a:r>
            <a:r>
              <a:rPr lang="fr-BE" dirty="0" smtClean="0"/>
              <a:t> = </a:t>
            </a:r>
            <a:r>
              <a:rPr lang="fr-BE" dirty="0" err="1" smtClean="0"/>
              <a:t>continuous</a:t>
            </a:r>
            <a:r>
              <a:rPr lang="fr-BE" dirty="0" smtClean="0"/>
              <a:t> time signal</a:t>
            </a:r>
          </a:p>
          <a:p>
            <a:pPr marL="171450" indent="-171450">
              <a:buFontTx/>
              <a:buChar char="-"/>
            </a:pPr>
            <a:r>
              <a:rPr lang="fr-BE" dirty="0" smtClean="0"/>
              <a:t>Blue signal = </a:t>
            </a:r>
            <a:r>
              <a:rPr lang="fr-BE" dirty="0" err="1" smtClean="0"/>
              <a:t>discrete</a:t>
            </a:r>
            <a:r>
              <a:rPr lang="fr-BE" dirty="0" smtClean="0"/>
              <a:t> time signal,</a:t>
            </a:r>
            <a:r>
              <a:rPr lang="fr-BE" baseline="0" dirty="0" smtClean="0"/>
              <a:t> i.e., </a:t>
            </a:r>
            <a:r>
              <a:rPr lang="fr-BE" baseline="0" dirty="0" err="1" smtClean="0"/>
              <a:t>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continuous</a:t>
            </a:r>
            <a:r>
              <a:rPr lang="fr-BE" baseline="0" dirty="0" smtClean="0"/>
              <a:t> time signal </a:t>
            </a:r>
            <a:r>
              <a:rPr lang="fr-BE" baseline="0" dirty="0" err="1" smtClean="0"/>
              <a:t>sampled</a:t>
            </a:r>
            <a:r>
              <a:rPr lang="fr-BE" baseline="0" dirty="0" smtClean="0"/>
              <a:t> at a rate </a:t>
            </a:r>
            <a:r>
              <a:rPr lang="fr-BE" baseline="0" dirty="0" err="1" smtClean="0"/>
              <a:t>equal</a:t>
            </a:r>
            <a:r>
              <a:rPr lang="fr-BE" baseline="0" dirty="0" smtClean="0"/>
              <a:t> to M*</a:t>
            </a:r>
            <a:r>
              <a:rPr lang="fr-BE" baseline="0" dirty="0" err="1" smtClean="0"/>
              <a:t>fSymbol</a:t>
            </a:r>
            <a:endParaRPr lang="fr-BE" sz="1200" dirty="0" smtClean="0"/>
          </a:p>
          <a:p>
            <a:endParaRPr lang="fr-BE" sz="1200" dirty="0" smtClean="0"/>
          </a:p>
          <a:p>
            <a:r>
              <a:rPr lang="fr-BE" sz="1200" dirty="0" smtClean="0"/>
              <a:t>The </a:t>
            </a:r>
            <a:r>
              <a:rPr lang="fr-BE" sz="1200" dirty="0" err="1" smtClean="0"/>
              <a:t>theory</a:t>
            </a:r>
            <a:r>
              <a:rPr lang="fr-BE" sz="1200" dirty="0" smtClean="0"/>
              <a:t> in the </a:t>
            </a:r>
            <a:r>
              <a:rPr lang="fr-BE" sz="1200" dirty="0" err="1" smtClean="0"/>
              <a:t>continuous</a:t>
            </a:r>
            <a:r>
              <a:rPr lang="fr-BE" sz="1200" baseline="0" dirty="0" smtClean="0"/>
              <a:t> </a:t>
            </a:r>
            <a:r>
              <a:rPr lang="fr-BE" sz="1200" dirty="0" smtClean="0"/>
              <a:t>time </a:t>
            </a:r>
            <a:r>
              <a:rPr lang="fr-BE" sz="1200" dirty="0" err="1" smtClean="0"/>
              <a:t>domain</a:t>
            </a:r>
            <a:r>
              <a:rPr lang="fr-BE" sz="1200" dirty="0" smtClean="0"/>
              <a:t> </a:t>
            </a:r>
            <a:r>
              <a:rPr lang="fr-BE" sz="1200" dirty="0" err="1" smtClean="0"/>
              <a:t>predicts</a:t>
            </a:r>
            <a:r>
              <a:rPr lang="fr-BE" sz="1200" dirty="0" smtClean="0"/>
              <a:t> </a:t>
            </a:r>
            <a:r>
              <a:rPr lang="fr-BE" sz="1200" dirty="0" err="1" smtClean="0"/>
              <a:t>that</a:t>
            </a:r>
            <a:r>
              <a:rPr lang="fr-BE" sz="1200" baseline="0" dirty="0" smtClean="0"/>
              <a:t> </a:t>
            </a:r>
            <a:r>
              <a:rPr lang="fr-BE" sz="1200" dirty="0" smtClean="0"/>
              <a:t>the signal </a:t>
            </a:r>
            <a:r>
              <a:rPr lang="fr-BE" sz="1200" dirty="0" err="1" smtClean="0"/>
              <a:t>becomes</a:t>
            </a:r>
            <a:r>
              <a:rPr lang="fr-BE" sz="1200" dirty="0" smtClean="0"/>
              <a:t> non-</a:t>
            </a:r>
            <a:r>
              <a:rPr lang="fr-BE" sz="1200" dirty="0" err="1" smtClean="0"/>
              <a:t>zero</a:t>
            </a:r>
            <a:r>
              <a:rPr lang="fr-BE" sz="1200" baseline="0" dirty="0" smtClean="0"/>
              <a:t> </a:t>
            </a:r>
            <a:r>
              <a:rPr lang="fr-BE" sz="1200" dirty="0" smtClean="0"/>
              <a:t>for </a:t>
            </a:r>
            <a:r>
              <a:rPr lang="fr-BE" sz="1200" dirty="0" err="1" smtClean="0"/>
              <a:t>negative</a:t>
            </a:r>
            <a:r>
              <a:rPr lang="fr-BE" sz="1200" dirty="0" smtClean="0"/>
              <a:t> times (-&gt; non-causal part of the </a:t>
            </a:r>
            <a:r>
              <a:rPr lang="fr-BE" sz="1200" dirty="0" err="1" smtClean="0"/>
              <a:t>filter</a:t>
            </a:r>
            <a:r>
              <a:rPr lang="fr-BE" sz="1200" dirty="0" smtClean="0"/>
              <a:t>). </a:t>
            </a:r>
            <a:br>
              <a:rPr lang="fr-BE" sz="1200" dirty="0" smtClean="0"/>
            </a:br>
            <a:r>
              <a:rPr lang="fr-BE" sz="1200" dirty="0" err="1" smtClean="0"/>
              <a:t>Similarly</a:t>
            </a:r>
            <a:r>
              <a:rPr lang="fr-BE" sz="1200" dirty="0" smtClean="0"/>
              <a:t>, the causal part</a:t>
            </a:r>
            <a:r>
              <a:rPr lang="fr-BE" sz="1200" baseline="0" dirty="0" smtClean="0"/>
              <a:t> </a:t>
            </a:r>
            <a:r>
              <a:rPr lang="fr-BE" sz="1200" dirty="0" smtClean="0"/>
              <a:t>of the </a:t>
            </a:r>
            <a:r>
              <a:rPr lang="fr-BE" sz="1200" dirty="0" err="1" smtClean="0"/>
              <a:t>filter</a:t>
            </a:r>
            <a:r>
              <a:rPr lang="fr-BE" sz="1200" dirty="0" smtClean="0"/>
              <a:t> </a:t>
            </a:r>
            <a:r>
              <a:rPr lang="fr-BE" sz="1200" dirty="0" err="1" smtClean="0"/>
              <a:t>extends</a:t>
            </a:r>
            <a:r>
              <a:rPr lang="fr-BE" sz="1200" dirty="0" smtClean="0"/>
              <a:t> the</a:t>
            </a:r>
            <a:r>
              <a:rPr lang="fr-BE" sz="1200" baseline="0" dirty="0" smtClean="0"/>
              <a:t> </a:t>
            </a:r>
            <a:r>
              <a:rPr lang="fr-BE" sz="1200" dirty="0" smtClean="0"/>
              <a:t>duration of the signal.</a:t>
            </a:r>
          </a:p>
          <a:p>
            <a:r>
              <a:rPr lang="fr-BE" sz="1200" dirty="0" smtClean="0"/>
              <a:t>It </a:t>
            </a:r>
            <a:r>
              <a:rPr lang="fr-BE" sz="1200" dirty="0" err="1" smtClean="0"/>
              <a:t>is</a:t>
            </a:r>
            <a:r>
              <a:rPr lang="fr-BE" sz="1200" dirty="0" smtClean="0"/>
              <a:t> </a:t>
            </a:r>
            <a:r>
              <a:rPr lang="fr-BE" sz="1200" dirty="0" err="1" smtClean="0"/>
              <a:t>fairly</a:t>
            </a:r>
            <a:r>
              <a:rPr lang="fr-BE" sz="1200" dirty="0" smtClean="0"/>
              <a:t> </a:t>
            </a:r>
            <a:r>
              <a:rPr lang="fr-BE" sz="1200" dirty="0" err="1" smtClean="0"/>
              <a:t>natural</a:t>
            </a:r>
            <a:r>
              <a:rPr lang="fr-BE" sz="1200" dirty="0" smtClean="0"/>
              <a:t> to </a:t>
            </a:r>
            <a:r>
              <a:rPr lang="fr-BE" sz="1200" dirty="0" err="1" smtClean="0"/>
              <a:t>expect</a:t>
            </a:r>
            <a:r>
              <a:rPr lang="fr-BE" sz="1200" dirty="0" smtClean="0"/>
              <a:t> </a:t>
            </a:r>
            <a:r>
              <a:rPr lang="fr-BE" sz="1200" dirty="0" err="1" smtClean="0"/>
              <a:t>that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this</a:t>
            </a:r>
            <a:r>
              <a:rPr lang="fr-BE" sz="1200" dirty="0" smtClean="0"/>
              <a:t> </a:t>
            </a:r>
            <a:r>
              <a:rPr lang="fr-BE" sz="1200" dirty="0" err="1" smtClean="0"/>
              <a:t>effect</a:t>
            </a:r>
            <a:r>
              <a:rPr lang="fr-BE" sz="1200" dirty="0" smtClean="0"/>
              <a:t> </a:t>
            </a:r>
            <a:r>
              <a:rPr lang="fr-BE" sz="1200" dirty="0" err="1" smtClean="0"/>
              <a:t>also</a:t>
            </a:r>
            <a:r>
              <a:rPr lang="fr-BE" sz="1200" dirty="0" smtClean="0"/>
              <a:t> </a:t>
            </a:r>
            <a:r>
              <a:rPr lang="fr-BE" sz="1200" dirty="0" err="1" smtClean="0"/>
              <a:t>occurs</a:t>
            </a:r>
            <a:r>
              <a:rPr lang="fr-BE" sz="1200" dirty="0" smtClean="0"/>
              <a:t> </a:t>
            </a:r>
            <a:r>
              <a:rPr lang="fr-BE" sz="1200" dirty="0" err="1" smtClean="0"/>
              <a:t>when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doing</a:t>
            </a:r>
            <a:r>
              <a:rPr lang="fr-BE" sz="1200" dirty="0" smtClean="0"/>
              <a:t> </a:t>
            </a:r>
            <a:r>
              <a:rPr lang="fr-BE" sz="1200" dirty="0" err="1" smtClean="0"/>
              <a:t>discrete</a:t>
            </a:r>
            <a:r>
              <a:rPr lang="fr-BE" sz="1200" baseline="0" dirty="0" smtClean="0"/>
              <a:t> time </a:t>
            </a:r>
            <a:r>
              <a:rPr lang="fr-BE" sz="1200" dirty="0" smtClean="0"/>
              <a:t>simulations.</a:t>
            </a:r>
          </a:p>
          <a:p>
            <a:r>
              <a:rPr lang="fr-BE" sz="1200" b="1" u="sng" dirty="0" smtClean="0"/>
              <a:t>In practice: </a:t>
            </a:r>
            <a:r>
              <a:rPr lang="fr-BE" sz="1200" dirty="0" err="1" smtClean="0"/>
              <a:t>physical</a:t>
            </a:r>
            <a:r>
              <a:rPr lang="fr-BE" sz="1200" dirty="0" smtClean="0"/>
              <a:t> time</a:t>
            </a:r>
            <a:r>
              <a:rPr lang="fr-BE" sz="1200" baseline="0" dirty="0" smtClean="0"/>
              <a:t> </a:t>
            </a:r>
            <a:r>
              <a:rPr lang="fr-BE" sz="1200" dirty="0" smtClean="0"/>
              <a:t>t = 0 µs </a:t>
            </a:r>
            <a:r>
              <a:rPr lang="fr-BE" sz="1200" dirty="0" err="1" smtClean="0"/>
              <a:t>now</a:t>
            </a:r>
            <a:r>
              <a:rPr lang="fr-BE" sz="1200" dirty="0" smtClean="0"/>
              <a:t> corresponds to</a:t>
            </a:r>
            <a:r>
              <a:rPr lang="fr-BE" sz="1200" baseline="0" dirty="0" smtClean="0"/>
              <a:t> </a:t>
            </a:r>
            <a:r>
              <a:rPr lang="fr-BE" sz="1200" dirty="0" err="1" smtClean="0"/>
              <a:t>sample</a:t>
            </a:r>
            <a:r>
              <a:rPr lang="fr-BE" sz="1200" dirty="0" smtClean="0"/>
              <a:t> </a:t>
            </a:r>
            <a:r>
              <a:rPr lang="fr-BE" sz="1200" dirty="0" smtClean="0">
                <a:latin typeface="Consolas" panose="020B0609020204030204" pitchFamily="49" charset="0"/>
              </a:rPr>
              <a:t>0.5*(RRCTaps-1)+1= 17. </a:t>
            </a:r>
            <a:r>
              <a:rPr lang="fr-BE" sz="1200" dirty="0" err="1" smtClean="0">
                <a:latin typeface="Consolas" panose="020B0609020204030204" pitchFamily="49" charset="0"/>
              </a:rPr>
              <a:t>Indeed</a:t>
            </a:r>
            <a:r>
              <a:rPr lang="fr-BE" sz="1200" dirty="0" smtClean="0">
                <a:latin typeface="Consolas" panose="020B0609020204030204" pitchFamily="49" charset="0"/>
              </a:rPr>
              <a:t>, by </a:t>
            </a:r>
            <a:r>
              <a:rPr lang="fr-BE" sz="1200" dirty="0" err="1" smtClean="0">
                <a:latin typeface="Consolas" panose="020B0609020204030204" pitchFamily="49" charset="0"/>
              </a:rPr>
              <a:t>discarding</a:t>
            </a:r>
            <a:r>
              <a:rPr lang="fr-BE" sz="1200" dirty="0" smtClean="0">
                <a:latin typeface="Consolas" panose="020B0609020204030204" pitchFamily="49" charset="0"/>
              </a:rPr>
              <a:t> the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sample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corresponding</a:t>
            </a:r>
            <a:r>
              <a:rPr lang="fr-BE" sz="1200" baseline="0" dirty="0" smtClean="0">
                <a:latin typeface="Consolas" panose="020B0609020204030204" pitchFamily="49" charset="0"/>
              </a:rPr>
              <a:t> to the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physical</a:t>
            </a:r>
            <a:r>
              <a:rPr lang="fr-BE" sz="1200" baseline="0" dirty="0" smtClean="0">
                <a:latin typeface="Consolas" panose="020B0609020204030204" pitchFamily="49" charset="0"/>
              </a:rPr>
              <a:t> time t = 0 µs,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there</a:t>
            </a:r>
            <a:r>
              <a:rPr lang="fr-BE" sz="1200" baseline="0" dirty="0" smtClean="0">
                <a:latin typeface="Consolas" panose="020B0609020204030204" pitchFamily="49" charset="0"/>
              </a:rPr>
              <a:t> are RRCTaps-1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taps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left</a:t>
            </a:r>
            <a:r>
              <a:rPr lang="fr-BE" sz="1200" baseline="0" dirty="0" smtClean="0">
                <a:latin typeface="Consolas" panose="020B0609020204030204" pitchFamily="49" charset="0"/>
              </a:rPr>
              <a:t>. RRCTaps-1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is</a:t>
            </a:r>
            <a:r>
              <a:rPr lang="fr-BE" sz="1200" baseline="0" dirty="0" smtClean="0">
                <a:latin typeface="Consolas" panose="020B0609020204030204" pitchFamily="49" charset="0"/>
              </a:rPr>
              <a:t> an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even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number</a:t>
            </a:r>
            <a:r>
              <a:rPr lang="fr-BE" sz="1200" baseline="0" dirty="0" smtClean="0">
                <a:latin typeface="Consolas" panose="020B0609020204030204" pitchFamily="49" charset="0"/>
              </a:rPr>
              <a:t> in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this</a:t>
            </a:r>
            <a:r>
              <a:rPr lang="fr-BE" sz="1200" baseline="0" dirty="0" smtClean="0">
                <a:latin typeface="Consolas" panose="020B0609020204030204" pitchFamily="49" charset="0"/>
              </a:rPr>
              <a:t> case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which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means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that</a:t>
            </a:r>
            <a:r>
              <a:rPr lang="fr-BE" sz="1200" baseline="0" dirty="0" smtClean="0">
                <a:latin typeface="Consolas" panose="020B0609020204030204" pitchFamily="49" charset="0"/>
              </a:rPr>
              <a:t> the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number</a:t>
            </a:r>
            <a:r>
              <a:rPr lang="fr-BE" sz="1200" baseline="0" dirty="0" smtClean="0">
                <a:latin typeface="Consolas" panose="020B0609020204030204" pitchFamily="49" charset="0"/>
              </a:rPr>
              <a:t> of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taps</a:t>
            </a:r>
            <a:r>
              <a:rPr lang="fr-BE" sz="1200" baseline="0" dirty="0" smtClean="0">
                <a:latin typeface="Consolas" panose="020B0609020204030204" pitchFamily="49" charset="0"/>
              </a:rPr>
              <a:t> for the « 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left</a:t>
            </a:r>
            <a:r>
              <a:rPr lang="fr-BE" sz="1200" baseline="0" dirty="0" smtClean="0">
                <a:latin typeface="Consolas" panose="020B0609020204030204" pitchFamily="49" charset="0"/>
              </a:rPr>
              <a:t> » and « right » part of the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filter</a:t>
            </a:r>
            <a:r>
              <a:rPr lang="fr-BE" sz="1200" baseline="0" dirty="0" smtClean="0">
                <a:latin typeface="Consolas" panose="020B0609020204030204" pitchFamily="49" charset="0"/>
              </a:rPr>
              <a:t> are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both</a:t>
            </a:r>
            <a:r>
              <a:rPr lang="fr-BE" sz="1200" baseline="0" dirty="0" smtClean="0">
                <a:latin typeface="Consolas" panose="020B0609020204030204" pitchFamily="49" charset="0"/>
              </a:rPr>
              <a:t> </a:t>
            </a:r>
            <a:r>
              <a:rPr lang="fr-BE" sz="1200" baseline="0" dirty="0" err="1" smtClean="0">
                <a:latin typeface="Consolas" panose="020B0609020204030204" pitchFamily="49" charset="0"/>
              </a:rPr>
              <a:t>equal</a:t>
            </a:r>
            <a:r>
              <a:rPr lang="fr-BE" sz="1200" baseline="0" dirty="0" smtClean="0">
                <a:latin typeface="Consolas" panose="020B0609020204030204" pitchFamily="49" charset="0"/>
              </a:rPr>
              <a:t> to (RRCTaps-1)/2.</a:t>
            </a:r>
            <a:endParaRPr lang="fr-BE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963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BE" dirty="0" smtClean="0"/>
              <a:t>Black </a:t>
            </a:r>
            <a:r>
              <a:rPr lang="fr-BE" dirty="0" err="1" smtClean="0"/>
              <a:t>continuous</a:t>
            </a:r>
            <a:r>
              <a:rPr lang="fr-BE" dirty="0" smtClean="0"/>
              <a:t> </a:t>
            </a:r>
            <a:r>
              <a:rPr lang="fr-BE" dirty="0" err="1" smtClean="0"/>
              <a:t>curve</a:t>
            </a:r>
            <a:r>
              <a:rPr lang="fr-BE" dirty="0" smtClean="0"/>
              <a:t> = </a:t>
            </a:r>
            <a:r>
              <a:rPr lang="fr-BE" dirty="0" err="1" smtClean="0"/>
              <a:t>continuous</a:t>
            </a:r>
            <a:r>
              <a:rPr lang="fr-BE" dirty="0" smtClean="0"/>
              <a:t> time signal</a:t>
            </a:r>
          </a:p>
          <a:p>
            <a:pPr marL="171450" indent="-171450">
              <a:buFontTx/>
              <a:buChar char="-"/>
            </a:pPr>
            <a:r>
              <a:rPr lang="fr-BE" dirty="0" smtClean="0"/>
              <a:t>Blue signal = </a:t>
            </a:r>
            <a:r>
              <a:rPr lang="fr-BE" dirty="0" err="1" smtClean="0"/>
              <a:t>discrete</a:t>
            </a:r>
            <a:r>
              <a:rPr lang="fr-BE" dirty="0" smtClean="0"/>
              <a:t> time signal,</a:t>
            </a:r>
            <a:r>
              <a:rPr lang="fr-BE" baseline="0" dirty="0" smtClean="0"/>
              <a:t> i.e., </a:t>
            </a:r>
            <a:r>
              <a:rPr lang="fr-BE" baseline="0" dirty="0" err="1" smtClean="0"/>
              <a:t>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continuous</a:t>
            </a:r>
            <a:r>
              <a:rPr lang="fr-BE" baseline="0" dirty="0" smtClean="0"/>
              <a:t> time signal </a:t>
            </a:r>
            <a:r>
              <a:rPr lang="fr-BE" baseline="0" dirty="0" err="1" smtClean="0"/>
              <a:t>sampled</a:t>
            </a:r>
            <a:r>
              <a:rPr lang="fr-BE" baseline="0" dirty="0" smtClean="0"/>
              <a:t> at a rate </a:t>
            </a:r>
            <a:r>
              <a:rPr lang="fr-BE" baseline="0" dirty="0" err="1" smtClean="0"/>
              <a:t>equal</a:t>
            </a:r>
            <a:r>
              <a:rPr lang="fr-BE" baseline="0" dirty="0" smtClean="0"/>
              <a:t> to M*</a:t>
            </a:r>
            <a:r>
              <a:rPr lang="fr-BE" baseline="0" dirty="0" err="1" smtClean="0"/>
              <a:t>fSymbol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792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BE" dirty="0" smtClean="0"/>
              <a:t>Use 1i </a:t>
            </a:r>
            <a:r>
              <a:rPr lang="fr-BE" dirty="0" err="1" smtClean="0"/>
              <a:t>instead</a:t>
            </a:r>
            <a:r>
              <a:rPr lang="fr-BE" dirty="0" smtClean="0"/>
              <a:t> of i or j in </a:t>
            </a:r>
            <a:r>
              <a:rPr lang="fr-BE" dirty="0" err="1" smtClean="0"/>
              <a:t>your</a:t>
            </a:r>
            <a:r>
              <a:rPr lang="fr-BE" dirty="0" smtClean="0"/>
              <a:t> simulations!</a:t>
            </a:r>
          </a:p>
          <a:p>
            <a:pPr marL="171450" indent="-171450">
              <a:buFontTx/>
              <a:buChar char="-"/>
            </a:pPr>
            <a:r>
              <a:rPr lang="fr-BE" dirty="0" err="1" smtClean="0"/>
              <a:t>Numel</a:t>
            </a:r>
            <a:r>
              <a:rPr lang="fr-BE" dirty="0" smtClean="0"/>
              <a:t>, size,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reshape</a:t>
            </a:r>
            <a:r>
              <a:rPr lang="fr-BE" baseline="0" dirty="0" smtClean="0"/>
              <a:t>, and </a:t>
            </a:r>
            <a:r>
              <a:rPr lang="fr-BE" baseline="0" dirty="0" err="1" smtClean="0"/>
              <a:t>circshift</a:t>
            </a:r>
            <a:r>
              <a:rPr lang="fr-BE" baseline="0" dirty="0" smtClean="0"/>
              <a:t> are </a:t>
            </a:r>
            <a:r>
              <a:rPr lang="fr-BE" baseline="0" dirty="0" err="1" smtClean="0"/>
              <a:t>probably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useless</a:t>
            </a:r>
            <a:r>
              <a:rPr lang="fr-BE" baseline="0" dirty="0" smtClean="0"/>
              <a:t> for the first </a:t>
            </a:r>
            <a:r>
              <a:rPr lang="fr-BE" baseline="0" dirty="0" err="1" smtClean="0"/>
              <a:t>lab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907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The input vectors for both functions</a:t>
            </a:r>
            <a:r>
              <a:rPr lang="en-GB" baseline="0" dirty="0" smtClean="0"/>
              <a:t> should be column vectors.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In the BPSK case, the </a:t>
            </a:r>
            <a:r>
              <a:rPr lang="en-GB" baseline="0" dirty="0" err="1" smtClean="0"/>
              <a:t>demapping</a:t>
            </a:r>
            <a:r>
              <a:rPr lang="en-GB" baseline="0" dirty="0" smtClean="0"/>
              <a:t> function requires a real column vector. Taking the real part of the symbol vectors (</a:t>
            </a:r>
            <a:r>
              <a:rPr lang="en-GB" baseline="0" dirty="0" err="1" smtClean="0"/>
              <a:t>rxSymbols</a:t>
            </a:r>
            <a:r>
              <a:rPr lang="en-GB" baseline="0" dirty="0" smtClean="0"/>
              <a:t>) basically boils down to projecting the received complex symbols onto the real axis.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71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b_petit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0"/>
            <a:ext cx="507682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22900" y="765175"/>
            <a:ext cx="1597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BE" sz="1200" b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OPERA.ULB.AC.BE</a:t>
            </a:r>
            <a:endParaRPr lang="fr-FR" sz="1200" b="1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713788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144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274638"/>
            <a:ext cx="2195513" cy="60340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74638"/>
            <a:ext cx="6437312" cy="60340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76238"/>
            <a:ext cx="71405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773238"/>
            <a:ext cx="878522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A3FD6C28-B624-4070-8911-F6EF62B4941A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2053" name="Picture 5" descr="ulb_petit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0"/>
            <a:ext cx="12636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627313" y="6381750"/>
            <a:ext cx="412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178" name="Line 4"/>
          <p:cNvSpPr>
            <a:spLocks noChangeShapeType="1"/>
          </p:cNvSpPr>
          <p:nvPr/>
        </p:nvSpPr>
        <p:spPr bwMode="auto">
          <a:xfrm>
            <a:off x="179388" y="1479550"/>
            <a:ext cx="8748712" cy="0"/>
          </a:xfrm>
          <a:prstGeom prst="line">
            <a:avLst/>
          </a:prstGeom>
          <a:noFill/>
          <a:ln w="2222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BB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D00000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accent2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 sz="2000">
          <a:solidFill>
            <a:schemeClr val="accent2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determe@ulb.ac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rung-Hien.Nguyen@ulb.ac.b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3.xml"/><Relationship Id="rId10" Type="http://schemas.openxmlformats.org/officeDocument/2006/relationships/image" Target="../media/image16.png"/><Relationship Id="rId4" Type="http://schemas.openxmlformats.org/officeDocument/2006/relationships/tags" Target="../tags/tag12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0825" y="1700809"/>
            <a:ext cx="8713788" cy="1899642"/>
          </a:xfrm>
        </p:spPr>
        <p:txBody>
          <a:bodyPr/>
          <a:lstStyle/>
          <a:p>
            <a:r>
              <a:rPr lang="fr-BE" dirty="0" smtClean="0"/>
              <a:t>Modulation &amp; </a:t>
            </a:r>
            <a:r>
              <a:rPr lang="fr-BE" dirty="0" err="1" smtClean="0"/>
              <a:t>Coding</a:t>
            </a:r>
            <a:r>
              <a:rPr lang="fr-BE" dirty="0" smtClean="0"/>
              <a:t>: </a:t>
            </a:r>
            <a:r>
              <a:rPr lang="fr-BE" dirty="0" err="1" smtClean="0"/>
              <a:t>Lab</a:t>
            </a:r>
            <a:r>
              <a:rPr lang="fr-BE" dirty="0" smtClean="0"/>
              <a:t> 1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5157192"/>
            <a:ext cx="8280920" cy="1296144"/>
          </a:xfrm>
        </p:spPr>
        <p:txBody>
          <a:bodyPr/>
          <a:lstStyle/>
          <a:p>
            <a:pPr algn="l"/>
            <a:r>
              <a:rPr lang="en-US" dirty="0" smtClean="0"/>
              <a:t>Jean-François Determe (</a:t>
            </a:r>
            <a:r>
              <a:rPr lang="en-US" dirty="0" smtClean="0">
                <a:hlinkClick r:id="rId3"/>
              </a:rPr>
              <a:t>jdeterme@ulb.ac.be</a:t>
            </a:r>
            <a:r>
              <a:rPr lang="en-US" dirty="0" smtClean="0"/>
              <a:t>)</a:t>
            </a:r>
          </a:p>
          <a:p>
            <a:pPr algn="l"/>
            <a:r>
              <a:rPr lang="en-US" dirty="0" err="1" smtClean="0"/>
              <a:t>Trung</a:t>
            </a:r>
            <a:r>
              <a:rPr lang="en-US" dirty="0" smtClean="0"/>
              <a:t> Hien Nguyen (</a:t>
            </a:r>
            <a:r>
              <a:rPr lang="en-US" dirty="0" smtClean="0">
                <a:hlinkClick r:id="rId4"/>
              </a:rPr>
              <a:t>trung-hien.nguyen@ulb.ac.be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RRC filter</a:t>
            </a:r>
            <a:br>
              <a:rPr lang="en-US" dirty="0" smtClean="0"/>
            </a:br>
            <a:r>
              <a:rPr lang="en-US" dirty="0" smtClean="0"/>
              <a:t>Time domain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556792"/>
            <a:ext cx="8785225" cy="4535487"/>
          </a:xfrm>
        </p:spPr>
        <p:txBody>
          <a:bodyPr/>
          <a:lstStyle/>
          <a:p>
            <a:r>
              <a:rPr lang="en-US" dirty="0" smtClean="0"/>
              <a:t>Time axis</a:t>
            </a:r>
          </a:p>
          <a:p>
            <a:pPr lvl="1"/>
            <a:r>
              <a:rPr lang="en-US" dirty="0" smtClean="0"/>
              <a:t>Time resolution: </a:t>
            </a:r>
            <a:r>
              <a:rPr lang="en-US" i="1" dirty="0" err="1" smtClean="0"/>
              <a:t>Delta_t</a:t>
            </a:r>
            <a:r>
              <a:rPr lang="en-US" dirty="0" smtClean="0"/>
              <a:t> = 1/(2*</a:t>
            </a:r>
            <a:r>
              <a:rPr lang="en-US" i="1" dirty="0" err="1" smtClean="0"/>
              <a:t>f</a:t>
            </a:r>
            <a:r>
              <a:rPr lang="en-US" sz="1800" dirty="0" err="1" smtClean="0"/>
              <a:t>max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= (-(RRCTaps-1)/2 : (RRCTaps-1)/2) * </a:t>
            </a:r>
            <a:r>
              <a:rPr lang="en-US" i="1" dirty="0" err="1" smtClean="0"/>
              <a:t>Delta_t</a:t>
            </a:r>
            <a:endParaRPr lang="en-US" dirty="0"/>
          </a:p>
          <a:p>
            <a:r>
              <a:rPr lang="en-US" dirty="0" smtClean="0"/>
              <a:t>Impulse response: use the </a:t>
            </a:r>
            <a:r>
              <a:rPr lang="en-US" i="1" dirty="0" err="1" smtClean="0"/>
              <a:t>ifft</a:t>
            </a:r>
            <a:r>
              <a:rPr lang="en-US" dirty="0" smtClean="0"/>
              <a:t> and </a:t>
            </a:r>
            <a:r>
              <a:rPr lang="en-US" i="1" dirty="0" err="1" smtClean="0"/>
              <a:t>ifftshift</a:t>
            </a:r>
            <a:r>
              <a:rPr lang="en-US" dirty="0" smtClean="0"/>
              <a:t> functions</a:t>
            </a:r>
          </a:p>
          <a:p>
            <a:r>
              <a:rPr lang="en-US" dirty="0"/>
              <a:t>Example:</a:t>
            </a:r>
            <a:r>
              <a:rPr lang="en-US" sz="2400" dirty="0"/>
              <a:t> </a:t>
            </a:r>
            <a:r>
              <a:rPr lang="en-US" sz="2400" i="1" dirty="0"/>
              <a:t>β</a:t>
            </a:r>
            <a:r>
              <a:rPr lang="en-US" sz="2400" dirty="0"/>
              <a:t> = 0.5; </a:t>
            </a:r>
            <a:r>
              <a:rPr lang="en-US" sz="2400" i="1" dirty="0" err="1"/>
              <a:t>Tsymb</a:t>
            </a:r>
            <a:r>
              <a:rPr lang="en-US" sz="2400" dirty="0"/>
              <a:t> = 1e-6; </a:t>
            </a:r>
            <a:r>
              <a:rPr lang="en-US" sz="2400" i="1" dirty="0" err="1"/>
              <a:t>Fsampling</a:t>
            </a:r>
            <a:r>
              <a:rPr lang="en-US" sz="2400" dirty="0"/>
              <a:t> = </a:t>
            </a:r>
            <a:r>
              <a:rPr lang="en-US" sz="2400" dirty="0" smtClean="0"/>
              <a:t>8e8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82" y="3740485"/>
            <a:ext cx="4673317" cy="301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717032"/>
            <a:ext cx="4821137" cy="31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add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the AWG noise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design the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raised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cosine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filters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b="1" dirty="0" smtClean="0"/>
              <a:t>How to </a:t>
            </a:r>
            <a:r>
              <a:rPr lang="fr-BE" sz="2000" b="1" dirty="0" err="1" smtClean="0"/>
              <a:t>perform</a:t>
            </a:r>
            <a:r>
              <a:rPr lang="fr-BE" sz="2000" b="1" dirty="0" smtClean="0"/>
              <a:t> the convolutions (Jean-François)</a:t>
            </a:r>
          </a:p>
          <a:p>
            <a:r>
              <a:rPr lang="fr-BE" sz="2000" dirty="0" err="1" smtClean="0"/>
              <a:t>Miscellaneous</a:t>
            </a:r>
            <a:r>
              <a:rPr lang="fr-BE" sz="2000" dirty="0" smtClean="0"/>
              <a:t> </a:t>
            </a:r>
            <a:r>
              <a:rPr lang="fr-BE" sz="2000" dirty="0" err="1" smtClean="0"/>
              <a:t>tips</a:t>
            </a:r>
            <a:r>
              <a:rPr lang="fr-BE" sz="2000" dirty="0" smtClean="0"/>
              <a:t> (Jean-François)</a:t>
            </a:r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11</a:t>
            </a:fld>
            <a:endParaRPr lang="fr-BE"/>
          </a:p>
        </p:txBody>
      </p:sp>
      <p:grpSp>
        <p:nvGrpSpPr>
          <p:cNvPr id="15" name="Group 14"/>
          <p:cNvGrpSpPr/>
          <p:nvPr/>
        </p:nvGrpSpPr>
        <p:grpSpPr>
          <a:xfrm>
            <a:off x="1619672" y="3380961"/>
            <a:ext cx="5941683" cy="2927764"/>
            <a:chOff x="708229" y="2204864"/>
            <a:chExt cx="8091714" cy="398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9" y="2348880"/>
              <a:ext cx="7370216" cy="3674314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1115616" y="2564904"/>
              <a:ext cx="1656184" cy="129614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Multiply 6"/>
            <p:cNvSpPr/>
            <p:nvPr/>
          </p:nvSpPr>
          <p:spPr>
            <a:xfrm>
              <a:off x="1691680" y="4581128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Multiply 7"/>
            <p:cNvSpPr/>
            <p:nvPr/>
          </p:nvSpPr>
          <p:spPr>
            <a:xfrm>
              <a:off x="1691680" y="5293677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059832" y="2204864"/>
              <a:ext cx="3528392" cy="1008112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164288" y="3100246"/>
              <a:ext cx="1224136" cy="1048834"/>
            </a:xfrm>
            <a:prstGeom prst="flowChartProcess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59832" y="4581128"/>
              <a:ext cx="3528392" cy="108012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2422" y="323101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0070C0"/>
                  </a:solidFill>
                </a:rPr>
                <a:t>TX</a:t>
              </a:r>
              <a:endParaRPr lang="fr-BE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2811" y="41490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rgbClr val="00B050"/>
                  </a:solidFill>
                </a:rPr>
                <a:t>R</a:t>
              </a:r>
              <a:r>
                <a:rPr lang="fr-BE" dirty="0" smtClean="0">
                  <a:solidFill>
                    <a:srgbClr val="00B050"/>
                  </a:solidFill>
                </a:rPr>
                <a:t>X</a:t>
              </a:r>
              <a:endParaRPr lang="fr-B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62854" y="42117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FFC000"/>
                  </a:solidFill>
                </a:rPr>
                <a:t>Noise </a:t>
              </a:r>
              <a:endParaRPr lang="fr-B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9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Convolution (1)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err="1" smtClean="0"/>
              <a:t>Function</a:t>
            </a:r>
            <a:r>
              <a:rPr lang="fr-BE" sz="2400" dirty="0" smtClean="0"/>
              <a:t> to </a:t>
            </a:r>
            <a:r>
              <a:rPr lang="fr-BE" sz="2400" dirty="0" err="1" smtClean="0"/>
              <a:t>be</a:t>
            </a:r>
            <a:r>
              <a:rPr lang="fr-BE" sz="2400" dirty="0" smtClean="0"/>
              <a:t> </a:t>
            </a:r>
            <a:r>
              <a:rPr lang="fr-BE" sz="2400" dirty="0" err="1" smtClean="0"/>
              <a:t>used</a:t>
            </a:r>
            <a:r>
              <a:rPr lang="fr-BE" sz="2400" dirty="0" smtClean="0"/>
              <a:t>: </a:t>
            </a:r>
            <a:r>
              <a:rPr lang="fr-BE" sz="2400" dirty="0" err="1" smtClean="0">
                <a:latin typeface="Consolas" panose="020B0609020204030204" pitchFamily="49" charset="0"/>
              </a:rPr>
              <a:t>conv</a:t>
            </a:r>
            <a:r>
              <a:rPr lang="fr-BE" sz="2400" dirty="0" smtClean="0">
                <a:latin typeface="Consolas" panose="020B0609020204030204" pitchFamily="49" charset="0"/>
              </a:rPr>
              <a:t>(vec1, vec2)</a:t>
            </a:r>
          </a:p>
          <a:p>
            <a:endParaRPr lang="fr-BE" sz="2400" dirty="0">
              <a:latin typeface="Consolas" panose="020B0609020204030204" pitchFamily="49" charset="0"/>
            </a:endParaRPr>
          </a:p>
          <a:p>
            <a:endParaRPr lang="fr-BE" sz="2400" dirty="0" smtClean="0">
              <a:latin typeface="Consolas" panose="020B0609020204030204" pitchFamily="49" charset="0"/>
            </a:endParaRPr>
          </a:p>
          <a:p>
            <a:endParaRPr lang="fr-BE" sz="2400" dirty="0">
              <a:latin typeface="Consolas" panose="020B0609020204030204" pitchFamily="49" charset="0"/>
            </a:endParaRPr>
          </a:p>
          <a:p>
            <a:endParaRPr lang="fr-BE" sz="2400" dirty="0" smtClean="0">
              <a:latin typeface="Consolas" panose="020B0609020204030204" pitchFamily="49" charset="0"/>
            </a:endParaRPr>
          </a:p>
          <a:p>
            <a:r>
              <a:rPr lang="fr-BE" sz="2400" dirty="0" smtClean="0">
                <a:latin typeface="Consolas" panose="020B0609020204030204" pitchFamily="49" charset="0"/>
              </a:rPr>
              <a:t>vec1 </a:t>
            </a:r>
            <a:r>
              <a:rPr lang="fr-BE" sz="2400" dirty="0" smtClean="0"/>
              <a:t>= </a:t>
            </a:r>
            <a:r>
              <a:rPr lang="fr-BE" sz="2400" dirty="0" err="1" smtClean="0"/>
              <a:t>upsampled</a:t>
            </a:r>
            <a:r>
              <a:rPr lang="fr-BE" sz="2400" dirty="0" smtClean="0"/>
              <a:t> </a:t>
            </a:r>
            <a:r>
              <a:rPr lang="fr-BE" sz="2400" dirty="0" err="1" smtClean="0"/>
              <a:t>symbols</a:t>
            </a:r>
            <a:endParaRPr lang="fr-BE" sz="2400" dirty="0" smtClean="0"/>
          </a:p>
          <a:p>
            <a:r>
              <a:rPr lang="fr-BE" sz="2400" dirty="0" smtClean="0">
                <a:latin typeface="Consolas" panose="020B0609020204030204" pitchFamily="49" charset="0"/>
              </a:rPr>
              <a:t>vec2 </a:t>
            </a:r>
            <a:r>
              <a:rPr lang="fr-BE" sz="2400" dirty="0" smtClean="0"/>
              <a:t>= impulse </a:t>
            </a:r>
            <a:r>
              <a:rPr lang="fr-BE" sz="2400" dirty="0" err="1" smtClean="0"/>
              <a:t>reponse</a:t>
            </a:r>
            <a:r>
              <a:rPr lang="fr-BE" sz="2400" dirty="0" smtClean="0"/>
              <a:t> of the </a:t>
            </a:r>
            <a:r>
              <a:rPr lang="fr-BE" sz="2400" dirty="0" err="1" smtClean="0"/>
              <a:t>root</a:t>
            </a:r>
            <a:r>
              <a:rPr lang="fr-BE" sz="2400" dirty="0" smtClean="0"/>
              <a:t> </a:t>
            </a:r>
            <a:r>
              <a:rPr lang="fr-BE" sz="2400" dirty="0" err="1" smtClean="0"/>
              <a:t>raised</a:t>
            </a:r>
            <a:r>
              <a:rPr lang="fr-BE" sz="2400" dirty="0" smtClean="0"/>
              <a:t> </a:t>
            </a:r>
            <a:r>
              <a:rPr lang="fr-BE" sz="2400" dirty="0" err="1" smtClean="0"/>
              <a:t>cosine</a:t>
            </a:r>
            <a:r>
              <a:rPr lang="fr-BE" sz="2400" dirty="0" smtClean="0"/>
              <a:t> </a:t>
            </a:r>
            <a:r>
              <a:rPr lang="fr-BE" sz="2400" dirty="0" err="1" smtClean="0"/>
              <a:t>filter</a:t>
            </a:r>
            <a:endParaRPr lang="fr-BE" sz="2400" dirty="0" smtClean="0"/>
          </a:p>
          <a:p>
            <a:r>
              <a:rPr lang="fr-BE" sz="2400" dirty="0" err="1" smtClean="0">
                <a:latin typeface="Consolas" panose="020B0609020204030204" pitchFamily="49" charset="0"/>
              </a:rPr>
              <a:t>RRCTaps</a:t>
            </a:r>
            <a:r>
              <a:rPr lang="fr-BE" sz="2400" dirty="0" smtClean="0">
                <a:latin typeface="Consolas" panose="020B0609020204030204" pitchFamily="49" charset="0"/>
              </a:rPr>
              <a:t> </a:t>
            </a:r>
            <a:r>
              <a:rPr lang="fr-BE" sz="2400" dirty="0" smtClean="0"/>
              <a:t>= # </a:t>
            </a:r>
            <a:r>
              <a:rPr lang="fr-BE" sz="2400" dirty="0" err="1" smtClean="0"/>
              <a:t>elems</a:t>
            </a:r>
            <a:r>
              <a:rPr lang="fr-BE" sz="2400" dirty="0" smtClean="0"/>
              <a:t> in </a:t>
            </a:r>
            <a:r>
              <a:rPr lang="fr-BE" sz="2400" dirty="0" smtClean="0">
                <a:latin typeface="Consolas" panose="020B0609020204030204" pitchFamily="49" charset="0"/>
              </a:rPr>
              <a:t>vec2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Right Arrow 4"/>
          <p:cNvSpPr/>
          <p:nvPr/>
        </p:nvSpPr>
        <p:spPr>
          <a:xfrm>
            <a:off x="1475656" y="2924944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Flowchart: Process 5"/>
          <p:cNvSpPr/>
          <p:nvPr/>
        </p:nvSpPr>
        <p:spPr>
          <a:xfrm>
            <a:off x="2555776" y="2636912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65" y="2848918"/>
            <a:ext cx="455740" cy="22405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23928" y="2924944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owchart: Process 9"/>
          <p:cNvSpPr/>
          <p:nvPr/>
        </p:nvSpPr>
        <p:spPr>
          <a:xfrm>
            <a:off x="5009567" y="2636912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5267424" y="260177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 smtClean="0">
                <a:latin typeface="Consolas" panose="020B0609020204030204" pitchFamily="49" charset="0"/>
              </a:rPr>
              <a:t>conv</a:t>
            </a:r>
            <a:endParaRPr lang="fr-BE" b="1" dirty="0" smtClean="0">
              <a:latin typeface="Consolas" panose="020B0609020204030204" pitchFamily="49" charset="0"/>
            </a:endParaRPr>
          </a:p>
          <a:p>
            <a:pPr algn="ctr"/>
            <a:r>
              <a:rPr lang="fr-BE" dirty="0" smtClean="0">
                <a:latin typeface="Consolas" panose="020B0609020204030204" pitchFamily="49" charset="0"/>
              </a:rPr>
              <a:t>vec2</a:t>
            </a:r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6392825" y="2924944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4118380" y="25556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latin typeface="Consolas" panose="020B0609020204030204" pitchFamily="49" charset="0"/>
              </a:rPr>
              <a:t>vec1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Convolution (2)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 smtClean="0">
              <a:latin typeface="Consolas" panose="020B0609020204030204" pitchFamily="49" charset="0"/>
            </a:endParaRPr>
          </a:p>
          <a:p>
            <a:endParaRPr lang="fr-BE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1800" dirty="0" smtClean="0">
                <a:latin typeface="Consolas" panose="020B0609020204030204" pitchFamily="49" charset="0"/>
              </a:rPr>
              <a:t/>
            </a:r>
            <a:br>
              <a:rPr lang="fr-BE" sz="1800" dirty="0" smtClean="0">
                <a:latin typeface="Consolas" panose="020B0609020204030204" pitchFamily="49" charset="0"/>
              </a:rPr>
            </a:br>
            <a:r>
              <a:rPr lang="fr-BE" sz="1800" dirty="0" smtClean="0">
                <a:latin typeface="Consolas" panose="020B0609020204030204" pitchFamily="49" charset="0"/>
              </a:rPr>
              <a:t/>
            </a:r>
            <a:br>
              <a:rPr lang="fr-BE" sz="1800" dirty="0" smtClean="0">
                <a:latin typeface="Consolas" panose="020B0609020204030204" pitchFamily="49" charset="0"/>
              </a:rPr>
            </a:br>
            <a:r>
              <a:rPr lang="fr-BE" sz="1800" dirty="0" smtClean="0">
                <a:latin typeface="Consolas" panose="020B0609020204030204" pitchFamily="49" charset="0"/>
              </a:rPr>
              <a:t/>
            </a:r>
            <a:br>
              <a:rPr lang="fr-BE" sz="1800" dirty="0" smtClean="0">
                <a:latin typeface="Consolas" panose="020B0609020204030204" pitchFamily="49" charset="0"/>
              </a:rPr>
            </a:br>
            <a:r>
              <a:rPr lang="fr-BE" sz="1800" dirty="0" smtClean="0">
                <a:latin typeface="Consolas" panose="020B0609020204030204" pitchFamily="49" charset="0"/>
              </a:rPr>
              <a:t> </a:t>
            </a:r>
            <a:endParaRPr lang="fr-BE" sz="1800" dirty="0"/>
          </a:p>
          <a:p>
            <a:r>
              <a:rPr lang="fr-BE" sz="1800" dirty="0" err="1" smtClean="0"/>
              <a:t>Explanation</a:t>
            </a:r>
            <a:r>
              <a:rPr lang="fr-BE" sz="1800" dirty="0" smtClean="0"/>
              <a:t> in the </a:t>
            </a:r>
            <a:r>
              <a:rPr lang="fr-BE" sz="1800" dirty="0" err="1" smtClean="0"/>
              <a:t>next</a:t>
            </a:r>
            <a:r>
              <a:rPr lang="fr-BE" sz="1800" dirty="0" smtClean="0"/>
              <a:t> slides </a:t>
            </a:r>
            <a:r>
              <a:rPr lang="fr-BE" sz="1800" dirty="0" err="1" smtClean="0"/>
              <a:t>with</a:t>
            </a:r>
            <a:endParaRPr lang="fr-BE" sz="1800" dirty="0" smtClean="0"/>
          </a:p>
          <a:p>
            <a:endParaRPr lang="fr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Right Arrow 4"/>
          <p:cNvSpPr/>
          <p:nvPr/>
        </p:nvSpPr>
        <p:spPr>
          <a:xfrm>
            <a:off x="1619672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Flowchart: Process 5"/>
          <p:cNvSpPr/>
          <p:nvPr/>
        </p:nvSpPr>
        <p:spPr>
          <a:xfrm>
            <a:off x="2699792" y="1628800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81" y="1840806"/>
            <a:ext cx="455740" cy="22405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67944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owchart: Process 9"/>
          <p:cNvSpPr/>
          <p:nvPr/>
        </p:nvSpPr>
        <p:spPr>
          <a:xfrm>
            <a:off x="5153583" y="1628800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5411440" y="159366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 smtClean="0">
                <a:latin typeface="Consolas" panose="020B0609020204030204" pitchFamily="49" charset="0"/>
              </a:rPr>
              <a:t>conv</a:t>
            </a:r>
            <a:endParaRPr lang="fr-BE" b="1" dirty="0" smtClean="0">
              <a:latin typeface="Consolas" panose="020B0609020204030204" pitchFamily="49" charset="0"/>
            </a:endParaRPr>
          </a:p>
          <a:p>
            <a:pPr algn="ctr"/>
            <a:r>
              <a:rPr lang="fr-BE" dirty="0" smtClean="0">
                <a:latin typeface="Consolas" panose="020B0609020204030204" pitchFamily="49" charset="0"/>
              </a:rPr>
              <a:t>vec2</a:t>
            </a:r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6536841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4262396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latin typeface="Consolas" panose="020B0609020204030204" pitchFamily="49" charset="0"/>
              </a:rPr>
              <a:t>vec1</a:t>
            </a:r>
            <a:endParaRPr lang="fr-BE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http://tapatalk.imageshack.com/v2/14/09/04/b40c0b39601746c8d028b4347c9b65c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99" y="3394700"/>
            <a:ext cx="3564147" cy="24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11560" y="4020516"/>
            <a:ext cx="2347399" cy="1169551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fr-BE" sz="1400" dirty="0"/>
              <a:t>1 BPSK </a:t>
            </a:r>
            <a:r>
              <a:rPr lang="fr-BE" sz="1400" dirty="0" err="1"/>
              <a:t>symbol</a:t>
            </a:r>
            <a:r>
              <a:rPr lang="fr-BE" sz="1400" dirty="0"/>
              <a:t> (</a:t>
            </a:r>
            <a:r>
              <a:rPr lang="fr-BE" sz="1400" dirty="0" smtClean="0"/>
              <a:t>1+0*i)</a:t>
            </a:r>
          </a:p>
          <a:p>
            <a:r>
              <a:rPr lang="fr-BE" sz="1400" dirty="0" err="1" smtClean="0"/>
              <a:t>Oversampling</a:t>
            </a:r>
            <a:r>
              <a:rPr lang="fr-BE" sz="1400" dirty="0" smtClean="0"/>
              <a:t> factor </a:t>
            </a:r>
            <a:r>
              <a:rPr lang="fr-BE" sz="1400" dirty="0" smtClean="0">
                <a:latin typeface="Consolas" panose="020B0609020204030204" pitchFamily="49" charset="0"/>
              </a:rPr>
              <a:t>M </a:t>
            </a:r>
            <a:r>
              <a:rPr lang="fr-BE" sz="1400" dirty="0" smtClean="0"/>
              <a:t>= 4</a:t>
            </a:r>
          </a:p>
          <a:p>
            <a:r>
              <a:rPr lang="fr-BE" sz="1400" dirty="0" err="1" smtClean="0">
                <a:latin typeface="Consolas" panose="020B0609020204030204" pitchFamily="49" charset="0"/>
              </a:rPr>
              <a:t>RRCTaps</a:t>
            </a:r>
            <a:r>
              <a:rPr lang="fr-BE" sz="1400" dirty="0" smtClean="0">
                <a:latin typeface="Consolas" panose="020B0609020204030204" pitchFamily="49" charset="0"/>
              </a:rPr>
              <a:t> </a:t>
            </a:r>
            <a:r>
              <a:rPr lang="fr-BE" sz="1400" dirty="0"/>
              <a:t>= 33</a:t>
            </a:r>
          </a:p>
          <a:p>
            <a:r>
              <a:rPr lang="fr-BE" sz="1400" dirty="0"/>
              <a:t>Symbol </a:t>
            </a:r>
            <a:r>
              <a:rPr lang="fr-BE" sz="1400" dirty="0" err="1"/>
              <a:t>frequency</a:t>
            </a:r>
            <a:r>
              <a:rPr lang="fr-BE" sz="1400" dirty="0"/>
              <a:t> = 1 </a:t>
            </a:r>
            <a:r>
              <a:rPr lang="fr-BE" sz="1400" dirty="0" smtClean="0"/>
              <a:t>MHz</a:t>
            </a:r>
          </a:p>
          <a:p>
            <a:r>
              <a:rPr lang="fr-BE" sz="1400" dirty="0" smtClean="0"/>
              <a:t>Roll-off = 0.3</a:t>
            </a:r>
            <a:endParaRPr lang="fr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70392" y="2549168"/>
            <a:ext cx="756084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b="1" dirty="0" err="1">
                <a:latin typeface="Consolas" panose="020B0609020204030204" pitchFamily="49" charset="0"/>
              </a:rPr>
              <a:t>length</a:t>
            </a:r>
            <a:r>
              <a:rPr lang="fr-BE" b="1" dirty="0">
                <a:latin typeface="Consolas" panose="020B0609020204030204" pitchFamily="49" charset="0"/>
              </a:rPr>
              <a:t>(</a:t>
            </a:r>
            <a:r>
              <a:rPr lang="fr-BE" b="1" dirty="0" err="1">
                <a:latin typeface="Consolas" panose="020B0609020204030204" pitchFamily="49" charset="0"/>
              </a:rPr>
              <a:t>conv</a:t>
            </a:r>
            <a:r>
              <a:rPr lang="fr-BE" b="1" dirty="0">
                <a:latin typeface="Consolas" panose="020B0609020204030204" pitchFamily="49" charset="0"/>
              </a:rPr>
              <a:t>(vec1,vec2)) == </a:t>
            </a:r>
            <a:r>
              <a:rPr lang="fr-BE" b="1" dirty="0" err="1">
                <a:latin typeface="Consolas" panose="020B0609020204030204" pitchFamily="49" charset="0"/>
              </a:rPr>
              <a:t>length</a:t>
            </a:r>
            <a:r>
              <a:rPr lang="fr-BE" b="1" dirty="0">
                <a:latin typeface="Consolas" panose="020B0609020204030204" pitchFamily="49" charset="0"/>
              </a:rPr>
              <a:t>(vec1) + </a:t>
            </a:r>
            <a:r>
              <a:rPr lang="fr-BE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length</a:t>
            </a:r>
            <a:r>
              <a:rPr lang="fr-BE" b="1" dirty="0">
                <a:solidFill>
                  <a:srgbClr val="FFFF00"/>
                </a:solidFill>
                <a:latin typeface="Consolas" panose="020B0609020204030204" pitchFamily="49" charset="0"/>
              </a:rPr>
              <a:t>(vec2) - 1 </a:t>
            </a:r>
            <a:r>
              <a:rPr lang="fr-BE" dirty="0" err="1"/>
              <a:t>instead</a:t>
            </a:r>
            <a:r>
              <a:rPr lang="fr-BE" dirty="0"/>
              <a:t> of </a:t>
            </a:r>
            <a:r>
              <a:rPr lang="fr-BE" b="1" dirty="0" err="1">
                <a:latin typeface="Consolas" panose="020B0609020204030204" pitchFamily="49" charset="0"/>
              </a:rPr>
              <a:t>length</a:t>
            </a:r>
            <a:r>
              <a:rPr lang="fr-BE" b="1" dirty="0">
                <a:latin typeface="Consolas" panose="020B0609020204030204" pitchFamily="49" charset="0"/>
              </a:rPr>
              <a:t>(</a:t>
            </a:r>
            <a:r>
              <a:rPr lang="fr-BE" b="1" dirty="0" err="1">
                <a:latin typeface="Consolas" panose="020B0609020204030204" pitchFamily="49" charset="0"/>
              </a:rPr>
              <a:t>conv</a:t>
            </a:r>
            <a:r>
              <a:rPr lang="fr-BE" b="1" dirty="0">
                <a:latin typeface="Consolas" panose="020B0609020204030204" pitchFamily="49" charset="0"/>
              </a:rPr>
              <a:t>(vec1,vec2)) == </a:t>
            </a:r>
            <a:r>
              <a:rPr lang="fr-BE" b="1" dirty="0" err="1">
                <a:latin typeface="Consolas" panose="020B0609020204030204" pitchFamily="49" charset="0"/>
              </a:rPr>
              <a:t>length</a:t>
            </a:r>
            <a:r>
              <a:rPr lang="fr-BE" b="1" dirty="0">
                <a:latin typeface="Consolas" panose="020B0609020204030204" pitchFamily="49" charset="0"/>
              </a:rPr>
              <a:t>(vec1)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630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Convolution (3)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400" dirty="0" smtClean="0">
              <a:latin typeface="Consolas" panose="020B0609020204030204" pitchFamily="49" charset="0"/>
            </a:endParaRPr>
          </a:p>
          <a:p>
            <a:r>
              <a:rPr lang="fr-BE" sz="1800" dirty="0" smtClean="0"/>
              <a:t>How the </a:t>
            </a:r>
            <a:r>
              <a:rPr lang="fr-BE" sz="1800" dirty="0" err="1" smtClean="0"/>
              <a:t>continuous</a:t>
            </a:r>
            <a:r>
              <a:rPr lang="fr-BE" sz="1800" dirty="0" smtClean="0"/>
              <a:t> time RRC </a:t>
            </a:r>
            <a:r>
              <a:rPr lang="fr-BE" sz="1800" dirty="0" err="1" smtClean="0"/>
              <a:t>filter</a:t>
            </a:r>
            <a:r>
              <a:rPr lang="fr-BE" sz="1800" dirty="0" smtClean="0"/>
              <a:t> looks </a:t>
            </a:r>
            <a:r>
              <a:rPr lang="fr-BE" sz="1800" dirty="0" err="1" smtClean="0"/>
              <a:t>like</a:t>
            </a:r>
            <a:r>
              <a:rPr lang="fr-BE" sz="1800" dirty="0" smtClean="0"/>
              <a:t> in the time </a:t>
            </a:r>
            <a:r>
              <a:rPr lang="fr-BE" sz="1800" dirty="0" err="1" smtClean="0"/>
              <a:t>domain</a:t>
            </a:r>
            <a:r>
              <a:rPr lang="fr-BE" sz="1800" dirty="0" smtClean="0"/>
              <a:t>:</a:t>
            </a:r>
            <a:r>
              <a:rPr lang="fr-BE" sz="2000" dirty="0" smtClean="0"/>
              <a:t/>
            </a:r>
            <a:br>
              <a:rPr lang="fr-BE" sz="2000" dirty="0" smtClean="0"/>
            </a:br>
            <a:endParaRPr lang="fr-BE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Right Arrow 4"/>
          <p:cNvSpPr/>
          <p:nvPr/>
        </p:nvSpPr>
        <p:spPr>
          <a:xfrm>
            <a:off x="1619672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Flowchart: Process 5"/>
          <p:cNvSpPr/>
          <p:nvPr/>
        </p:nvSpPr>
        <p:spPr>
          <a:xfrm>
            <a:off x="2699792" y="1628800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81" y="1840806"/>
            <a:ext cx="455740" cy="22405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67944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owchart: Process 9"/>
          <p:cNvSpPr/>
          <p:nvPr/>
        </p:nvSpPr>
        <p:spPr>
          <a:xfrm>
            <a:off x="5153583" y="1628800"/>
            <a:ext cx="1368152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5411440" y="159366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 smtClean="0">
                <a:latin typeface="Consolas" panose="020B0609020204030204" pitchFamily="49" charset="0"/>
              </a:rPr>
              <a:t>conv</a:t>
            </a:r>
            <a:endParaRPr lang="fr-BE" b="1" dirty="0" smtClean="0">
              <a:latin typeface="Consolas" panose="020B0609020204030204" pitchFamily="49" charset="0"/>
            </a:endParaRPr>
          </a:p>
          <a:p>
            <a:pPr algn="ctr"/>
            <a:r>
              <a:rPr lang="fr-BE" dirty="0" smtClean="0">
                <a:latin typeface="Consolas" panose="020B0609020204030204" pitchFamily="49" charset="0"/>
              </a:rPr>
              <a:t>vec2</a:t>
            </a:r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6536841" y="1916832"/>
            <a:ext cx="108012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4262396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latin typeface="Consolas" panose="020B0609020204030204" pitchFamily="49" charset="0"/>
              </a:rPr>
              <a:t>vec1</a:t>
            </a:r>
            <a:endParaRPr lang="fr-BE" dirty="0"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5" y="3177912"/>
            <a:ext cx="4464496" cy="35553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11524" y="3284984"/>
            <a:ext cx="1332147" cy="3024336"/>
          </a:xfrm>
          <a:prstGeom prst="rect">
            <a:avLst/>
          </a:pr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39853" y="3284984"/>
            <a:ext cx="1332147" cy="3024336"/>
          </a:xfrm>
          <a:prstGeom prst="rect">
            <a:avLst/>
          </a:pr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43672" y="3068960"/>
            <a:ext cx="0" cy="33123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08795" y="3284984"/>
            <a:ext cx="933481" cy="288032"/>
          </a:xfrm>
          <a:prstGeom prst="rect">
            <a:avLst/>
          </a:pr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948264" y="3250168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= causal part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808795" y="3680692"/>
            <a:ext cx="933481" cy="288000"/>
          </a:xfrm>
          <a:prstGeom prst="rect">
            <a:avLst/>
          </a:pr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948263" y="3640026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= non-causal part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652120" y="3177912"/>
            <a:ext cx="3244112" cy="899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257199" y="5202196"/>
            <a:ext cx="2347399" cy="954107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fr-BE" sz="1400" dirty="0" err="1" smtClean="0"/>
              <a:t>Oversampling</a:t>
            </a:r>
            <a:r>
              <a:rPr lang="fr-BE" sz="1400" dirty="0" smtClean="0"/>
              <a:t> factor </a:t>
            </a:r>
            <a:r>
              <a:rPr lang="fr-BE" sz="1400" dirty="0" smtClean="0">
                <a:latin typeface="Consolas" panose="020B0609020204030204" pitchFamily="49" charset="0"/>
              </a:rPr>
              <a:t>M </a:t>
            </a:r>
            <a:r>
              <a:rPr lang="fr-BE" sz="1400" dirty="0" smtClean="0"/>
              <a:t>= 4</a:t>
            </a:r>
          </a:p>
          <a:p>
            <a:r>
              <a:rPr lang="fr-BE" sz="1400" dirty="0" err="1" smtClean="0">
                <a:latin typeface="Consolas" panose="020B0609020204030204" pitchFamily="49" charset="0"/>
              </a:rPr>
              <a:t>RRCTaps</a:t>
            </a:r>
            <a:r>
              <a:rPr lang="fr-BE" sz="1400" dirty="0" smtClean="0">
                <a:latin typeface="Consolas" panose="020B0609020204030204" pitchFamily="49" charset="0"/>
              </a:rPr>
              <a:t> </a:t>
            </a:r>
            <a:r>
              <a:rPr lang="fr-BE" sz="1400" dirty="0"/>
              <a:t>= 33</a:t>
            </a:r>
          </a:p>
          <a:p>
            <a:r>
              <a:rPr lang="fr-BE" sz="1400" dirty="0"/>
              <a:t>Symbol </a:t>
            </a:r>
            <a:r>
              <a:rPr lang="fr-BE" sz="1400" dirty="0" err="1"/>
              <a:t>frequency</a:t>
            </a:r>
            <a:r>
              <a:rPr lang="fr-BE" sz="1400" dirty="0"/>
              <a:t> = 1 </a:t>
            </a:r>
            <a:r>
              <a:rPr lang="fr-BE" sz="1400" dirty="0" smtClean="0"/>
              <a:t>MHz</a:t>
            </a:r>
          </a:p>
          <a:p>
            <a:r>
              <a:rPr lang="fr-BE" sz="1400" dirty="0" smtClean="0"/>
              <a:t>Roll-off = 0.3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705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Convolution (4)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15</a:t>
            </a:fld>
            <a:endParaRPr lang="fr-B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79" y="2934971"/>
            <a:ext cx="4025180" cy="3383567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3350055" y="1647462"/>
            <a:ext cx="1079443" cy="511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74" y="1814730"/>
            <a:ext cx="359569" cy="17677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29498" y="1874713"/>
            <a:ext cx="852192" cy="56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owchart: Process 9"/>
          <p:cNvSpPr/>
          <p:nvPr/>
        </p:nvSpPr>
        <p:spPr>
          <a:xfrm>
            <a:off x="5286045" y="1647462"/>
            <a:ext cx="1079443" cy="511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5293608" y="1600392"/>
            <a:ext cx="107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 smtClean="0">
                <a:latin typeface="Consolas" panose="020B0609020204030204" pitchFamily="49" charset="0"/>
              </a:rPr>
              <a:t>conv</a:t>
            </a:r>
            <a:endParaRPr lang="fr-BE" b="1" dirty="0" smtClean="0">
              <a:latin typeface="Consolas" panose="020B0609020204030204" pitchFamily="49" charset="0"/>
            </a:endParaRPr>
          </a:p>
          <a:p>
            <a:pPr algn="ctr"/>
            <a:r>
              <a:rPr lang="fr-BE" dirty="0" smtClean="0">
                <a:latin typeface="Consolas" panose="020B0609020204030204" pitchFamily="49" charset="0"/>
              </a:rPr>
              <a:t>vec2</a:t>
            </a:r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6377406" y="1874713"/>
            <a:ext cx="852192" cy="56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4498440" y="1537343"/>
            <a:ext cx="545354" cy="29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latin typeface="Consolas" panose="020B0609020204030204" pitchFamily="49" charset="0"/>
              </a:rPr>
              <a:t>vec1</a:t>
            </a:r>
            <a:endParaRPr lang="fr-BE" dirty="0"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43092"/>
            <a:ext cx="4176464" cy="3383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79712" y="275030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latin typeface="Consolas" panose="020B0609020204030204" pitchFamily="49" charset="0"/>
              </a:rPr>
              <a:t>vec1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364088" y="256486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latin typeface="Consolas" panose="020B0609020204030204" pitchFamily="49" charset="0"/>
              </a:rPr>
              <a:t>conv</a:t>
            </a:r>
            <a:r>
              <a:rPr lang="fr-BE" dirty="0">
                <a:latin typeface="Consolas" panose="020B0609020204030204" pitchFamily="49" charset="0"/>
              </a:rPr>
              <a:t>(vec1,vec2</a:t>
            </a:r>
            <a:r>
              <a:rPr lang="fr-BE" dirty="0" smtClean="0">
                <a:latin typeface="Consolas" panose="020B0609020204030204" pitchFamily="49" charset="0"/>
              </a:rPr>
              <a:t>) 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23528" y="1586477"/>
            <a:ext cx="2347399" cy="1169551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fr-BE" sz="1400" dirty="0"/>
              <a:t>1 BPSK </a:t>
            </a:r>
            <a:r>
              <a:rPr lang="fr-BE" sz="1400" dirty="0" err="1"/>
              <a:t>symbol</a:t>
            </a:r>
            <a:r>
              <a:rPr lang="fr-BE" sz="1400" dirty="0"/>
              <a:t> (</a:t>
            </a:r>
            <a:r>
              <a:rPr lang="fr-BE" sz="1400" dirty="0" smtClean="0"/>
              <a:t>1+0*i)</a:t>
            </a:r>
          </a:p>
          <a:p>
            <a:r>
              <a:rPr lang="fr-BE" sz="1400" dirty="0" err="1" smtClean="0"/>
              <a:t>Oversampling</a:t>
            </a:r>
            <a:r>
              <a:rPr lang="fr-BE" sz="1400" dirty="0" smtClean="0"/>
              <a:t> factor </a:t>
            </a:r>
            <a:r>
              <a:rPr lang="fr-BE" sz="1400" dirty="0" smtClean="0">
                <a:latin typeface="Consolas" panose="020B0609020204030204" pitchFamily="49" charset="0"/>
              </a:rPr>
              <a:t>M </a:t>
            </a:r>
            <a:r>
              <a:rPr lang="fr-BE" sz="1400" dirty="0" smtClean="0"/>
              <a:t>= 4</a:t>
            </a:r>
          </a:p>
          <a:p>
            <a:r>
              <a:rPr lang="fr-BE" sz="1400" dirty="0" err="1" smtClean="0">
                <a:latin typeface="Consolas" panose="020B0609020204030204" pitchFamily="49" charset="0"/>
              </a:rPr>
              <a:t>RRCTaps</a:t>
            </a:r>
            <a:r>
              <a:rPr lang="fr-BE" sz="1400" dirty="0" smtClean="0">
                <a:latin typeface="Consolas" panose="020B0609020204030204" pitchFamily="49" charset="0"/>
              </a:rPr>
              <a:t> </a:t>
            </a:r>
            <a:r>
              <a:rPr lang="fr-BE" sz="1400" dirty="0"/>
              <a:t>= 33</a:t>
            </a:r>
          </a:p>
          <a:p>
            <a:r>
              <a:rPr lang="fr-BE" sz="1400" dirty="0"/>
              <a:t>Symbol </a:t>
            </a:r>
            <a:r>
              <a:rPr lang="fr-BE" sz="1400" dirty="0" err="1"/>
              <a:t>frequency</a:t>
            </a:r>
            <a:r>
              <a:rPr lang="fr-BE" sz="1400" dirty="0"/>
              <a:t> = 1 </a:t>
            </a:r>
            <a:r>
              <a:rPr lang="fr-BE" sz="1400" dirty="0" smtClean="0"/>
              <a:t>MHz</a:t>
            </a:r>
          </a:p>
          <a:p>
            <a:r>
              <a:rPr lang="fr-BE" sz="1400" dirty="0" smtClean="0"/>
              <a:t>Roll-off = 0.3</a:t>
            </a:r>
            <a:endParaRPr lang="fr-BE" sz="1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10" y="2807689"/>
            <a:ext cx="638645" cy="2530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29518"/>
            <a:ext cx="1108103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Convolution (5)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628800"/>
            <a:ext cx="8785225" cy="4535487"/>
          </a:xfrm>
        </p:spPr>
        <p:txBody>
          <a:bodyPr/>
          <a:lstStyle/>
          <a:p>
            <a:r>
              <a:rPr lang="fr-BE" sz="1800" dirty="0" err="1" smtClean="0"/>
              <a:t>After</a:t>
            </a:r>
            <a:r>
              <a:rPr lang="fr-BE" sz="1800" dirty="0" smtClean="0"/>
              <a:t> the convolution at the RX (</a:t>
            </a:r>
            <a:r>
              <a:rPr lang="fr-BE" sz="1800" dirty="0" err="1" smtClean="0"/>
              <a:t>without</a:t>
            </a:r>
            <a:r>
              <a:rPr lang="fr-BE" sz="1800" dirty="0" smtClean="0"/>
              <a:t> noise):</a:t>
            </a:r>
          </a:p>
          <a:p>
            <a:r>
              <a:rPr lang="fr-BE" sz="1800" b="1" u="sng" dirty="0" smtClean="0"/>
              <a:t>In practice: </a:t>
            </a:r>
            <a:r>
              <a:rPr lang="fr-BE" sz="1800" dirty="0" err="1" smtClean="0"/>
              <a:t>physical</a:t>
            </a:r>
            <a:r>
              <a:rPr lang="fr-BE" sz="1800" dirty="0" smtClean="0"/>
              <a:t> time</a:t>
            </a:r>
            <a:br>
              <a:rPr lang="fr-BE" sz="1800" dirty="0" smtClean="0"/>
            </a:br>
            <a:r>
              <a:rPr lang="fr-BE" sz="1800" dirty="0" smtClean="0"/>
              <a:t>t = 0 µs </a:t>
            </a:r>
            <a:r>
              <a:rPr lang="fr-BE" sz="1800" dirty="0" err="1" smtClean="0"/>
              <a:t>now</a:t>
            </a:r>
            <a:r>
              <a:rPr lang="fr-BE" sz="1800" dirty="0" smtClean="0"/>
              <a:t> corresponds to</a:t>
            </a:r>
            <a:br>
              <a:rPr lang="fr-BE" sz="1800" dirty="0" smtClean="0"/>
            </a:br>
            <a:r>
              <a:rPr lang="fr-BE" sz="1800" dirty="0" err="1" smtClean="0"/>
              <a:t>sample</a:t>
            </a:r>
            <a:r>
              <a:rPr lang="fr-BE" sz="1800" dirty="0" smtClean="0"/>
              <a:t> </a:t>
            </a:r>
            <a:r>
              <a:rPr lang="fr-BE" sz="1800" dirty="0" smtClean="0">
                <a:latin typeface="Consolas" panose="020B0609020204030204" pitchFamily="49" charset="0"/>
              </a:rPr>
              <a:t>2*0.5*(RRCTaps-1)+1</a:t>
            </a:r>
            <a:br>
              <a:rPr lang="fr-BE" sz="1800" dirty="0" smtClean="0">
                <a:latin typeface="Consolas" panose="020B0609020204030204" pitchFamily="49" charset="0"/>
              </a:rPr>
            </a:br>
            <a:r>
              <a:rPr lang="fr-BE" sz="1800" dirty="0" smtClean="0">
                <a:latin typeface="Consolas" panose="020B0609020204030204" pitchFamily="49" charset="0"/>
              </a:rPr>
              <a:t>= </a:t>
            </a:r>
            <a:r>
              <a:rPr lang="fr-BE" sz="1800" dirty="0" err="1" smtClean="0">
                <a:latin typeface="Consolas" panose="020B0609020204030204" pitchFamily="49" charset="0"/>
              </a:rPr>
              <a:t>RRCTaps</a:t>
            </a:r>
            <a:r>
              <a:rPr lang="fr-BE" sz="1800" dirty="0" smtClean="0">
                <a:latin typeface="Consolas" panose="020B0609020204030204" pitchFamily="49" charset="0"/>
              </a:rPr>
              <a:t> = 33.</a:t>
            </a:r>
          </a:p>
          <a:p>
            <a:r>
              <a:rPr lang="fr-BE" sz="1800" u="sng" dirty="0" smtClean="0"/>
              <a:t>Never </a:t>
            </a:r>
            <a:r>
              <a:rPr lang="fr-BE" sz="1800" u="sng" dirty="0" err="1" smtClean="0"/>
              <a:t>discard</a:t>
            </a:r>
            <a:r>
              <a:rPr lang="fr-BE" sz="1800" u="sng" dirty="0" smtClean="0"/>
              <a:t> the </a:t>
            </a:r>
            <a:r>
              <a:rPr lang="fr-BE" sz="1800" u="sng" dirty="0" err="1" smtClean="0"/>
              <a:t>additional</a:t>
            </a:r>
            <a:r>
              <a:rPr lang="fr-BE" sz="1800" u="sng" dirty="0" smtClean="0"/>
              <a:t/>
            </a:r>
            <a:br>
              <a:rPr lang="fr-BE" sz="1800" u="sng" dirty="0" smtClean="0"/>
            </a:br>
            <a:r>
              <a:rPr lang="fr-BE" sz="1800" u="sng" dirty="0" err="1" smtClean="0"/>
              <a:t>samples</a:t>
            </a:r>
            <a:r>
              <a:rPr lang="fr-BE" sz="1800" u="sng" dirty="0" smtClean="0"/>
              <a:t> in </a:t>
            </a:r>
            <a:r>
              <a:rPr lang="fr-BE" sz="1800" u="sng" dirty="0" err="1" smtClean="0"/>
              <a:t>between</a:t>
            </a:r>
            <a:r>
              <a:rPr lang="fr-BE" sz="1800" u="sng" dirty="0" smtClean="0"/>
              <a:t> the </a:t>
            </a:r>
            <a:r>
              <a:rPr lang="fr-BE" sz="1800" u="sng" dirty="0" err="1" smtClean="0"/>
              <a:t>two</a:t>
            </a:r>
            <a:r>
              <a:rPr lang="fr-BE" sz="1800" u="sng" dirty="0" smtClean="0"/>
              <a:t/>
            </a:r>
            <a:br>
              <a:rPr lang="fr-BE" sz="1800" u="sng" dirty="0" smtClean="0"/>
            </a:br>
            <a:r>
              <a:rPr lang="fr-BE" sz="1800" u="sng" dirty="0" smtClean="0"/>
              <a:t>convolutions</a:t>
            </a:r>
            <a:r>
              <a:rPr lang="fr-BE" sz="1800" dirty="0" smtClean="0"/>
              <a:t> -&gt; </a:t>
            </a:r>
            <a:r>
              <a:rPr lang="fr-BE" sz="1800" dirty="0" err="1" smtClean="0"/>
              <a:t>it</a:t>
            </a:r>
            <a:r>
              <a:rPr lang="fr-BE" sz="1800" dirty="0" smtClean="0"/>
              <a:t> </a:t>
            </a:r>
            <a:r>
              <a:rPr lang="fr-BE" sz="1800" dirty="0" err="1" smtClean="0"/>
              <a:t>creates</a:t>
            </a:r>
            <a:r>
              <a:rPr lang="fr-BE" sz="1800" dirty="0" smtClean="0"/>
              <a:t/>
            </a:r>
            <a:br>
              <a:rPr lang="fr-BE" sz="1800" dirty="0" smtClean="0"/>
            </a:br>
            <a:r>
              <a:rPr lang="fr-BE" sz="1800" dirty="0" smtClean="0"/>
              <a:t>inter </a:t>
            </a:r>
            <a:r>
              <a:rPr lang="fr-BE" sz="1800" dirty="0" err="1" smtClean="0"/>
              <a:t>symbol</a:t>
            </a:r>
            <a:r>
              <a:rPr lang="fr-BE" sz="1800" dirty="0" smtClean="0"/>
              <a:t> </a:t>
            </a:r>
            <a:r>
              <a:rPr lang="fr-BE" sz="1800" dirty="0" err="1" smtClean="0"/>
              <a:t>interference</a:t>
            </a:r>
            <a:r>
              <a:rPr lang="fr-BE" sz="1800" dirty="0" smtClean="0"/>
              <a:t> (ISI)</a:t>
            </a:r>
          </a:p>
          <a:p>
            <a:r>
              <a:rPr lang="fr-BE" sz="1800" dirty="0" err="1" smtClean="0"/>
              <a:t>Discarding</a:t>
            </a:r>
            <a:r>
              <a:rPr lang="fr-BE" sz="1800" dirty="0" smtClean="0"/>
              <a:t> the first</a:t>
            </a:r>
            <a:br>
              <a:rPr lang="fr-BE" sz="1800" dirty="0" smtClean="0"/>
            </a:br>
            <a:r>
              <a:rPr lang="fr-BE" sz="1800" dirty="0" smtClean="0">
                <a:latin typeface="Consolas" panose="020B0609020204030204" pitchFamily="49" charset="0"/>
              </a:rPr>
              <a:t>RRCTaps-1 </a:t>
            </a:r>
            <a:r>
              <a:rPr lang="fr-BE" sz="1800" dirty="0" err="1" smtClean="0"/>
              <a:t>samples</a:t>
            </a:r>
            <a:r>
              <a:rPr lang="fr-BE" sz="1800" dirty="0" smtClean="0"/>
              <a:t> at the </a:t>
            </a:r>
            <a:br>
              <a:rPr lang="fr-BE" sz="1800" dirty="0" smtClean="0"/>
            </a:br>
            <a:r>
              <a:rPr lang="fr-BE" sz="1800" dirty="0" err="1" smtClean="0"/>
              <a:t>beginning</a:t>
            </a:r>
            <a:r>
              <a:rPr lang="fr-BE" sz="1800" dirty="0" smtClean="0"/>
              <a:t> of the RX signal </a:t>
            </a:r>
            <a:br>
              <a:rPr lang="fr-BE" sz="1800" dirty="0" smtClean="0"/>
            </a:br>
            <a:r>
              <a:rPr lang="fr-BE" sz="1800" dirty="0" err="1" smtClean="0"/>
              <a:t>basically</a:t>
            </a:r>
            <a:r>
              <a:rPr lang="fr-BE" sz="1800" dirty="0" smtClean="0"/>
              <a:t> </a:t>
            </a:r>
            <a:r>
              <a:rPr lang="fr-BE" sz="1800" dirty="0" err="1" smtClean="0"/>
              <a:t>ensures</a:t>
            </a:r>
            <a:r>
              <a:rPr lang="fr-BE" sz="1800" dirty="0" smtClean="0"/>
              <a:t> </a:t>
            </a:r>
            <a:r>
              <a:rPr lang="fr-BE" sz="1800" dirty="0" err="1" smtClean="0"/>
              <a:t>that</a:t>
            </a:r>
            <a:r>
              <a:rPr lang="fr-BE" sz="1800" dirty="0" smtClean="0"/>
              <a:t> 1st</a:t>
            </a:r>
            <a:br>
              <a:rPr lang="fr-BE" sz="1800" dirty="0" smtClean="0"/>
            </a:br>
            <a:r>
              <a:rPr lang="fr-BE" sz="1800" dirty="0" err="1" smtClean="0"/>
              <a:t>sample</a:t>
            </a:r>
            <a:r>
              <a:rPr lang="fr-BE" sz="1800" dirty="0" smtClean="0"/>
              <a:t> corresponds to</a:t>
            </a:r>
            <a:br>
              <a:rPr lang="fr-BE" sz="1800" dirty="0" smtClean="0"/>
            </a:br>
            <a:r>
              <a:rPr lang="fr-BE" sz="1800" dirty="0" err="1" smtClean="0"/>
              <a:t>physical</a:t>
            </a:r>
            <a:r>
              <a:rPr lang="fr-BE" sz="1800" dirty="0" smtClean="0"/>
              <a:t> time t = 0 µs.</a:t>
            </a:r>
          </a:p>
          <a:p>
            <a:r>
              <a:rPr lang="fr-BE" sz="1800" dirty="0" err="1" smtClean="0"/>
              <a:t>Usually</a:t>
            </a:r>
            <a:r>
              <a:rPr lang="fr-BE" sz="1800" dirty="0" smtClean="0"/>
              <a:t>, </a:t>
            </a:r>
            <a:r>
              <a:rPr lang="fr-BE" sz="1800" dirty="0" err="1" smtClean="0"/>
              <a:t>you</a:t>
            </a:r>
            <a:r>
              <a:rPr lang="fr-BE" sz="1800" dirty="0" smtClean="0"/>
              <a:t> </a:t>
            </a:r>
            <a:r>
              <a:rPr lang="fr-BE" sz="1800" dirty="0" err="1" smtClean="0"/>
              <a:t>want</a:t>
            </a:r>
            <a:r>
              <a:rPr lang="fr-BE" sz="1800" dirty="0" smtClean="0"/>
              <a:t> to </a:t>
            </a:r>
            <a:r>
              <a:rPr lang="fr-BE" sz="1800" dirty="0" err="1" smtClean="0"/>
              <a:t>discard</a:t>
            </a:r>
            <a:r>
              <a:rPr lang="fr-BE" sz="1800" dirty="0" smtClean="0"/>
              <a:t/>
            </a:r>
            <a:br>
              <a:rPr lang="fr-BE" sz="1800" dirty="0" smtClean="0"/>
            </a:br>
            <a:r>
              <a:rPr lang="fr-BE" sz="1800" dirty="0" smtClean="0"/>
              <a:t>the </a:t>
            </a:r>
            <a:r>
              <a:rPr lang="fr-BE" sz="1800" dirty="0" err="1" smtClean="0"/>
              <a:t>additional</a:t>
            </a:r>
            <a:r>
              <a:rPr lang="fr-BE" sz="1800" dirty="0" smtClean="0"/>
              <a:t> </a:t>
            </a:r>
            <a:r>
              <a:rPr lang="fr-BE" sz="1800" dirty="0" err="1" smtClean="0"/>
              <a:t>samples</a:t>
            </a:r>
            <a:r>
              <a:rPr lang="fr-BE" sz="1800" dirty="0" smtClean="0"/>
              <a:t> at the</a:t>
            </a:r>
            <a:br>
              <a:rPr lang="fr-BE" sz="1800" dirty="0" smtClean="0"/>
            </a:br>
            <a:r>
              <a:rPr lang="fr-BE" sz="1800" dirty="0" smtClean="0"/>
              <a:t>end of the signal as </a:t>
            </a:r>
            <a:r>
              <a:rPr lang="fr-BE" sz="1800" dirty="0" err="1" smtClean="0"/>
              <a:t>well</a:t>
            </a:r>
            <a:r>
              <a:rPr lang="fr-BE" sz="1800" dirty="0" smtClean="0"/>
              <a:t>.</a:t>
            </a:r>
          </a:p>
          <a:p>
            <a:endParaRPr lang="fr-BE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16</a:t>
            </a:fld>
            <a:endParaRPr lang="fr-B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68435"/>
            <a:ext cx="4959627" cy="41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3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add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the AWG noise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design the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raised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cosine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filters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perform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the convolutions (Jean-François)</a:t>
            </a:r>
          </a:p>
          <a:p>
            <a:r>
              <a:rPr lang="fr-BE" sz="2000" b="1" dirty="0" err="1" smtClean="0"/>
              <a:t>Miscellaneous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tips</a:t>
            </a:r>
            <a:r>
              <a:rPr lang="fr-BE" sz="2000" b="1" dirty="0" smtClean="0"/>
              <a:t> (Jean-François)</a:t>
            </a:r>
            <a:endParaRPr lang="fr-BE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17</a:t>
            </a:fld>
            <a:endParaRPr lang="fr-BE"/>
          </a:p>
        </p:txBody>
      </p:sp>
      <p:grpSp>
        <p:nvGrpSpPr>
          <p:cNvPr id="15" name="Group 14"/>
          <p:cNvGrpSpPr/>
          <p:nvPr/>
        </p:nvGrpSpPr>
        <p:grpSpPr>
          <a:xfrm>
            <a:off x="1619672" y="3380961"/>
            <a:ext cx="5941683" cy="2927764"/>
            <a:chOff x="708229" y="2204864"/>
            <a:chExt cx="8091714" cy="398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9" y="2348880"/>
              <a:ext cx="7370216" cy="3674314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1115616" y="2564904"/>
              <a:ext cx="1656184" cy="129614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Multiply 6"/>
            <p:cNvSpPr/>
            <p:nvPr/>
          </p:nvSpPr>
          <p:spPr>
            <a:xfrm>
              <a:off x="1691680" y="4581128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Multiply 7"/>
            <p:cNvSpPr/>
            <p:nvPr/>
          </p:nvSpPr>
          <p:spPr>
            <a:xfrm>
              <a:off x="1691680" y="5293677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059832" y="2204864"/>
              <a:ext cx="3528392" cy="1008112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164288" y="3100246"/>
              <a:ext cx="1224136" cy="1048834"/>
            </a:xfrm>
            <a:prstGeom prst="flowChartProcess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59832" y="4581128"/>
              <a:ext cx="3528392" cy="108012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2422" y="323101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0070C0"/>
                  </a:solidFill>
                </a:rPr>
                <a:t>TX</a:t>
              </a:r>
              <a:endParaRPr lang="fr-BE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2811" y="41490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rgbClr val="00B050"/>
                  </a:solidFill>
                </a:rPr>
                <a:t>R</a:t>
              </a:r>
              <a:r>
                <a:rPr lang="fr-BE" dirty="0" smtClean="0">
                  <a:solidFill>
                    <a:srgbClr val="00B050"/>
                  </a:solidFill>
                </a:rPr>
                <a:t>X</a:t>
              </a:r>
              <a:endParaRPr lang="fr-B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62854" y="42117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FFC000"/>
                  </a:solidFill>
                </a:rPr>
                <a:t>Noise </a:t>
              </a:r>
              <a:endParaRPr lang="fr-B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3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Tips (1)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7" y="1588215"/>
            <a:ext cx="8785225" cy="4535487"/>
          </a:xfrm>
        </p:spPr>
        <p:txBody>
          <a:bodyPr/>
          <a:lstStyle/>
          <a:p>
            <a:r>
              <a:rPr lang="fr-BE" sz="2000" dirty="0" err="1" smtClean="0"/>
              <a:t>Useful</a:t>
            </a:r>
            <a:r>
              <a:rPr lang="fr-BE" sz="2000" dirty="0" smtClean="0"/>
              <a:t> </a:t>
            </a:r>
            <a:r>
              <a:rPr lang="fr-BE" sz="2000" dirty="0" err="1" smtClean="0"/>
              <a:t>functions</a:t>
            </a:r>
            <a:r>
              <a:rPr lang="fr-BE" sz="2000" dirty="0" smtClean="0"/>
              <a:t>/</a:t>
            </a:r>
            <a:r>
              <a:rPr lang="fr-BE" sz="2000" dirty="0" err="1" smtClean="0"/>
              <a:t>quantities</a:t>
            </a:r>
            <a:r>
              <a:rPr lang="fr-BE" sz="2000" dirty="0" smtClean="0"/>
              <a:t> (use </a:t>
            </a:r>
            <a:r>
              <a:rPr lang="fr-BE" sz="2000" dirty="0" smtClean="0">
                <a:latin typeface="Consolas" panose="020B0609020204030204" pitchFamily="49" charset="0"/>
              </a:rPr>
              <a:t>doc [</a:t>
            </a:r>
            <a:r>
              <a:rPr lang="fr-BE" sz="2000" dirty="0" err="1" smtClean="0">
                <a:latin typeface="Consolas" panose="020B0609020204030204" pitchFamily="49" charset="0"/>
              </a:rPr>
              <a:t>Function</a:t>
            </a:r>
            <a:r>
              <a:rPr lang="fr-BE" sz="2000" dirty="0" smtClean="0">
                <a:latin typeface="Consolas" panose="020B0609020204030204" pitchFamily="49" charset="0"/>
              </a:rPr>
              <a:t> </a:t>
            </a:r>
            <a:r>
              <a:rPr lang="fr-BE" sz="2000" dirty="0" err="1" smtClean="0">
                <a:latin typeface="Consolas" panose="020B0609020204030204" pitchFamily="49" charset="0"/>
              </a:rPr>
              <a:t>name</a:t>
            </a:r>
            <a:r>
              <a:rPr lang="fr-BE" sz="2000" dirty="0" smtClean="0">
                <a:latin typeface="Consolas" panose="020B0609020204030204" pitchFamily="49" charset="0"/>
              </a:rPr>
              <a:t>] </a:t>
            </a:r>
            <a:r>
              <a:rPr lang="fr-BE" sz="2000" dirty="0" smtClean="0"/>
              <a:t>for help)</a:t>
            </a:r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18</a:t>
            </a:fld>
            <a:endParaRPr lang="fr-B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03823"/>
              </p:ext>
            </p:extLst>
          </p:nvPr>
        </p:nvGraphicFramePr>
        <p:xfrm>
          <a:off x="323527" y="1986245"/>
          <a:ext cx="8496944" cy="4150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0"/>
                <a:gridCol w="6696744"/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Name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Purpose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latin typeface="Consolas" panose="020B0609020204030204" pitchFamily="49" charset="0"/>
                        </a:rPr>
                        <a:t>1i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Variable </a:t>
                      </a:r>
                      <a:r>
                        <a:rPr lang="fr-BE" dirty="0" err="1" smtClean="0"/>
                        <a:t>representing</a:t>
                      </a:r>
                      <a:r>
                        <a:rPr lang="fr-BE" dirty="0" smtClean="0"/>
                        <a:t> the </a:t>
                      </a:r>
                      <a:r>
                        <a:rPr lang="fr-BE" dirty="0" err="1" smtClean="0"/>
                        <a:t>complex</a:t>
                      </a:r>
                      <a:r>
                        <a:rPr lang="fr-BE" dirty="0" smtClean="0"/>
                        <a:t> </a:t>
                      </a:r>
                      <a:r>
                        <a:rPr lang="fr-BE" dirty="0" err="1" smtClean="0"/>
                        <a:t>number</a:t>
                      </a:r>
                      <a:r>
                        <a:rPr lang="fr-BE" dirty="0" smtClean="0"/>
                        <a:t> 0+1*i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randi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Generates</a:t>
                      </a:r>
                      <a:r>
                        <a:rPr lang="fr-BE" dirty="0" smtClean="0"/>
                        <a:t> </a:t>
                      </a:r>
                      <a:r>
                        <a:rPr lang="fr-BE" dirty="0" err="1" smtClean="0"/>
                        <a:t>random</a:t>
                      </a:r>
                      <a:r>
                        <a:rPr lang="fr-BE" dirty="0" smtClean="0"/>
                        <a:t> </a:t>
                      </a:r>
                      <a:r>
                        <a:rPr lang="fr-BE" dirty="0" err="1" smtClean="0"/>
                        <a:t>integers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length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Returns</a:t>
                      </a:r>
                      <a:r>
                        <a:rPr lang="fr-BE" dirty="0" smtClean="0"/>
                        <a:t> the </a:t>
                      </a:r>
                      <a:r>
                        <a:rPr lang="fr-BE" dirty="0" err="1" smtClean="0"/>
                        <a:t>length</a:t>
                      </a:r>
                      <a:r>
                        <a:rPr lang="fr-BE" dirty="0" smtClean="0"/>
                        <a:t> of a </a:t>
                      </a:r>
                      <a:r>
                        <a:rPr lang="fr-BE" dirty="0" err="1" smtClean="0"/>
                        <a:t>vector</a:t>
                      </a:r>
                      <a:r>
                        <a:rPr lang="fr-BE" dirty="0" smtClean="0"/>
                        <a:t> (</a:t>
                      </a:r>
                      <a:r>
                        <a:rPr lang="fr-BE" dirty="0" err="1" smtClean="0"/>
                        <a:t>largest</a:t>
                      </a:r>
                      <a:r>
                        <a:rPr lang="fr-BE" dirty="0" smtClean="0"/>
                        <a:t> dimension for 2D </a:t>
                      </a:r>
                      <a:r>
                        <a:rPr lang="fr-BE" dirty="0" err="1" smtClean="0"/>
                        <a:t>arrays</a:t>
                      </a:r>
                      <a:r>
                        <a:rPr lang="fr-BE" dirty="0" smtClean="0"/>
                        <a:t>)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numel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Returns</a:t>
                      </a:r>
                      <a:r>
                        <a:rPr lang="fr-BE" dirty="0" smtClean="0"/>
                        <a:t> the # of </a:t>
                      </a:r>
                      <a:r>
                        <a:rPr lang="fr-BE" dirty="0" err="1" smtClean="0"/>
                        <a:t>elems</a:t>
                      </a:r>
                      <a:r>
                        <a:rPr lang="fr-BE" dirty="0" smtClean="0"/>
                        <a:t> of a </a:t>
                      </a:r>
                      <a:r>
                        <a:rPr lang="fr-BE" dirty="0" err="1" smtClean="0"/>
                        <a:t>vector</a:t>
                      </a:r>
                      <a:r>
                        <a:rPr lang="fr-BE" dirty="0" smtClean="0"/>
                        <a:t> or a matrix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latin typeface="Consolas" panose="020B0609020204030204" pitchFamily="49" charset="0"/>
                        </a:rPr>
                        <a:t>size 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Returns</a:t>
                      </a:r>
                      <a:r>
                        <a:rPr lang="fr-BE" dirty="0" smtClean="0"/>
                        <a:t> the size of a matrix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reshape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Reshapes</a:t>
                      </a:r>
                      <a:r>
                        <a:rPr lang="fr-BE" dirty="0" smtClean="0"/>
                        <a:t> a matrix/</a:t>
                      </a:r>
                      <a:r>
                        <a:rPr lang="fr-BE" dirty="0" err="1" smtClean="0"/>
                        <a:t>vector</a:t>
                      </a:r>
                      <a:r>
                        <a:rPr lang="fr-BE" dirty="0" smtClean="0"/>
                        <a:t> </a:t>
                      </a:r>
                      <a:r>
                        <a:rPr lang="fr-BE" baseline="0" dirty="0" smtClean="0"/>
                        <a:t>to </a:t>
                      </a:r>
                      <a:r>
                        <a:rPr lang="fr-BE" baseline="0" dirty="0" err="1" smtClean="0"/>
                        <a:t>another</a:t>
                      </a:r>
                      <a:r>
                        <a:rPr lang="fr-BE" baseline="0" dirty="0" smtClean="0"/>
                        <a:t> one of </a:t>
                      </a:r>
                      <a:r>
                        <a:rPr lang="fr-BE" baseline="0" dirty="0" err="1" smtClean="0"/>
                        <a:t>prescribed</a:t>
                      </a:r>
                      <a:r>
                        <a:rPr lang="fr-BE" baseline="0" dirty="0" smtClean="0"/>
                        <a:t> dimensions -&gt; </a:t>
                      </a:r>
                      <a:r>
                        <a:rPr lang="fr-BE" baseline="0" dirty="0" err="1" smtClean="0"/>
                        <a:t>useful</a:t>
                      </a:r>
                      <a:r>
                        <a:rPr lang="fr-BE" baseline="0" dirty="0" smtClean="0"/>
                        <a:t> to </a:t>
                      </a:r>
                      <a:r>
                        <a:rPr lang="fr-BE" baseline="0" dirty="0" err="1" smtClean="0"/>
                        <a:t>convert</a:t>
                      </a:r>
                      <a:r>
                        <a:rPr lang="fr-BE" baseline="0" dirty="0" smtClean="0"/>
                        <a:t> matrices to </a:t>
                      </a:r>
                      <a:r>
                        <a:rPr lang="fr-BE" baseline="0" dirty="0" err="1" smtClean="0"/>
                        <a:t>vectors</a:t>
                      </a:r>
                      <a:r>
                        <a:rPr lang="fr-BE" baseline="0" dirty="0" smtClean="0"/>
                        <a:t> and </a:t>
                      </a:r>
                      <a:r>
                        <a:rPr lang="fr-BE" baseline="0" dirty="0" err="1" smtClean="0"/>
                        <a:t>inversely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circshift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Circular</a:t>
                      </a:r>
                      <a:r>
                        <a:rPr lang="fr-BE" dirty="0" smtClean="0"/>
                        <a:t> permutation of the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columns</a:t>
                      </a:r>
                      <a:r>
                        <a:rPr lang="fr-BE" baseline="0" dirty="0" smtClean="0"/>
                        <a:t> of a matrix (if </a:t>
                      </a:r>
                      <a:r>
                        <a:rPr lang="fr-BE" baseline="0" dirty="0" err="1" smtClean="0"/>
                        <a:t>vector</a:t>
                      </a:r>
                      <a:r>
                        <a:rPr lang="fr-BE" baseline="0" dirty="0" smtClean="0"/>
                        <a:t>, </a:t>
                      </a:r>
                      <a:r>
                        <a:rPr lang="fr-BE" baseline="0" dirty="0" err="1" smtClean="0"/>
                        <a:t>ensure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that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it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is</a:t>
                      </a:r>
                      <a:r>
                        <a:rPr lang="fr-BE" baseline="0" dirty="0" smtClean="0"/>
                        <a:t> a </a:t>
                      </a:r>
                      <a:r>
                        <a:rPr lang="fr-BE" baseline="0" dirty="0" err="1" smtClean="0"/>
                        <a:t>column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vector</a:t>
                      </a:r>
                      <a:r>
                        <a:rPr lang="fr-BE" baseline="0" dirty="0" smtClean="0"/>
                        <a:t>)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>
                          <a:latin typeface="Consolas" panose="020B0609020204030204" pitchFamily="49" charset="0"/>
                        </a:rPr>
                        <a:t>rng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Fixes the </a:t>
                      </a:r>
                      <a:r>
                        <a:rPr lang="fr-BE" dirty="0" err="1" smtClean="0"/>
                        <a:t>seed</a:t>
                      </a:r>
                      <a:r>
                        <a:rPr lang="fr-BE" dirty="0" smtClean="0"/>
                        <a:t> of the </a:t>
                      </a:r>
                      <a:r>
                        <a:rPr lang="fr-BE" dirty="0" err="1" smtClean="0"/>
                        <a:t>random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number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generator</a:t>
                      </a:r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Tips (2)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err="1" smtClean="0"/>
              <a:t>Functions</a:t>
            </a:r>
            <a:r>
              <a:rPr lang="fr-BE" sz="2000" dirty="0" smtClean="0"/>
              <a:t> </a:t>
            </a:r>
            <a:r>
              <a:rPr lang="fr-BE" sz="2000" dirty="0" err="1" smtClean="0">
                <a:latin typeface="Consolas" panose="020B0609020204030204" pitchFamily="49" charset="0"/>
              </a:rPr>
              <a:t>mapping</a:t>
            </a:r>
            <a:r>
              <a:rPr lang="fr-BE" sz="2000" dirty="0" smtClean="0">
                <a:latin typeface="Consolas" panose="020B0609020204030204" pitchFamily="49" charset="0"/>
              </a:rPr>
              <a:t> </a:t>
            </a:r>
            <a:r>
              <a:rPr lang="fr-BE" sz="2000" dirty="0" smtClean="0"/>
              <a:t>and </a:t>
            </a:r>
            <a:r>
              <a:rPr lang="fr-BE" sz="2000" dirty="0" err="1" smtClean="0">
                <a:latin typeface="Consolas" panose="020B0609020204030204" pitchFamily="49" charset="0"/>
              </a:rPr>
              <a:t>demapping</a:t>
            </a:r>
            <a:r>
              <a:rPr lang="fr-BE" sz="2000" dirty="0" smtClean="0">
                <a:latin typeface="Consolas" panose="020B0609020204030204" pitchFamily="49" charset="0"/>
              </a:rPr>
              <a:t> </a:t>
            </a:r>
            <a:r>
              <a:rPr lang="fr-BE" sz="2000" dirty="0" smtClean="0"/>
              <a:t>for </a:t>
            </a:r>
            <a:r>
              <a:rPr lang="fr-BE" sz="2000" dirty="0" err="1" smtClean="0"/>
              <a:t>converting</a:t>
            </a:r>
            <a:r>
              <a:rPr lang="fr-BE" sz="2000" dirty="0" smtClean="0"/>
              <a:t> bits to </a:t>
            </a:r>
            <a:r>
              <a:rPr lang="fr-BE" sz="2000" dirty="0" err="1" smtClean="0"/>
              <a:t>symbols</a:t>
            </a:r>
            <a:r>
              <a:rPr lang="fr-BE" sz="2000" dirty="0" smtClean="0"/>
              <a:t> and </a:t>
            </a:r>
            <a:r>
              <a:rPr lang="fr-BE" sz="2000" dirty="0" err="1" smtClean="0"/>
              <a:t>symbols</a:t>
            </a:r>
            <a:r>
              <a:rPr lang="fr-BE" sz="2000" dirty="0" smtClean="0"/>
              <a:t> to bits, </a:t>
            </a:r>
            <a:r>
              <a:rPr lang="fr-BE" sz="2000" dirty="0" err="1" smtClean="0"/>
              <a:t>respectively</a:t>
            </a:r>
            <a:r>
              <a:rPr lang="fr-BE" sz="2000" dirty="0" smtClean="0"/>
              <a:t>.</a:t>
            </a:r>
          </a:p>
          <a:p>
            <a:r>
              <a:rPr lang="fr-BE" sz="2000" dirty="0" smtClean="0"/>
              <a:t>The </a:t>
            </a:r>
            <a:r>
              <a:rPr lang="fr-BE" sz="2000" dirty="0" err="1" smtClean="0"/>
              <a:t>functions</a:t>
            </a:r>
            <a:r>
              <a:rPr lang="fr-BE" sz="2000" dirty="0" smtClean="0"/>
              <a:t> are </a:t>
            </a:r>
            <a:r>
              <a:rPr lang="fr-BE" sz="2000" dirty="0" err="1" smtClean="0"/>
              <a:t>provided</a:t>
            </a:r>
            <a:r>
              <a:rPr lang="fr-BE" sz="2000" dirty="0" smtClean="0"/>
              <a:t> by us and </a:t>
            </a:r>
            <a:r>
              <a:rPr lang="fr-BE" sz="2000" dirty="0" err="1" smtClean="0"/>
              <a:t>should</a:t>
            </a:r>
            <a:r>
              <a:rPr lang="fr-BE" sz="2000" dirty="0" smtClean="0"/>
              <a:t> </a:t>
            </a:r>
            <a:r>
              <a:rPr lang="fr-BE" sz="2000" dirty="0" err="1" smtClean="0"/>
              <a:t>be</a:t>
            </a:r>
            <a:r>
              <a:rPr lang="fr-BE" sz="2000" dirty="0" smtClean="0"/>
              <a:t> </a:t>
            </a:r>
            <a:r>
              <a:rPr lang="fr-BE" sz="2000" dirty="0" err="1" smtClean="0"/>
              <a:t>included</a:t>
            </a:r>
            <a:r>
              <a:rPr lang="fr-BE" sz="2000" dirty="0" smtClean="0"/>
              <a:t> in the </a:t>
            </a:r>
            <a:r>
              <a:rPr lang="fr-BE" sz="2000" dirty="0" err="1" smtClean="0"/>
              <a:t>folder</a:t>
            </a:r>
            <a:r>
              <a:rPr lang="fr-BE" sz="2000" dirty="0" smtClean="0"/>
              <a:t> </a:t>
            </a:r>
            <a:r>
              <a:rPr lang="fr-BE" sz="2000" dirty="0" err="1" smtClean="0"/>
              <a:t>from</a:t>
            </a:r>
            <a:r>
              <a:rPr lang="fr-BE" sz="2000" dirty="0" smtClean="0"/>
              <a:t> </a:t>
            </a:r>
            <a:r>
              <a:rPr lang="fr-BE" sz="2000" dirty="0" err="1" smtClean="0"/>
              <a:t>which</a:t>
            </a:r>
            <a:r>
              <a:rPr lang="fr-BE" sz="2000" dirty="0" smtClean="0"/>
              <a:t> the simulations are </a:t>
            </a:r>
            <a:r>
              <a:rPr lang="fr-BE" sz="2000" dirty="0" err="1" smtClean="0"/>
              <a:t>run</a:t>
            </a:r>
            <a:endParaRPr lang="fr-BE" sz="2000" dirty="0" smtClean="0"/>
          </a:p>
          <a:p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295252" y="3246428"/>
            <a:ext cx="866936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&gt; 1)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txSymbols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mapping(</a:t>
            </a:r>
            <a:r>
              <a:rPr lang="en-GB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txBits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.',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qam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Symbols at the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tx</a:t>
            </a:r>
            <a:endParaRPr lang="en-GB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fr-BE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BPSK case</a:t>
            </a:r>
          </a:p>
          <a:p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txSymbols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mapping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txBits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.',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BE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pam</a:t>
            </a:r>
            <a:r>
              <a:rPr lang="fr-BE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BE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fr-BE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252" y="4719618"/>
            <a:ext cx="866936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&gt; 1)</a:t>
            </a:r>
          </a:p>
          <a:p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rxBits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demapping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rxSymbols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BE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qam</a:t>
            </a:r>
            <a:r>
              <a:rPr lang="fr-BE" sz="1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).';</a:t>
            </a:r>
          </a:p>
          <a:p>
            <a:r>
              <a:rPr lang="fr-BE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BPSK </a:t>
            </a:r>
            <a:r>
              <a:rPr lang="fr-BE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case</a:t>
            </a:r>
            <a:endParaRPr lang="fr-B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rxBits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demapping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(real(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rxSymbols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fr-B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bitsPerSymbol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BE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pam</a:t>
            </a:r>
            <a:r>
              <a:rPr lang="fr-BE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).';</a:t>
            </a:r>
          </a:p>
          <a:p>
            <a:r>
              <a:rPr lang="fr-BE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fr-BE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Goal of the first </a:t>
            </a:r>
            <a:r>
              <a:rPr lang="fr-BE" sz="3200" dirty="0" err="1" smtClean="0"/>
              <a:t>lab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Goal: </a:t>
            </a:r>
            <a:r>
              <a:rPr lang="en-US" sz="2400" dirty="0" smtClean="0"/>
              <a:t>Implement in </a:t>
            </a:r>
            <a:r>
              <a:rPr lang="en-US" sz="2400" dirty="0" err="1" smtClean="0"/>
              <a:t>Matlab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TX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B050"/>
                </a:solidFill>
              </a:rPr>
              <a:t>RX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C000"/>
                </a:solidFill>
              </a:rPr>
              <a:t>noise addition</a:t>
            </a:r>
            <a:r>
              <a:rPr lang="en-US" sz="2400" dirty="0" smtClean="0"/>
              <a:t>.</a:t>
            </a:r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" y="2348880"/>
            <a:ext cx="7370216" cy="3674314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1115616" y="2564904"/>
            <a:ext cx="1656184" cy="12961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Multiply 7"/>
          <p:cNvSpPr/>
          <p:nvPr/>
        </p:nvSpPr>
        <p:spPr>
          <a:xfrm>
            <a:off x="1691680" y="4581128"/>
            <a:ext cx="1296144" cy="8983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Multiply 9"/>
          <p:cNvSpPr/>
          <p:nvPr/>
        </p:nvSpPr>
        <p:spPr>
          <a:xfrm>
            <a:off x="1691680" y="5293677"/>
            <a:ext cx="1296144" cy="8983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Flowchart: Process 6"/>
          <p:cNvSpPr/>
          <p:nvPr/>
        </p:nvSpPr>
        <p:spPr>
          <a:xfrm>
            <a:off x="3059832" y="2204864"/>
            <a:ext cx="3528392" cy="1008112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Flowchart: Process 10"/>
          <p:cNvSpPr/>
          <p:nvPr/>
        </p:nvSpPr>
        <p:spPr>
          <a:xfrm>
            <a:off x="7164288" y="3100246"/>
            <a:ext cx="1224136" cy="1048834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Flowchart: Process 11"/>
          <p:cNvSpPr/>
          <p:nvPr/>
        </p:nvSpPr>
        <p:spPr>
          <a:xfrm>
            <a:off x="3059832" y="4581128"/>
            <a:ext cx="3528392" cy="1080120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4452422" y="32310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0070C0"/>
                </a:solidFill>
              </a:rPr>
              <a:t>TX</a:t>
            </a:r>
            <a:endParaRPr lang="fr-BE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2811" y="41490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B050"/>
                </a:solidFill>
              </a:rPr>
              <a:t>R</a:t>
            </a:r>
            <a:r>
              <a:rPr lang="fr-BE" dirty="0" smtClean="0">
                <a:solidFill>
                  <a:srgbClr val="00B050"/>
                </a:solidFill>
              </a:rPr>
              <a:t>X</a:t>
            </a:r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62854" y="421179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FFC000"/>
                </a:solidFill>
              </a:rPr>
              <a:t>Noise </a:t>
            </a:r>
            <a:endParaRPr lang="fr-B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7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Tips (3)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/>
              <a:t>Last </a:t>
            </a:r>
            <a:r>
              <a:rPr lang="en-US" sz="2000" dirty="0" smtClean="0"/>
              <a:t>tips</a:t>
            </a:r>
            <a:r>
              <a:rPr lang="fr-BE" sz="2000" dirty="0" smtClean="0"/>
              <a:t>:</a:t>
            </a:r>
          </a:p>
          <a:p>
            <a:pPr lvl="1"/>
            <a:r>
              <a:rPr lang="fr-BE" sz="1600" dirty="0" smtClean="0"/>
              <a:t>Never </a:t>
            </a:r>
            <a:r>
              <a:rPr lang="fr-BE" sz="1600" dirty="0" err="1" smtClean="0"/>
              <a:t>manually</a:t>
            </a:r>
            <a:r>
              <a:rPr lang="fr-BE" sz="1600" dirty="0" smtClean="0"/>
              <a:t> </a:t>
            </a:r>
            <a:r>
              <a:rPr lang="fr-BE" sz="1600" dirty="0" err="1" smtClean="0"/>
              <a:t>inject</a:t>
            </a:r>
            <a:r>
              <a:rPr lang="fr-BE" sz="1600" dirty="0" smtClean="0"/>
              <a:t> </a:t>
            </a:r>
            <a:r>
              <a:rPr lang="fr-BE" sz="1600" dirty="0" err="1" smtClean="0"/>
              <a:t>numbers</a:t>
            </a:r>
            <a:r>
              <a:rPr lang="fr-BE" sz="1600" dirty="0" smtClean="0"/>
              <a:t> </a:t>
            </a:r>
            <a:r>
              <a:rPr lang="fr-BE" sz="1600" dirty="0" err="1" smtClean="0"/>
              <a:t>depending</a:t>
            </a:r>
            <a:r>
              <a:rPr lang="fr-BE" sz="1600" dirty="0" smtClean="0"/>
              <a:t> on simulation </a:t>
            </a:r>
            <a:r>
              <a:rPr lang="fr-BE" sz="1600" dirty="0" err="1" smtClean="0"/>
              <a:t>parameters</a:t>
            </a:r>
            <a:r>
              <a:rPr lang="fr-BE" sz="1600" dirty="0" smtClean="0"/>
              <a:t> </a:t>
            </a:r>
            <a:r>
              <a:rPr lang="fr-BE" sz="1600" dirty="0" err="1" smtClean="0"/>
              <a:t>into</a:t>
            </a:r>
            <a:r>
              <a:rPr lang="fr-BE" sz="1600" dirty="0" smtClean="0"/>
              <a:t> </a:t>
            </a:r>
            <a:r>
              <a:rPr lang="fr-BE" sz="1600" dirty="0" err="1" smtClean="0"/>
              <a:t>your</a:t>
            </a:r>
            <a:r>
              <a:rPr lang="fr-BE" sz="1600" dirty="0" smtClean="0"/>
              <a:t> code, use variables </a:t>
            </a:r>
            <a:r>
              <a:rPr lang="fr-BE" sz="1600" dirty="0" err="1" smtClean="0"/>
              <a:t>instead</a:t>
            </a:r>
            <a:r>
              <a:rPr lang="fr-BE" sz="1600" dirty="0" smtClean="0"/>
              <a:t> (</a:t>
            </a:r>
            <a:r>
              <a:rPr lang="fr-BE" sz="1600" dirty="0" err="1" smtClean="0"/>
              <a:t>e.g</a:t>
            </a:r>
            <a:r>
              <a:rPr lang="fr-BE" sz="1600" dirty="0" smtClean="0"/>
              <a:t>. </a:t>
            </a:r>
            <a:r>
              <a:rPr lang="fr-BE" sz="1600" dirty="0" err="1" smtClean="0">
                <a:latin typeface="Consolas" panose="020B0609020204030204" pitchFamily="49" charset="0"/>
              </a:rPr>
              <a:t>nbBits</a:t>
            </a:r>
            <a:r>
              <a:rPr lang="fr-BE" sz="1600" dirty="0" smtClean="0">
                <a:latin typeface="Consolas" panose="020B0609020204030204" pitchFamily="49" charset="0"/>
              </a:rPr>
              <a:t>, </a:t>
            </a:r>
            <a:r>
              <a:rPr lang="fr-BE" sz="1600" dirty="0" err="1" smtClean="0">
                <a:latin typeface="Consolas" panose="020B0609020204030204" pitchFamily="49" charset="0"/>
              </a:rPr>
              <a:t>RRCTaps</a:t>
            </a:r>
            <a:r>
              <a:rPr lang="fr-BE" sz="1600" dirty="0" smtClean="0">
                <a:latin typeface="Consolas" panose="020B0609020204030204" pitchFamily="49" charset="0"/>
              </a:rPr>
              <a:t>, </a:t>
            </a:r>
            <a:r>
              <a:rPr lang="fr-BE" sz="1600" dirty="0" err="1" smtClean="0">
                <a:latin typeface="Consolas" panose="020B0609020204030204" pitchFamily="49" charset="0"/>
              </a:rPr>
              <a:t>bitsPerSymbol</a:t>
            </a:r>
            <a:r>
              <a:rPr lang="fr-BE" sz="1600" dirty="0" smtClean="0">
                <a:latin typeface="Consolas" panose="020B0609020204030204" pitchFamily="49" charset="0"/>
              </a:rPr>
              <a:t>, EbN0</a:t>
            </a:r>
            <a:r>
              <a:rPr lang="fr-BE" sz="1600" dirty="0" smtClean="0"/>
              <a:t>). </a:t>
            </a:r>
            <a:r>
              <a:rPr lang="fr-BE" sz="1600" dirty="0" err="1" smtClean="0"/>
              <a:t>Otherwise</a:t>
            </a:r>
            <a:r>
              <a:rPr lang="fr-BE" sz="1600" dirty="0" smtClean="0"/>
              <a:t>:</a:t>
            </a:r>
          </a:p>
          <a:p>
            <a:pPr lvl="2"/>
            <a:r>
              <a:rPr lang="fr-BE" sz="1200" dirty="0" err="1" smtClean="0"/>
              <a:t>Difficult</a:t>
            </a:r>
            <a:r>
              <a:rPr lang="fr-BE" sz="1200" dirty="0" smtClean="0"/>
              <a:t>/Time-</a:t>
            </a:r>
            <a:r>
              <a:rPr lang="fr-BE" sz="1200" dirty="0" err="1" smtClean="0"/>
              <a:t>consuming</a:t>
            </a:r>
            <a:r>
              <a:rPr lang="fr-BE" sz="1200" dirty="0" smtClean="0"/>
              <a:t> to change the </a:t>
            </a:r>
            <a:r>
              <a:rPr lang="fr-BE" sz="1200" dirty="0" err="1" smtClean="0"/>
              <a:t>parameters</a:t>
            </a:r>
            <a:r>
              <a:rPr lang="fr-BE" sz="1200" dirty="0" smtClean="0"/>
              <a:t> </a:t>
            </a:r>
            <a:r>
              <a:rPr lang="fr-BE" sz="1200" dirty="0" err="1" smtClean="0"/>
              <a:t>afterwards</a:t>
            </a:r>
            <a:r>
              <a:rPr lang="fr-BE" sz="1200" dirty="0" smtClean="0"/>
              <a:t> in all the </a:t>
            </a:r>
            <a:r>
              <a:rPr lang="fr-BE" sz="1200" dirty="0" err="1" smtClean="0"/>
              <a:t>functions</a:t>
            </a:r>
            <a:endParaRPr lang="fr-BE" sz="1200" dirty="0" smtClean="0"/>
          </a:p>
          <a:p>
            <a:pPr lvl="2"/>
            <a:r>
              <a:rPr lang="fr-BE" sz="1200" dirty="0" err="1" smtClean="0"/>
              <a:t>Debugging</a:t>
            </a:r>
            <a:r>
              <a:rPr lang="fr-BE" sz="1200" dirty="0" smtClean="0"/>
              <a:t> made </a:t>
            </a:r>
            <a:r>
              <a:rPr lang="fr-BE" sz="1200" dirty="0" err="1" smtClean="0"/>
              <a:t>easier</a:t>
            </a:r>
            <a:r>
              <a:rPr lang="fr-BE" sz="1200" dirty="0" smtClean="0"/>
              <a:t> if </a:t>
            </a:r>
            <a:r>
              <a:rPr lang="fr-BE" sz="1200" dirty="0" err="1" smtClean="0"/>
              <a:t>parameters</a:t>
            </a:r>
            <a:r>
              <a:rPr lang="fr-BE" sz="1200" dirty="0" smtClean="0"/>
              <a:t> </a:t>
            </a:r>
            <a:r>
              <a:rPr lang="fr-BE" sz="1200" dirty="0" err="1" smtClean="0"/>
              <a:t>can</a:t>
            </a:r>
            <a:r>
              <a:rPr lang="fr-BE" sz="1200" dirty="0" smtClean="0"/>
              <a:t> </a:t>
            </a:r>
            <a:r>
              <a:rPr lang="fr-BE" sz="1200" dirty="0" err="1" smtClean="0"/>
              <a:t>be</a:t>
            </a:r>
            <a:r>
              <a:rPr lang="fr-BE" sz="1200" dirty="0" smtClean="0"/>
              <a:t> </a:t>
            </a:r>
            <a:r>
              <a:rPr lang="fr-BE" sz="1200" dirty="0" err="1" smtClean="0"/>
              <a:t>easily</a:t>
            </a:r>
            <a:r>
              <a:rPr lang="fr-BE" sz="1200" dirty="0" smtClean="0"/>
              <a:t> </a:t>
            </a:r>
            <a:r>
              <a:rPr lang="fr-BE" sz="1200" dirty="0" err="1" smtClean="0"/>
              <a:t>changed</a:t>
            </a:r>
            <a:endParaRPr lang="fr-BE" sz="1200" dirty="0" smtClean="0"/>
          </a:p>
          <a:p>
            <a:pPr lvl="1"/>
            <a:r>
              <a:rPr lang="fr-BE" sz="1600" dirty="0" smtClean="0">
                <a:latin typeface="Consolas" panose="020B0609020204030204" pitchFamily="49" charset="0"/>
              </a:rPr>
              <a:t>variable.’</a:t>
            </a:r>
            <a:r>
              <a:rPr lang="fr-BE" sz="1600" dirty="0" smtClean="0"/>
              <a:t> = transpose </a:t>
            </a:r>
            <a:r>
              <a:rPr lang="fr-BE" sz="1600" dirty="0" err="1" smtClean="0"/>
              <a:t>while</a:t>
            </a:r>
            <a:r>
              <a:rPr lang="fr-BE" sz="1600" dirty="0" smtClean="0"/>
              <a:t> </a:t>
            </a:r>
            <a:r>
              <a:rPr lang="fr-BE" sz="1600" dirty="0" smtClean="0">
                <a:latin typeface="Consolas" panose="020B0609020204030204" pitchFamily="49" charset="0"/>
              </a:rPr>
              <a:t>variable’ </a:t>
            </a:r>
            <a:r>
              <a:rPr lang="fr-BE" sz="1600" dirty="0" smtClean="0"/>
              <a:t>= </a:t>
            </a:r>
            <a:r>
              <a:rPr lang="fr-BE" sz="1600" dirty="0" err="1" smtClean="0"/>
              <a:t>Hermitian</a:t>
            </a:r>
            <a:r>
              <a:rPr lang="fr-BE" sz="1600" dirty="0" smtClean="0"/>
              <a:t> transpose</a:t>
            </a:r>
          </a:p>
          <a:p>
            <a:pPr lvl="1"/>
            <a:r>
              <a:rPr lang="fr-BE" sz="1600" dirty="0" smtClean="0"/>
              <a:t>Use </a:t>
            </a:r>
            <a:r>
              <a:rPr lang="fr-BE" sz="1600" dirty="0" err="1" smtClean="0">
                <a:latin typeface="Consolas" panose="020B0609020204030204" pitchFamily="49" charset="0"/>
              </a:rPr>
              <a:t>semilogy</a:t>
            </a:r>
            <a:r>
              <a:rPr lang="fr-BE" sz="1600" dirty="0" smtClean="0">
                <a:latin typeface="Consolas" panose="020B0609020204030204" pitchFamily="49" charset="0"/>
              </a:rPr>
              <a:t> </a:t>
            </a:r>
            <a:r>
              <a:rPr lang="fr-BE" sz="1600" dirty="0" err="1" smtClean="0"/>
              <a:t>instead</a:t>
            </a:r>
            <a:r>
              <a:rPr lang="fr-BE" sz="1600" dirty="0" smtClean="0"/>
              <a:t> of </a:t>
            </a:r>
            <a:r>
              <a:rPr lang="fr-BE" sz="1600" dirty="0" smtClean="0">
                <a:latin typeface="Consolas" panose="020B0609020204030204" pitchFamily="49" charset="0"/>
              </a:rPr>
              <a:t>plot </a:t>
            </a:r>
            <a:r>
              <a:rPr lang="fr-BE" sz="1600" dirty="0" smtClean="0"/>
              <a:t>to plot the BER as a </a:t>
            </a:r>
            <a:r>
              <a:rPr lang="fr-BE" sz="1600" dirty="0" err="1" smtClean="0"/>
              <a:t>function</a:t>
            </a:r>
            <a:r>
              <a:rPr lang="fr-BE" sz="1600" dirty="0" smtClean="0"/>
              <a:t> of </a:t>
            </a:r>
            <a:r>
              <a:rPr lang="fr-BE" sz="1600" dirty="0" err="1" smtClean="0"/>
              <a:t>Eb</a:t>
            </a:r>
            <a:r>
              <a:rPr lang="fr-BE" sz="1600" dirty="0" smtClean="0"/>
              <a:t>/N0</a:t>
            </a:r>
          </a:p>
          <a:p>
            <a:pPr lvl="1"/>
            <a:r>
              <a:rPr lang="fr-BE" sz="1600" dirty="0"/>
              <a:t>In </a:t>
            </a:r>
            <a:r>
              <a:rPr lang="fr-BE" sz="1600" dirty="0" err="1"/>
              <a:t>your</a:t>
            </a:r>
            <a:r>
              <a:rPr lang="fr-BE" sz="1600" dirty="0"/>
              <a:t> reports, </a:t>
            </a:r>
            <a:r>
              <a:rPr lang="fr-BE" sz="1600" dirty="0" err="1"/>
              <a:t>explicitly</a:t>
            </a:r>
            <a:r>
              <a:rPr lang="fr-BE" sz="1600" dirty="0"/>
              <a:t> </a:t>
            </a:r>
            <a:r>
              <a:rPr lang="fr-BE" sz="1600" dirty="0" err="1"/>
              <a:t>answer</a:t>
            </a:r>
            <a:r>
              <a:rPr lang="fr-BE" sz="1600" dirty="0"/>
              <a:t> the questions of the </a:t>
            </a:r>
            <a:r>
              <a:rPr lang="fr-BE" sz="1600" dirty="0" err="1"/>
              <a:t>project</a:t>
            </a:r>
            <a:r>
              <a:rPr lang="fr-BE" sz="1600" dirty="0"/>
              <a:t> </a:t>
            </a:r>
            <a:r>
              <a:rPr lang="fr-BE" sz="1600" dirty="0" err="1" smtClean="0"/>
              <a:t>statement</a:t>
            </a:r>
            <a:endParaRPr lang="fr-BE" sz="1600" dirty="0" smtClean="0"/>
          </a:p>
          <a:p>
            <a:pPr lvl="1"/>
            <a:r>
              <a:rPr lang="fr-BE" sz="1600" dirty="0" smtClean="0"/>
              <a:t>If Matlab &lt; R2014b and if </a:t>
            </a:r>
            <a:r>
              <a:rPr lang="fr-BE" sz="1600" dirty="0" err="1" smtClean="0"/>
              <a:t>LaTeX</a:t>
            </a:r>
            <a:r>
              <a:rPr lang="fr-BE" sz="1600" dirty="0" smtClean="0"/>
              <a:t> </a:t>
            </a:r>
            <a:r>
              <a:rPr lang="fr-BE" sz="1600" dirty="0" err="1" smtClean="0"/>
              <a:t>is</a:t>
            </a:r>
            <a:r>
              <a:rPr lang="fr-BE" sz="1600" dirty="0" smtClean="0"/>
              <a:t> </a:t>
            </a:r>
            <a:r>
              <a:rPr lang="fr-BE" sz="1600" dirty="0" err="1" smtClean="0"/>
              <a:t>installed</a:t>
            </a:r>
            <a:r>
              <a:rPr lang="fr-BE" sz="1600" dirty="0" smtClean="0"/>
              <a:t> </a:t>
            </a:r>
            <a:r>
              <a:rPr lang="fr-BE" sz="1600" dirty="0" err="1" smtClean="0"/>
              <a:t>locally</a:t>
            </a:r>
            <a:r>
              <a:rPr lang="fr-BE" sz="1600" dirty="0" smtClean="0"/>
              <a:t>, </a:t>
            </a:r>
            <a:r>
              <a:rPr lang="fr-BE" sz="1600" dirty="0" err="1" smtClean="0"/>
              <a:t>you</a:t>
            </a:r>
            <a:r>
              <a:rPr lang="fr-BE" sz="1600" dirty="0" smtClean="0"/>
              <a:t> </a:t>
            </a:r>
            <a:r>
              <a:rPr lang="fr-BE" sz="1600" dirty="0" err="1" smtClean="0"/>
              <a:t>can</a:t>
            </a:r>
            <a:r>
              <a:rPr lang="fr-BE" sz="1600" dirty="0" smtClean="0"/>
              <a:t> </a:t>
            </a:r>
            <a:r>
              <a:rPr lang="fr-BE" sz="1600" dirty="0" err="1" smtClean="0"/>
              <a:t>generate</a:t>
            </a:r>
            <a:r>
              <a:rPr lang="fr-BE" sz="1600" dirty="0" smtClean="0"/>
              <a:t> </a:t>
            </a:r>
            <a:r>
              <a:rPr lang="fr-BE" sz="1600" dirty="0" err="1" smtClean="0"/>
              <a:t>nice</a:t>
            </a:r>
            <a:r>
              <a:rPr lang="fr-BE" sz="1600" dirty="0" smtClean="0"/>
              <a:t> PDF figures by </a:t>
            </a:r>
            <a:r>
              <a:rPr lang="fr-BE" sz="1600" dirty="0" err="1" smtClean="0"/>
              <a:t>using</a:t>
            </a:r>
            <a:r>
              <a:rPr lang="fr-BE" sz="1600" dirty="0" smtClean="0"/>
              <a:t> the scripts </a:t>
            </a:r>
            <a:r>
              <a:rPr lang="fr-BE" sz="1600" dirty="0" err="1" smtClean="0">
                <a:latin typeface="Consolas" panose="020B0609020204030204" pitchFamily="49" charset="0"/>
              </a:rPr>
              <a:t>matlabfrag</a:t>
            </a:r>
            <a:r>
              <a:rPr lang="fr-BE" sz="1600" dirty="0" smtClean="0">
                <a:latin typeface="Consolas" panose="020B0609020204030204" pitchFamily="49" charset="0"/>
              </a:rPr>
              <a:t> </a:t>
            </a:r>
            <a:r>
              <a:rPr lang="fr-BE" sz="1600" dirty="0" smtClean="0"/>
              <a:t>and </a:t>
            </a:r>
            <a:r>
              <a:rPr lang="fr-BE" sz="1600" dirty="0" smtClean="0">
                <a:latin typeface="Consolas" panose="020B0609020204030204" pitchFamily="49" charset="0"/>
              </a:rPr>
              <a:t>mlf2pdf</a:t>
            </a:r>
            <a:r>
              <a:rPr lang="fr-BE" sz="1600" dirty="0" smtClean="0"/>
              <a:t>.</a:t>
            </a:r>
          </a:p>
          <a:p>
            <a:pPr lvl="1"/>
            <a:r>
              <a:rPr lang="fr-BE" sz="1600" dirty="0" smtClean="0"/>
              <a:t>A </a:t>
            </a:r>
            <a:r>
              <a:rPr lang="fr-BE" sz="1600" dirty="0" err="1" smtClean="0"/>
              <a:t>template</a:t>
            </a:r>
            <a:r>
              <a:rPr lang="fr-BE" sz="1600" dirty="0" smtClean="0"/>
              <a:t> </a:t>
            </a:r>
            <a:r>
              <a:rPr lang="fr-BE" sz="1600" dirty="0" err="1" smtClean="0"/>
              <a:t>you</a:t>
            </a:r>
            <a:r>
              <a:rPr lang="fr-BE" sz="1600" dirty="0" smtClean="0"/>
              <a:t> </a:t>
            </a:r>
            <a:r>
              <a:rPr lang="fr-BE" sz="1600" dirty="0" err="1" smtClean="0"/>
              <a:t>can</a:t>
            </a:r>
            <a:r>
              <a:rPr lang="fr-BE" sz="1600" dirty="0" smtClean="0"/>
              <a:t> use to </a:t>
            </a:r>
            <a:r>
              <a:rPr lang="fr-BE" sz="1600" dirty="0" err="1" smtClean="0"/>
              <a:t>generate</a:t>
            </a:r>
            <a:r>
              <a:rPr lang="fr-BE" sz="1600" dirty="0" smtClean="0"/>
              <a:t> </a:t>
            </a:r>
            <a:r>
              <a:rPr lang="fr-BE" sz="1600" dirty="0" err="1" smtClean="0"/>
              <a:t>nice</a:t>
            </a:r>
            <a:r>
              <a:rPr lang="fr-BE" sz="1600" dirty="0" smtClean="0"/>
              <a:t> figures </a:t>
            </a:r>
            <a:r>
              <a:rPr lang="fr-BE" sz="1600" dirty="0" err="1" smtClean="0"/>
              <a:t>using</a:t>
            </a:r>
            <a:r>
              <a:rPr lang="fr-BE" sz="1600" dirty="0" smtClean="0"/>
              <a:t> </a:t>
            </a:r>
            <a:r>
              <a:rPr lang="fr-BE" sz="1600" dirty="0" smtClean="0">
                <a:latin typeface="Consolas" panose="020B0609020204030204" pitchFamily="49" charset="0"/>
              </a:rPr>
              <a:t>mlf2pdf</a:t>
            </a:r>
            <a:r>
              <a:rPr lang="fr-BE" sz="1600" dirty="0"/>
              <a:t> </a:t>
            </a:r>
            <a:r>
              <a:rPr lang="fr-BE" sz="1600" dirty="0" err="1" smtClean="0"/>
              <a:t>is</a:t>
            </a:r>
            <a:r>
              <a:rPr lang="fr-BE" sz="1600" dirty="0" smtClean="0"/>
              <a:t> </a:t>
            </a:r>
            <a:r>
              <a:rPr lang="fr-BE" sz="1600" dirty="0" err="1" smtClean="0"/>
              <a:t>available</a:t>
            </a:r>
            <a:r>
              <a:rPr lang="fr-BE" sz="1600" dirty="0" smtClean="0"/>
              <a:t>.</a:t>
            </a:r>
          </a:p>
          <a:p>
            <a:endParaRPr lang="fr-BE" sz="2000" dirty="0" smtClean="0"/>
          </a:p>
          <a:p>
            <a:r>
              <a:rPr lang="fr-BE" sz="2000" b="1" dirty="0" err="1" smtClean="0"/>
              <a:t>Now</a:t>
            </a:r>
            <a:r>
              <a:rPr lang="fr-BE" sz="2000" b="1" dirty="0" smtClean="0"/>
              <a:t>: </a:t>
            </a:r>
            <a:r>
              <a:rPr lang="fr-BE" sz="2000" dirty="0" smtClean="0"/>
              <a:t>live </a:t>
            </a:r>
            <a:r>
              <a:rPr lang="fr-BE" sz="2000" dirty="0" err="1" smtClean="0"/>
              <a:t>demo</a:t>
            </a:r>
            <a:r>
              <a:rPr lang="fr-BE" sz="2000" dirty="0" smtClean="0"/>
              <a:t> of </a:t>
            </a:r>
            <a:r>
              <a:rPr lang="fr-BE" sz="2000" dirty="0" smtClean="0">
                <a:latin typeface="Consolas" panose="020B0609020204030204" pitchFamily="49" charset="0"/>
              </a:rPr>
              <a:t>mlf2pdf/</a:t>
            </a:r>
            <a:r>
              <a:rPr lang="fr-BE" sz="2000" dirty="0" err="1" smtClean="0">
                <a:latin typeface="Consolas" panose="020B0609020204030204" pitchFamily="49" charset="0"/>
              </a:rPr>
              <a:t>matlabfrag</a:t>
            </a:r>
            <a:r>
              <a:rPr lang="fr-BE" sz="2000" dirty="0" smtClean="0"/>
              <a:t>.</a:t>
            </a:r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04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/>
              <a:t>How to </a:t>
            </a:r>
            <a:r>
              <a:rPr lang="fr-BE" sz="2000" dirty="0" err="1" smtClean="0"/>
              <a:t>add</a:t>
            </a:r>
            <a:r>
              <a:rPr lang="fr-BE" sz="2000" dirty="0" smtClean="0"/>
              <a:t> the AWG noise (</a:t>
            </a:r>
            <a:r>
              <a:rPr lang="fr-BE" sz="2000" dirty="0" err="1" smtClean="0"/>
              <a:t>Hien</a:t>
            </a:r>
            <a:r>
              <a:rPr lang="fr-BE" sz="2000" dirty="0" smtClean="0"/>
              <a:t>)</a:t>
            </a:r>
          </a:p>
          <a:p>
            <a:r>
              <a:rPr lang="fr-BE" sz="2000" dirty="0" smtClean="0"/>
              <a:t>How to design the </a:t>
            </a:r>
            <a:r>
              <a:rPr lang="fr-BE" sz="2000" dirty="0" err="1" smtClean="0"/>
              <a:t>root</a:t>
            </a:r>
            <a:r>
              <a:rPr lang="fr-BE" sz="2000" dirty="0" smtClean="0"/>
              <a:t> </a:t>
            </a:r>
            <a:r>
              <a:rPr lang="fr-BE" sz="2000" dirty="0" err="1" smtClean="0"/>
              <a:t>raised</a:t>
            </a:r>
            <a:r>
              <a:rPr lang="fr-BE" sz="2000" dirty="0" smtClean="0"/>
              <a:t> </a:t>
            </a:r>
            <a:r>
              <a:rPr lang="fr-BE" sz="2000" dirty="0" err="1" smtClean="0"/>
              <a:t>cosine</a:t>
            </a:r>
            <a:r>
              <a:rPr lang="fr-BE" sz="2000" dirty="0" smtClean="0"/>
              <a:t> </a:t>
            </a:r>
            <a:r>
              <a:rPr lang="fr-BE" sz="2000" dirty="0" err="1" smtClean="0"/>
              <a:t>filters</a:t>
            </a:r>
            <a:r>
              <a:rPr lang="fr-BE" sz="2000" dirty="0" smtClean="0"/>
              <a:t> (</a:t>
            </a:r>
            <a:r>
              <a:rPr lang="fr-BE" sz="2000" dirty="0" err="1" smtClean="0"/>
              <a:t>Hien</a:t>
            </a:r>
            <a:r>
              <a:rPr lang="fr-BE" sz="2000" dirty="0" smtClean="0"/>
              <a:t>)</a:t>
            </a:r>
          </a:p>
          <a:p>
            <a:r>
              <a:rPr lang="fr-BE" sz="2000" dirty="0" smtClean="0"/>
              <a:t>How to </a:t>
            </a:r>
            <a:r>
              <a:rPr lang="fr-BE" sz="2000" dirty="0" err="1" smtClean="0"/>
              <a:t>perform</a:t>
            </a:r>
            <a:r>
              <a:rPr lang="fr-BE" sz="2000" dirty="0" smtClean="0"/>
              <a:t> the convolutions (Jean-François)</a:t>
            </a:r>
          </a:p>
          <a:p>
            <a:r>
              <a:rPr lang="fr-BE" sz="2000" dirty="0" err="1" smtClean="0"/>
              <a:t>Miscellaneous</a:t>
            </a:r>
            <a:r>
              <a:rPr lang="fr-BE" sz="2000" dirty="0" smtClean="0"/>
              <a:t> </a:t>
            </a:r>
            <a:r>
              <a:rPr lang="fr-BE" sz="2000" dirty="0" err="1" smtClean="0"/>
              <a:t>tips</a:t>
            </a:r>
            <a:r>
              <a:rPr lang="fr-BE" sz="2000" dirty="0" smtClean="0"/>
              <a:t> (Jean-François)</a:t>
            </a:r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3</a:t>
            </a:fld>
            <a:endParaRPr lang="fr-BE"/>
          </a:p>
        </p:txBody>
      </p:sp>
      <p:grpSp>
        <p:nvGrpSpPr>
          <p:cNvPr id="15" name="Group 14"/>
          <p:cNvGrpSpPr/>
          <p:nvPr/>
        </p:nvGrpSpPr>
        <p:grpSpPr>
          <a:xfrm>
            <a:off x="1619672" y="3380961"/>
            <a:ext cx="5941683" cy="2927764"/>
            <a:chOff x="708229" y="2204864"/>
            <a:chExt cx="8091714" cy="398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9" y="2348880"/>
              <a:ext cx="7370216" cy="3674314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1115616" y="2564904"/>
              <a:ext cx="1656184" cy="129614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Multiply 6"/>
            <p:cNvSpPr/>
            <p:nvPr/>
          </p:nvSpPr>
          <p:spPr>
            <a:xfrm>
              <a:off x="1691680" y="4581128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Multiply 7"/>
            <p:cNvSpPr/>
            <p:nvPr/>
          </p:nvSpPr>
          <p:spPr>
            <a:xfrm>
              <a:off x="1691680" y="5293677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059832" y="2204864"/>
              <a:ext cx="3528392" cy="1008112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164288" y="3100246"/>
              <a:ext cx="1224136" cy="1048834"/>
            </a:xfrm>
            <a:prstGeom prst="flowChartProcess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59832" y="4581128"/>
              <a:ext cx="3528392" cy="108012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2422" y="323101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0070C0"/>
                  </a:solidFill>
                </a:rPr>
                <a:t>TX</a:t>
              </a:r>
              <a:endParaRPr lang="fr-BE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2811" y="41490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rgbClr val="00B050"/>
                  </a:solidFill>
                </a:rPr>
                <a:t>R</a:t>
              </a:r>
              <a:r>
                <a:rPr lang="fr-BE" dirty="0" smtClean="0">
                  <a:solidFill>
                    <a:srgbClr val="00B050"/>
                  </a:solidFill>
                </a:rPr>
                <a:t>X</a:t>
              </a:r>
              <a:endParaRPr lang="fr-B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62854" y="42117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FFC000"/>
                  </a:solidFill>
                </a:rPr>
                <a:t>Noise </a:t>
              </a:r>
              <a:endParaRPr lang="fr-B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7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b="1" dirty="0"/>
              <a:t>How to </a:t>
            </a:r>
            <a:r>
              <a:rPr lang="fr-BE" sz="2000" b="1" dirty="0" err="1"/>
              <a:t>add</a:t>
            </a:r>
            <a:r>
              <a:rPr lang="fr-BE" sz="2000" b="1" dirty="0"/>
              <a:t> the AWG noise (</a:t>
            </a:r>
            <a:r>
              <a:rPr lang="fr-BE" sz="2000" b="1" dirty="0" err="1"/>
              <a:t>Hien</a:t>
            </a:r>
            <a:r>
              <a:rPr lang="fr-BE" sz="2000" b="1" dirty="0"/>
              <a:t>)</a:t>
            </a:r>
          </a:p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design the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raised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cosine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filters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perform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the convolutions (Jean-François)</a:t>
            </a:r>
          </a:p>
          <a:p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Miscellaneous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tips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(Jean-François)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4</a:t>
            </a:fld>
            <a:endParaRPr lang="fr-BE"/>
          </a:p>
        </p:txBody>
      </p:sp>
      <p:grpSp>
        <p:nvGrpSpPr>
          <p:cNvPr id="15" name="Group 14"/>
          <p:cNvGrpSpPr/>
          <p:nvPr/>
        </p:nvGrpSpPr>
        <p:grpSpPr>
          <a:xfrm>
            <a:off x="1619672" y="3380961"/>
            <a:ext cx="5941683" cy="2927764"/>
            <a:chOff x="708229" y="2204864"/>
            <a:chExt cx="8091714" cy="398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9" y="2348880"/>
              <a:ext cx="7370216" cy="3674314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1115616" y="2564904"/>
              <a:ext cx="1656184" cy="129614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Multiply 6"/>
            <p:cNvSpPr/>
            <p:nvPr/>
          </p:nvSpPr>
          <p:spPr>
            <a:xfrm>
              <a:off x="1691680" y="4581128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Multiply 7"/>
            <p:cNvSpPr/>
            <p:nvPr/>
          </p:nvSpPr>
          <p:spPr>
            <a:xfrm>
              <a:off x="1691680" y="5293677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059832" y="2204864"/>
              <a:ext cx="3528392" cy="1008112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164288" y="3100246"/>
              <a:ext cx="1224136" cy="1048834"/>
            </a:xfrm>
            <a:prstGeom prst="flowChartProcess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59832" y="4581128"/>
              <a:ext cx="3528392" cy="108012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2422" y="323101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0070C0"/>
                  </a:solidFill>
                </a:rPr>
                <a:t>TX</a:t>
              </a:r>
              <a:endParaRPr lang="fr-BE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2811" y="41490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rgbClr val="00B050"/>
                  </a:solidFill>
                </a:rPr>
                <a:t>R</a:t>
              </a:r>
              <a:r>
                <a:rPr lang="fr-BE" dirty="0" smtClean="0">
                  <a:solidFill>
                    <a:srgbClr val="00B050"/>
                  </a:solidFill>
                </a:rPr>
                <a:t>X</a:t>
              </a:r>
              <a:endParaRPr lang="fr-B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62854" y="42117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FFC000"/>
                  </a:solidFill>
                </a:rPr>
                <a:t>Noise </a:t>
              </a:r>
              <a:endParaRPr lang="fr-B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1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white Gaussian noise (AWGN)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affects each transmitted samples </a:t>
            </a:r>
            <a:r>
              <a:rPr lang="en-US" dirty="0" smtClean="0">
                <a:solidFill>
                  <a:srgbClr val="3366FF"/>
                </a:solidFill>
              </a:rPr>
              <a:t>independently</a:t>
            </a:r>
            <a:r>
              <a:rPr lang="en-US" dirty="0" smtClean="0"/>
              <a:t> =&gt; </a:t>
            </a:r>
            <a:r>
              <a:rPr lang="en-US" sz="2400" dirty="0" err="1" smtClean="0">
                <a:latin typeface="Consolas"/>
                <a:cs typeface="Consolas"/>
              </a:rPr>
              <a:t>signal_noise</a:t>
            </a:r>
            <a:r>
              <a:rPr lang="en-US" sz="2400" dirty="0" smtClean="0">
                <a:latin typeface="Consolas"/>
                <a:cs typeface="Consolas"/>
              </a:rPr>
              <a:t> = signal + noise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Additive </a:t>
            </a:r>
            <a:r>
              <a:rPr lang="en-US" dirty="0" smtClean="0">
                <a:solidFill>
                  <a:srgbClr val="3366FF"/>
                </a:solidFill>
              </a:rPr>
              <a:t>zero-mean</a:t>
            </a:r>
            <a:r>
              <a:rPr lang="en-US" dirty="0" smtClean="0"/>
              <a:t> white </a:t>
            </a:r>
            <a:r>
              <a:rPr lang="en-US" dirty="0" smtClean="0">
                <a:solidFill>
                  <a:srgbClr val="3366FF"/>
                </a:solidFill>
              </a:rPr>
              <a:t>Gaussian</a:t>
            </a:r>
            <a:r>
              <a:rPr lang="en-US" dirty="0" smtClean="0"/>
              <a:t> noise: </a:t>
            </a:r>
            <a:r>
              <a:rPr lang="en-US" sz="2400" dirty="0" err="1" smtClean="0">
                <a:latin typeface="Consolas"/>
                <a:cs typeface="Consolas"/>
              </a:rPr>
              <a:t>randn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Noise generation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Consolas"/>
                <a:cs typeface="Consolas"/>
              </a:rPr>
              <a:t>sqrt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NoisePower</a:t>
            </a:r>
            <a:r>
              <a:rPr lang="en-US" sz="2000" dirty="0" smtClean="0">
                <a:latin typeface="Consolas"/>
                <a:cs typeface="Consolas"/>
              </a:rPr>
              <a:t>/2) * ( </a:t>
            </a:r>
            <a:r>
              <a:rPr lang="en-US" sz="2000" dirty="0" err="1" smtClean="0">
                <a:latin typeface="Consolas"/>
                <a:cs typeface="Consolas"/>
              </a:rPr>
              <a:t>randn</a:t>
            </a:r>
            <a:r>
              <a:rPr lang="en-US" sz="2000" dirty="0" smtClean="0">
                <a:latin typeface="Consolas"/>
                <a:cs typeface="Consolas"/>
              </a:rPr>
              <a:t>(1, length(noise)) + 				   1i*</a:t>
            </a:r>
            <a:r>
              <a:rPr lang="en-US" sz="2000" dirty="0" err="1" smtClean="0">
                <a:latin typeface="Consolas"/>
                <a:cs typeface="Consolas"/>
              </a:rPr>
              <a:t>randn</a:t>
            </a:r>
            <a:r>
              <a:rPr lang="en-US" sz="2000" dirty="0" smtClean="0">
                <a:latin typeface="Consolas"/>
                <a:cs typeface="Consolas"/>
              </a:rPr>
              <a:t>(1, length(noise)) )</a:t>
            </a:r>
          </a:p>
          <a:p>
            <a:endParaRPr lang="en-US" dirty="0"/>
          </a:p>
          <a:p>
            <a:r>
              <a:rPr lang="en-US" dirty="0" smtClean="0"/>
              <a:t>Figure of merit: </a:t>
            </a:r>
            <a:r>
              <a:rPr lang="en-US" i="1" dirty="0" smtClean="0"/>
              <a:t>EbN</a:t>
            </a:r>
            <a:r>
              <a:rPr lang="en-US" dirty="0" smtClean="0"/>
              <a:t>0 (normalized version of </a:t>
            </a:r>
            <a:r>
              <a:rPr lang="en-US" i="1" dirty="0" smtClean="0"/>
              <a:t>SNR</a:t>
            </a:r>
            <a:r>
              <a:rPr lang="en-US" dirty="0" smtClean="0"/>
              <a:t>)</a:t>
            </a:r>
          </a:p>
          <a:p>
            <a:pPr lvl="1"/>
            <a:r>
              <a:rPr lang="en-US" sz="2000" i="1" dirty="0" err="1" smtClean="0"/>
              <a:t>Eb</a:t>
            </a:r>
            <a:r>
              <a:rPr lang="en-US" sz="2000" dirty="0" smtClean="0"/>
              <a:t> – bit energy = </a:t>
            </a:r>
            <a:r>
              <a:rPr lang="en-US" sz="2000" dirty="0" err="1" smtClean="0"/>
              <a:t>SignalEnergy</a:t>
            </a:r>
            <a:r>
              <a:rPr lang="en-US" sz="2000" dirty="0" smtClean="0"/>
              <a:t> </a:t>
            </a:r>
            <a:r>
              <a:rPr lang="en-US" sz="2000" dirty="0" smtClean="0"/>
              <a:t>* </a:t>
            </a:r>
            <a:r>
              <a:rPr lang="en-US" sz="2000" dirty="0" err="1" smtClean="0"/>
              <a:t>BitTime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Tb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i="1" dirty="0" smtClean="0"/>
              <a:t>N</a:t>
            </a:r>
            <a:r>
              <a:rPr lang="en-US" sz="2000" dirty="0" smtClean="0"/>
              <a:t>0 – noise power spectral density = </a:t>
            </a:r>
            <a:r>
              <a:rPr lang="en-US" sz="2000" dirty="0" err="1" smtClean="0">
                <a:solidFill>
                  <a:srgbClr val="3366FF"/>
                </a:solidFill>
              </a:rPr>
              <a:t>NoisePower</a:t>
            </a:r>
            <a:r>
              <a:rPr lang="en-US" sz="2000" dirty="0" smtClean="0"/>
              <a:t> / Bandwidth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1777082" y="3481470"/>
            <a:ext cx="1512168" cy="720080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4005064"/>
            <a:ext cx="412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366FF"/>
                </a:solidFill>
              </a:rPr>
              <a:t>?</a:t>
            </a:r>
            <a:endParaRPr lang="en-US" sz="4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white Gaussian noise (AWGN)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484784"/>
            <a:ext cx="8964612" cy="4535487"/>
          </a:xfrm>
        </p:spPr>
        <p:txBody>
          <a:bodyPr/>
          <a:lstStyle/>
          <a:p>
            <a:r>
              <a:rPr lang="en-US" dirty="0" smtClean="0"/>
              <a:t>Bit energy</a:t>
            </a:r>
          </a:p>
          <a:p>
            <a:pPr lvl="1"/>
            <a:r>
              <a:rPr lang="en-US" sz="2200" dirty="0" err="1" smtClean="0">
                <a:latin typeface="Consolas"/>
                <a:cs typeface="Consolas"/>
              </a:rPr>
              <a:t>Eb</a:t>
            </a:r>
            <a:r>
              <a:rPr lang="en-US" sz="2200" dirty="0" smtClean="0">
                <a:latin typeface="Consolas"/>
                <a:cs typeface="Consolas"/>
              </a:rPr>
              <a:t> = </a:t>
            </a:r>
            <a:r>
              <a:rPr lang="en-US" sz="2200" dirty="0" err="1" smtClean="0">
                <a:latin typeface="Consolas"/>
                <a:cs typeface="Consolas"/>
              </a:rPr>
              <a:t>SignalPower</a:t>
            </a:r>
            <a:r>
              <a:rPr lang="en-US" sz="2200" dirty="0" smtClean="0">
                <a:latin typeface="Consolas"/>
                <a:cs typeface="Consolas"/>
              </a:rPr>
              <a:t> / </a:t>
            </a:r>
            <a:r>
              <a:rPr lang="en-US" sz="2200" dirty="0" err="1" smtClean="0">
                <a:latin typeface="Consolas"/>
                <a:cs typeface="Consolas"/>
              </a:rPr>
              <a:t>NbEncodedBit</a:t>
            </a:r>
            <a:endParaRPr lang="en-US" sz="2200" dirty="0" smtClean="0">
              <a:latin typeface="Consolas"/>
              <a:cs typeface="Consolas"/>
            </a:endParaRPr>
          </a:p>
          <a:p>
            <a:pPr lvl="1"/>
            <a:r>
              <a:rPr lang="en-US" sz="2000" dirty="0" err="1"/>
              <a:t>SignalEnergy</a:t>
            </a:r>
            <a:r>
              <a:rPr lang="en-US" sz="2000" dirty="0"/>
              <a:t> = (</a:t>
            </a:r>
            <a:r>
              <a:rPr lang="en-US" sz="2000" dirty="0" err="1"/>
              <a:t>trapz</a:t>
            </a:r>
            <a:r>
              <a:rPr lang="en-US" sz="2000" dirty="0"/>
              <a:t>(abs(signal).^2))*(1/</a:t>
            </a:r>
            <a:r>
              <a:rPr lang="en-US" sz="2000" dirty="0" err="1"/>
              <a:t>Fsampling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200" dirty="0" smtClean="0"/>
              <a:t>Note</a:t>
            </a:r>
            <a:r>
              <a:rPr lang="en-US" sz="2200" dirty="0" smtClean="0"/>
              <a:t>: </a:t>
            </a:r>
            <a:r>
              <a:rPr lang="en-US" sz="2200" dirty="0" err="1" smtClean="0">
                <a:latin typeface="Consolas"/>
                <a:cs typeface="Consolas"/>
              </a:rPr>
              <a:t>Eb</a:t>
            </a:r>
            <a:r>
              <a:rPr lang="en-US" sz="2200" dirty="0" smtClean="0">
                <a:latin typeface="Consolas"/>
                <a:cs typeface="Consolas"/>
              </a:rPr>
              <a:t> = </a:t>
            </a:r>
            <a:r>
              <a:rPr lang="en-US" sz="2200" dirty="0" err="1" smtClean="0">
                <a:latin typeface="Consolas"/>
                <a:cs typeface="Consolas"/>
              </a:rPr>
              <a:t>Eb</a:t>
            </a:r>
            <a:r>
              <a:rPr lang="en-US" sz="2200" dirty="0" smtClean="0">
                <a:latin typeface="Consolas"/>
                <a:cs typeface="Consolas"/>
              </a:rPr>
              <a:t>/2</a:t>
            </a:r>
            <a:r>
              <a:rPr lang="en-US" sz="2200" dirty="0" smtClean="0"/>
              <a:t> (Slide 32 of signal representation)</a:t>
            </a:r>
            <a:endParaRPr lang="en-US" sz="2200" dirty="0"/>
          </a:p>
          <a:p>
            <a:r>
              <a:rPr lang="en-US" dirty="0" smtClean="0"/>
              <a:t>Noise power</a:t>
            </a:r>
          </a:p>
          <a:p>
            <a:pPr lvl="1"/>
            <a:r>
              <a:rPr lang="en-US" sz="2000" dirty="0"/>
              <a:t>N0 = </a:t>
            </a:r>
            <a:r>
              <a:rPr lang="en-US" sz="2000" dirty="0" err="1" smtClean="0"/>
              <a:t>Eb</a:t>
            </a:r>
            <a:r>
              <a:rPr lang="en-US" sz="2000" dirty="0" smtClean="0"/>
              <a:t>/EbN0</a:t>
            </a:r>
          </a:p>
          <a:p>
            <a:pPr lvl="1"/>
            <a:r>
              <a:rPr lang="en-US" sz="2200" dirty="0" err="1" smtClean="0">
                <a:latin typeface="Consolas"/>
                <a:cs typeface="Consolas"/>
              </a:rPr>
              <a:t>NoisePower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= 2*N0*</a:t>
            </a:r>
            <a:r>
              <a:rPr lang="en-US" sz="2200" dirty="0" err="1" smtClean="0">
                <a:latin typeface="Consolas"/>
                <a:cs typeface="Consolas"/>
              </a:rPr>
              <a:t>Fsampling</a:t>
            </a:r>
            <a:endParaRPr lang="en-US" sz="2200" dirty="0" smtClean="0">
              <a:latin typeface="Consolas"/>
              <a:cs typeface="Consolas"/>
            </a:endParaRPr>
          </a:p>
          <a:p>
            <a:r>
              <a:rPr lang="en-US" dirty="0" smtClean="0"/>
              <a:t>Example EbN0 = 5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14" y="4645414"/>
            <a:ext cx="2228362" cy="221258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948264" y="5085184"/>
            <a:ext cx="504056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725144"/>
            <a:ext cx="2160240" cy="2087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7237" y="4365104"/>
            <a:ext cx="232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(1+1i)  + Noise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373216"/>
            <a:ext cx="77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add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 the AWG noise (</a:t>
            </a:r>
            <a:r>
              <a:rPr lang="fr-BE" sz="2000" dirty="0" err="1" smtClean="0">
                <a:solidFill>
                  <a:schemeClr val="bg1">
                    <a:lumMod val="65000"/>
                  </a:schemeClr>
                </a:solidFill>
              </a:rPr>
              <a:t>Hien</a:t>
            </a:r>
            <a:r>
              <a:rPr lang="fr-BE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BE" sz="2000" b="1" dirty="0"/>
              <a:t>How to design the </a:t>
            </a:r>
            <a:r>
              <a:rPr lang="fr-BE" sz="2000" b="1" dirty="0" err="1"/>
              <a:t>root</a:t>
            </a:r>
            <a:r>
              <a:rPr lang="fr-BE" sz="2000" b="1" dirty="0"/>
              <a:t> </a:t>
            </a:r>
            <a:r>
              <a:rPr lang="fr-BE" sz="2000" b="1" dirty="0" err="1"/>
              <a:t>raised</a:t>
            </a:r>
            <a:r>
              <a:rPr lang="fr-BE" sz="2000" b="1" dirty="0"/>
              <a:t> </a:t>
            </a:r>
            <a:r>
              <a:rPr lang="fr-BE" sz="2000" b="1" dirty="0" err="1"/>
              <a:t>cosine</a:t>
            </a:r>
            <a:r>
              <a:rPr lang="fr-BE" sz="2000" b="1" dirty="0"/>
              <a:t> </a:t>
            </a:r>
            <a:r>
              <a:rPr lang="fr-BE" sz="2000" b="1" dirty="0" err="1"/>
              <a:t>filters</a:t>
            </a:r>
            <a:r>
              <a:rPr lang="fr-BE" sz="2000" b="1" dirty="0"/>
              <a:t> (</a:t>
            </a:r>
            <a:r>
              <a:rPr lang="fr-BE" sz="2000" b="1" dirty="0" err="1"/>
              <a:t>Hien</a:t>
            </a:r>
            <a:r>
              <a:rPr lang="fr-BE" sz="2000" b="1" dirty="0"/>
              <a:t>)</a:t>
            </a:r>
          </a:p>
          <a:p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perform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the convolutions (Jean-François)</a:t>
            </a:r>
          </a:p>
          <a:p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Miscellaneous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2000" dirty="0" err="1">
                <a:solidFill>
                  <a:schemeClr val="bg1">
                    <a:lumMod val="65000"/>
                  </a:schemeClr>
                </a:solidFill>
              </a:rPr>
              <a:t>tips</a:t>
            </a:r>
            <a:r>
              <a:rPr lang="fr-BE" sz="2000" dirty="0">
                <a:solidFill>
                  <a:schemeClr val="bg1">
                    <a:lumMod val="65000"/>
                  </a:schemeClr>
                </a:solidFill>
              </a:rPr>
              <a:t> (Jean-François)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7</a:t>
            </a:fld>
            <a:endParaRPr lang="fr-BE"/>
          </a:p>
        </p:txBody>
      </p:sp>
      <p:grpSp>
        <p:nvGrpSpPr>
          <p:cNvPr id="15" name="Group 14"/>
          <p:cNvGrpSpPr/>
          <p:nvPr/>
        </p:nvGrpSpPr>
        <p:grpSpPr>
          <a:xfrm>
            <a:off x="1619672" y="3380961"/>
            <a:ext cx="5941683" cy="2927764"/>
            <a:chOff x="708229" y="2204864"/>
            <a:chExt cx="8091714" cy="398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29" y="2348880"/>
              <a:ext cx="7370216" cy="3674314"/>
            </a:xfrm>
            <a:prstGeom prst="rect">
              <a:avLst/>
            </a:prstGeom>
          </p:spPr>
        </p:pic>
        <p:sp>
          <p:nvSpPr>
            <p:cNvPr id="6" name="Multiply 5"/>
            <p:cNvSpPr/>
            <p:nvPr/>
          </p:nvSpPr>
          <p:spPr>
            <a:xfrm>
              <a:off x="1115616" y="2564904"/>
              <a:ext cx="1656184" cy="129614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Multiply 6"/>
            <p:cNvSpPr/>
            <p:nvPr/>
          </p:nvSpPr>
          <p:spPr>
            <a:xfrm>
              <a:off x="1691680" y="4581128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Multiply 7"/>
            <p:cNvSpPr/>
            <p:nvPr/>
          </p:nvSpPr>
          <p:spPr>
            <a:xfrm>
              <a:off x="1691680" y="5293677"/>
              <a:ext cx="1296144" cy="8983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059832" y="2204864"/>
              <a:ext cx="3528392" cy="1008112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164288" y="3100246"/>
              <a:ext cx="1224136" cy="1048834"/>
            </a:xfrm>
            <a:prstGeom prst="flowChartProcess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059832" y="4581128"/>
              <a:ext cx="3528392" cy="108012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2422" y="323101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0070C0"/>
                  </a:solidFill>
                </a:rPr>
                <a:t>TX</a:t>
              </a:r>
              <a:endParaRPr lang="fr-BE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2811" y="41490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rgbClr val="00B050"/>
                  </a:solidFill>
                </a:rPr>
                <a:t>R</a:t>
              </a:r>
              <a:r>
                <a:rPr lang="fr-BE" dirty="0" smtClean="0">
                  <a:solidFill>
                    <a:srgbClr val="00B050"/>
                  </a:solidFill>
                </a:rPr>
                <a:t>X</a:t>
              </a:r>
              <a:endParaRPr lang="fr-BE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62854" y="42117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solidFill>
                    <a:srgbClr val="FFC000"/>
                  </a:solidFill>
                </a:rPr>
                <a:t>Noise </a:t>
              </a:r>
              <a:endParaRPr lang="fr-B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1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Root-</a:t>
            </a:r>
            <a:r>
              <a:rPr lang="en-US" dirty="0"/>
              <a:t>raised cosine (RRC)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and frequency domain representation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Idea: designing the filter in frequency domain; impulse response obtained by IFFT</a:t>
            </a:r>
          </a:p>
          <a:p>
            <a:endParaRPr lang="en-US" dirty="0" smtClean="0"/>
          </a:p>
          <a:p>
            <a:r>
              <a:rPr lang="en-US" dirty="0" smtClean="0"/>
              <a:t>Parameters for the filter design</a:t>
            </a:r>
          </a:p>
          <a:p>
            <a:pPr lvl="1"/>
            <a:r>
              <a:rPr lang="en-US" dirty="0" smtClean="0"/>
              <a:t>Roll-off factor (</a:t>
            </a:r>
            <a:r>
              <a:rPr lang="en-US" i="1" dirty="0" smtClean="0"/>
              <a:t>β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Symbol frequency (1/</a:t>
            </a:r>
            <a:r>
              <a:rPr lang="en-US" i="1" dirty="0" smtClean="0"/>
              <a:t>T</a:t>
            </a:r>
            <a:r>
              <a:rPr lang="en-US" dirty="0" smtClean="0"/>
              <a:t>); sampling frequency (</a:t>
            </a:r>
            <a:r>
              <a:rPr lang="en-US" i="1" dirty="0" err="1" smtClean="0"/>
              <a:t>Fsampling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# taps of the filter: time extension &amp; frequency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30596"/>
            <a:ext cx="5907062" cy="1044000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24" y="2718511"/>
            <a:ext cx="2028666" cy="252000"/>
          </a:xfrm>
          <a:prstGeom prst="rect">
            <a:avLst/>
          </a:prstGeom>
          <a:ln w="38100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660232" y="2659845"/>
            <a:ext cx="21602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3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RRC filter</a:t>
            </a:r>
            <a:br>
              <a:rPr lang="en-US" dirty="0" smtClean="0"/>
            </a:br>
            <a:r>
              <a:rPr lang="en-US" dirty="0" smtClean="0"/>
              <a:t>Frequency domain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2780928"/>
            <a:ext cx="8785225" cy="3527797"/>
          </a:xfrm>
        </p:spPr>
        <p:txBody>
          <a:bodyPr/>
          <a:lstStyle/>
          <a:p>
            <a:r>
              <a:rPr lang="en-US" dirty="0" smtClean="0"/>
              <a:t>Frequency grid definition – </a:t>
            </a:r>
            <a:r>
              <a:rPr lang="en-US" i="1" dirty="0" smtClean="0"/>
              <a:t>f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err="1" smtClean="0"/>
              <a:t>RRCTaps</a:t>
            </a:r>
            <a:r>
              <a:rPr lang="en-US" dirty="0" smtClean="0"/>
              <a:t> = length(H(</a:t>
            </a:r>
            <a:r>
              <a:rPr lang="en-US" i="1" dirty="0" smtClean="0"/>
              <a:t>f</a:t>
            </a:r>
            <a:r>
              <a:rPr lang="en-US" dirty="0" smtClean="0"/>
              <a:t>))</a:t>
            </a:r>
          </a:p>
          <a:p>
            <a:pPr lvl="1"/>
            <a:r>
              <a:rPr lang="en-US" i="1" dirty="0" err="1" smtClean="0"/>
              <a:t>f</a:t>
            </a:r>
            <a:r>
              <a:rPr lang="en-US" sz="1800" dirty="0" err="1" smtClean="0"/>
              <a:t>max</a:t>
            </a:r>
            <a:r>
              <a:rPr lang="en-US" dirty="0" smtClean="0"/>
              <a:t> = </a:t>
            </a:r>
            <a:r>
              <a:rPr lang="en-US" i="1" smtClean="0"/>
              <a:t>Fs*(RRCTaps-1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2*</a:t>
            </a:r>
            <a:r>
              <a:rPr lang="en-US" dirty="0" err="1" smtClean="0"/>
              <a:t>RRCTaps</a:t>
            </a:r>
            <a:endParaRPr lang="en-US" dirty="0" smtClean="0"/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linspace</a:t>
            </a:r>
            <a:r>
              <a:rPr lang="en-US" dirty="0" smtClean="0"/>
              <a:t>(-</a:t>
            </a:r>
            <a:r>
              <a:rPr lang="en-US" i="1" dirty="0" err="1" smtClean="0"/>
              <a:t>f</a:t>
            </a:r>
            <a:r>
              <a:rPr lang="en-US" sz="1800" dirty="0" err="1" smtClean="0"/>
              <a:t>max</a:t>
            </a:r>
            <a:r>
              <a:rPr lang="en-US" dirty="0" smtClean="0"/>
              <a:t>, </a:t>
            </a:r>
            <a:r>
              <a:rPr lang="en-US" i="1" dirty="0" err="1" smtClean="0"/>
              <a:t>f</a:t>
            </a:r>
            <a:r>
              <a:rPr lang="en-US" sz="1800" dirty="0" err="1" smtClean="0"/>
              <a:t>max</a:t>
            </a:r>
            <a:r>
              <a:rPr lang="en-US" dirty="0" smtClean="0"/>
              <a:t>, </a:t>
            </a:r>
            <a:r>
              <a:rPr lang="en-US" dirty="0" err="1" smtClean="0"/>
              <a:t>RRCtaps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You may need to normalize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) to get the impulse response equal to 1 @ </a:t>
            </a:r>
            <a:r>
              <a:rPr lang="en-US" i="1" dirty="0" smtClean="0"/>
              <a:t>t</a:t>
            </a:r>
            <a:r>
              <a:rPr lang="en-US" dirty="0" smtClean="0"/>
              <a:t> = 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fr-BE" smtClean="0"/>
              <a:pPr/>
              <a:t>9</a:t>
            </a:fld>
            <a:endParaRPr lang="fr-BE"/>
          </a:p>
        </p:txBody>
      </p:sp>
      <p:grpSp>
        <p:nvGrpSpPr>
          <p:cNvPr id="26" name="Group 25"/>
          <p:cNvGrpSpPr/>
          <p:nvPr/>
        </p:nvGrpSpPr>
        <p:grpSpPr>
          <a:xfrm>
            <a:off x="5292080" y="3212976"/>
            <a:ext cx="3960440" cy="1872208"/>
            <a:chOff x="5148064" y="3212976"/>
            <a:chExt cx="3960440" cy="187220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148064" y="4581128"/>
              <a:ext cx="36004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876256" y="3429000"/>
              <a:ext cx="0" cy="136815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44408" y="4437112"/>
              <a:ext cx="0" cy="28803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80112" y="4437112"/>
              <a:ext cx="0" cy="28803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730455" y="4407495"/>
              <a:ext cx="378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8658" y="4623519"/>
              <a:ext cx="759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/>
                <a:t>f</a:t>
              </a:r>
              <a:r>
                <a:rPr lang="en-US" dirty="0" err="1" smtClean="0"/>
                <a:t>max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4362" y="4623519"/>
              <a:ext cx="826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-</a:t>
              </a:r>
              <a:r>
                <a:rPr lang="en-US" sz="2400" i="1" dirty="0" err="1" smtClean="0"/>
                <a:t>f</a:t>
              </a:r>
              <a:r>
                <a:rPr lang="en-US" dirty="0" err="1" smtClean="0"/>
                <a:t>max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6256" y="458112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76256" y="3212976"/>
              <a:ext cx="1494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Spectrum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267260" y="3789040"/>
              <a:ext cx="122413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85252" y="3789040"/>
              <a:ext cx="288032" cy="7920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045092" y="3789040"/>
              <a:ext cx="216024" cy="7920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" y="1615845"/>
            <a:ext cx="5907062" cy="1044000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31" y="2003760"/>
            <a:ext cx="2028666" cy="252000"/>
          </a:xfrm>
          <a:prstGeom prst="rect">
            <a:avLst/>
          </a:prstGeom>
          <a:ln w="38100"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6508839" y="1945094"/>
            <a:ext cx="21602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3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3152"/>
  <p:tag name="ORIGINALWIDTH" val="720.3619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&#10;H_{\mathrm{RC}}(f) = \begin{cases}&#10; T,&#10;       &amp; |f| \leq \frac{1 - \beta}{2T} \\&#10; \frac{T}{2}\left[1 + \cos\left(\frac{\pi T}{\beta}\left[|f| - \frac{1 - \beta}{2T}\right]\right)\right],&#10;       &amp; \frac{1 - \beta}{2T} &lt; |f| \leq \frac{1 + \beta}{2T} \\&#10; 0,&#10;       &amp; \mbox{otherwise}&#10;\end{cases}&#10;$$&#10;\end{document}"/>
  <p:tag name="IGUANATEXSIZE" val="20"/>
  <p:tag name="IGUANATEXCURSOR" val="505"/>
  <p:tag name="TRANSPARENCY" val="False"/>
  <p:tag name="FILENAME" val=""/>
  <p:tag name="INPUTTYPE" val="0"/>
  <p:tag name="LATEXENGINEID" val="1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654"/>
  <p:tag name="ORIGINALWIDTH" val="224.2813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$$ M \uparrow $$&#10;\end{document}"/>
  <p:tag name="IGUANATEXSIZE" val="20"/>
  <p:tag name="IGUANATEXCURSOR" val="475"/>
  <p:tag name="TRANSPARENCY" val="Tru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0.348"/>
  <p:tag name="ORIGINALWIDTH" val="3073.929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\begin{figure}&#10;\centering&#10;\includegraphics[width=10cm]{&quot;upsampledSymbStream&quot;} &#10;\end{figure}&#10;\end{document}"/>
  <p:tag name="IGUANATEXSIZE" val="20"/>
  <p:tag name="IGUANATEXCURSOR" val="534"/>
  <p:tag name="TRANSPARENCY" val="True"/>
  <p:tag name="FILENAME" val=""/>
  <p:tag name="INPUTTYPE" val="0"/>
  <p:tag name="LATEXENGINEID" val="1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14.2939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\equiv \delta (t)$$&#10;\end{document}"/>
  <p:tag name="IGUANATEXSIZE" val="20"/>
  <p:tag name="IGUANATEXCURSOR" val="510"/>
  <p:tag name="TRANSPARENCY" val="False"/>
  <p:tag name="FILENAME" val=""/>
  <p:tag name="INPUTTYPE" val="0"/>
  <p:tag name="LATEXENGINEID" val="1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545.3262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 \equiv h_{\mathrm{RRC}} (t) $$&#10;\end{document}"/>
  <p:tag name="IGUANATEXSIZE" val="20"/>
  <p:tag name="IGUANATEXCURSOR" val="521"/>
  <p:tag name="TRANSPARENCY" val="False"/>
  <p:tag name="FILENAME" val=""/>
  <p:tag name="INPUTTYPE" val="0"/>
  <p:tag name="LATEXENGINEID" val="1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6.369"/>
  <p:tag name="ORIGINALWIDTH" val="3148.939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\begin{figure}&#10;\centering&#10;\includegraphics[width=10cm]{&quot;convRC1BPSKSymb&quot;} &#10;\end{figure}&#10;\end{document}"/>
  <p:tag name="IGUANATEXSIZE" val="20"/>
  <p:tag name="IGUANATEXCURSOR" val="530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709"/>
  <p:tag name="ORIGINALWIDTH" val="1201.668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&#10;H_{\mathrm{RRC}}(f) = \sqrt{H_{\mathrm{RC}}(f) }&#10;$$&#10;\end{document}"/>
  <p:tag name="IGUANATEXSIZE" val="20"/>
  <p:tag name="IGUANATEXCURSOR" val="531"/>
  <p:tag name="TRANSPARENCY" val="Fals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3152"/>
  <p:tag name="ORIGINALWIDTH" val="720.3619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&#10;H_{\mathrm{RC}}(f) = \begin{cases}&#10; T,&#10;       &amp; |f| \leq \frac{1 - \beta}{2T} \\&#10; \frac{T}{2}\left[1 + \cos\left(\frac{\pi T}{\beta}\left[|f| - \frac{1 - \beta}{2T}\right]\right)\right],&#10;       &amp; \frac{1 - \beta}{2T} &lt; |f| \leq \frac{1 + \beta}{2T} \\&#10; 0,&#10;       &amp; \mbox{otherwise}&#10;\end{cases}&#10;$$&#10;\end{document}"/>
  <p:tag name="IGUANATEXSIZE" val="20"/>
  <p:tag name="IGUANATEXCURSOR" val="505"/>
  <p:tag name="TRANSPARENCY" val="Fals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709"/>
  <p:tag name="ORIGINALWIDTH" val="1201.668"/>
  <p:tag name="LATEXADDIN" val="\documentclass{article}&#10;\usepackage{amsfonts,amssymb,amsmath,amsthm}&#10;\usepackage{graphicx}&#10;\usepackage{enumitem}&#10;\usepackage{color}&#10;\usepackage{psfrag}&#10;\usepackage{pstool}&#10;\pagestyle{empty}&#10;&#10;\newcommand{\mat}[1]{\underline{\underline{{#1}}}}&#10;\newcommand{\vect}[1]{\underline{#1}}&#10;\newcommand{\bsy}[1]{\boldsymbol{#1}}&#10;\newcommand{\supp}{\text{supp}}&#10;%\newcommand{\argmin}{\text{argmin}}&#10;&#10;\DeclareMathOperator*{\argmax}{arg\,max}&#10;\DeclareMathOperator*{\argmin}{arg\,min}&#10;&#10;\begin{document}&#10;$$&#10;H_{\mathrm{RRC}}(f) = \sqrt{H_{\mathrm{RC}}(f) }&#10;$$&#10;\end{document}"/>
  <p:tag name="IGUANATEXSIZE" val="20"/>
  <p:tag name="IGUANATEXCURSOR" val="531"/>
  <p:tag name="TRANSPARENCY" val="Fals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654"/>
  <p:tag name="ORIGINALWIDTH" val="224.2813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$$ M \uparrow $$&#10;\end{document}"/>
  <p:tag name="IGUANATEXSIZE" val="20"/>
  <p:tag name="IGUANATEXCURSOR" val="475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654"/>
  <p:tag name="ORIGINALWIDTH" val="224.2813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$$ M \uparrow $$&#10;\end{document}"/>
  <p:tag name="IGUANATEXSIZE" val="20"/>
  <p:tag name="IGUANATEXCURSOR" val="475"/>
  <p:tag name="TRANSPARENCY" val="True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654"/>
  <p:tag name="ORIGINALWIDTH" val="224.2813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$$ M \uparrow $$&#10;\end{document}"/>
  <p:tag name="IGUANATEXSIZE" val="20"/>
  <p:tag name="IGUANATEXCURSOR" val="475"/>
  <p:tag name="TRANSPARENCY" val="Tru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0.348"/>
  <p:tag name="ORIGINALWIDTH" val="3127.187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\begin{figure}&#10;\centering&#10;\includegraphics[width=10cm]{&quot;RRCFilterRolloff03&quot;} &#10;\end{figure}&#10;\end{document}"/>
  <p:tag name="IGUANATEXSIZE" val="20"/>
  <p:tag name="IGUANATEXCURSOR" val="533"/>
  <p:tag name="TRANSPARENCY" val="True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6.369"/>
  <p:tag name="ORIGINALWIDTH" val="3148.189"/>
  <p:tag name="LATEXADDIN" val="\documentclass{article}&#10;%\usepackage[cmex10]{amsmath}&#10;\usepackage{amssymb}&#10;&#10;\usepackage{graphicx}&#10;&#10;\newcommand{\mat}[1]{\underline{\underline{{#1}}}}&#10;\newcommand{\vect}[1]{\underline{#1}}&#10;\newcommand{\bsy}[1]{\boldsymbol{#1}}&#10;\newcommand{\supp}{\text{supp}}&#10;%\newcommand{\argmin}{\text{argmin}}&#10;&#10;%\DeclareMathOperator*{\argmax}{arg\,max}&#10;%\DeclareMathOperator*{\argmin}{arg\,min}&#10;&#10;\newcommand\independent{\perp\!\!\!\perp}&#10;&#10;\pagestyle{empty}&#10;\begin{document}&#10;\begin{figure}&#10;\centering&#10;\includegraphics[width=10cm]{&quot;convRRC1BPSKSymb&quot;} &#10;\end{figure}&#10;\end{document}"/>
  <p:tag name="IGUANATEXSIZE" val="20"/>
  <p:tag name="IGUANATEXCURSOR" val="531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ThèmeULB">
  <a:themeElements>
    <a:clrScheme name="modele wrg_ulb_rédu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 wrg_ulb_réduit">
      <a:majorFont>
        <a:latin typeface="Trebuchet MS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e wrg_ulb_rédu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ThèmeULB</Template>
  <TotalTime>16174</TotalTime>
  <Words>1255</Words>
  <Application>Microsoft Office PowerPoint</Application>
  <PresentationFormat>Affichage à l'écran (4:3)</PresentationFormat>
  <Paragraphs>246</Paragraphs>
  <Slides>20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Palatino Linotype</vt:lpstr>
      <vt:lpstr>Tahoma</vt:lpstr>
      <vt:lpstr>Trebuchet MS</vt:lpstr>
      <vt:lpstr>Wingdings</vt:lpstr>
      <vt:lpstr>ThèmeULB</vt:lpstr>
      <vt:lpstr>Modulation &amp; Coding: Lab 1</vt:lpstr>
      <vt:lpstr>Goal of the first lab</vt:lpstr>
      <vt:lpstr>Outline</vt:lpstr>
      <vt:lpstr>Outline</vt:lpstr>
      <vt:lpstr>Additive white Gaussian noise (AWGN)</vt:lpstr>
      <vt:lpstr>Additive white Gaussian noise (AWGN)</vt:lpstr>
      <vt:lpstr>Outline</vt:lpstr>
      <vt:lpstr>Root-raised cosine (RRC) filter</vt:lpstr>
      <vt:lpstr>RRC filter Frequency domain generation</vt:lpstr>
      <vt:lpstr>RRC filter Time domain generation</vt:lpstr>
      <vt:lpstr>Outline</vt:lpstr>
      <vt:lpstr>Convolution (1)</vt:lpstr>
      <vt:lpstr>Convolution (2)</vt:lpstr>
      <vt:lpstr>Convolution (3)</vt:lpstr>
      <vt:lpstr>Convolution (4)</vt:lpstr>
      <vt:lpstr>Convolution (5)</vt:lpstr>
      <vt:lpstr>Outline</vt:lpstr>
      <vt:lpstr>Tips (1)</vt:lpstr>
      <vt:lpstr>Tips (2)</vt:lpstr>
      <vt:lpstr>Tips (3)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Egalisation d'un canal de communication non-linéaire à 60GHz: Comparaison des techniques itératives et des techniques d'apprentissage</dc:title>
  <dc:creator>Marc</dc:creator>
  <cp:lastModifiedBy>Jason Rosa</cp:lastModifiedBy>
  <cp:revision>1532</cp:revision>
  <dcterms:created xsi:type="dcterms:W3CDTF">2012-09-29T12:54:43Z</dcterms:created>
  <dcterms:modified xsi:type="dcterms:W3CDTF">2016-03-20T16:13:37Z</dcterms:modified>
</cp:coreProperties>
</file>