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8" autoAdjust="0"/>
    <p:restoredTop sz="94660"/>
  </p:normalViewPr>
  <p:slideViewPr>
    <p:cSldViewPr snapToGrid="0">
      <p:cViewPr>
        <p:scale>
          <a:sx n="66" d="100"/>
          <a:sy n="66" d="100"/>
        </p:scale>
        <p:origin x="-28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0FF0-286D-25D3-F7D5-263C9EE0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CDA9E-BA31-366A-FC95-9335E6F79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A3AA-9930-46EC-AF47-EFC1BC00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F85A-0301-458F-8BD7-5E3EC55226BB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9DE1-2EF9-5508-64C9-6190FBFF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E7F19-19AA-871E-2961-A0381B76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2FF-7D2D-44FC-89A0-9359698CBF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568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15FA-8A65-D7FD-4B42-4B23F86D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3FAD9-2F17-1D21-5F75-AB18EFA8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4AB5-704D-5765-3240-ECF44D61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F85A-0301-458F-8BD7-5E3EC55226BB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71783-D7E1-D6C3-07DC-A034BE8D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816E-0EEF-E631-5251-985EB51E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2FF-7D2D-44FC-89A0-9359698CBF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451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0255C-44EF-A6CC-CEF9-612C171A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F2694-A726-5625-6756-A5CD98E5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67BD-F748-CE5C-2D7F-EDFAD0A5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F85A-0301-458F-8BD7-5E3EC55226BB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9A59-467E-B4DA-4218-714F3488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9C49D-CA57-6D23-0ECA-A4264840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2FF-7D2D-44FC-89A0-9359698CBF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39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228B-20B9-E5C6-0BB7-3615E353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FC38-B61F-5DB7-90F5-3BED03CE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658C-CB49-9008-8D8D-43E0AC88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F85A-0301-458F-8BD7-5E3EC55226BB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B98C-543C-FA09-D5F2-3D8C9C64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D961-5F26-4D56-8456-7B102914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2FF-7D2D-44FC-89A0-9359698CBF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59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D132-4BE1-B4A9-ED7C-F19E770B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9D913-5744-3D97-453D-C20ADF038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C36BE-55DB-1258-45E9-F47F4336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F85A-0301-458F-8BD7-5E3EC55226BB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70DD-7FA4-655D-4C5B-7E21BC43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72B9-4224-7319-D152-CD625C81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2FF-7D2D-44FC-89A0-9359698CBF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922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B5E4-3788-8A65-F57A-83D6F4F6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51E9-82AB-2B37-24B9-4D5FF91F5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6A5CC-C1F5-12CC-9761-9A0488724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273AF-D98C-865A-5E92-0265081B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F85A-0301-458F-8BD7-5E3EC55226BB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DFCDF-6617-D74A-3A39-28D08264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8E680-DDDC-AD33-2DCF-8B899EF9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2FF-7D2D-44FC-89A0-9359698CBF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12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1BC0-9A31-8697-CB5E-A8297184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8A3A7-E8C6-0DD7-AC4B-BD769BEE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B5DED-3AD5-A8DE-B59D-8642BF51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E2ECD-E474-5286-1126-52F098B8D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0BF73-A248-974E-6053-18B48B404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6C580-73FA-8F61-0D7E-EFA2BB0B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F85A-0301-458F-8BD7-5E3EC55226BB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A73FF-C785-D098-4B89-2DDDCD55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78EDB-2E08-CD29-A8C6-53E38F5E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2FF-7D2D-44FC-89A0-9359698CBF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717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2A04-158B-0247-FF68-1F2665B9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39F2-EB78-8DE8-29A5-6ED8FBB2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F85A-0301-458F-8BD7-5E3EC55226BB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DFD55-AEC2-3805-920E-4BB9EB7D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25B39-863F-FA2A-CC90-AB48B6DC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2FF-7D2D-44FC-89A0-9359698CBF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370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D45AA-1A12-907B-273A-FFFC945C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F85A-0301-458F-8BD7-5E3EC55226BB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EDE47-7AC7-EF9E-1622-5BB80D4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15E4A-00A0-C2C0-091C-B54378B2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2FF-7D2D-44FC-89A0-9359698CBF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12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FBEA-DFC3-9384-E743-9166C66D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CA64-00F6-3636-2CEF-EE6781566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2D28B-63A0-07CF-B764-4F245903C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92FE1-76B5-64DD-58B8-290EDBD4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F85A-0301-458F-8BD7-5E3EC55226BB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E7744-31F4-974B-6F0D-F5A39861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3CB3-7D6D-3E6C-7A21-314DD474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2FF-7D2D-44FC-89A0-9359698CBF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006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06B0-1070-528B-D388-38942610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EAFAB-9285-0972-EB25-B7D23FDC6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587F0-B808-E589-CC13-7F2E90241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9B69-8F90-67B9-8152-FC029FDD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F85A-0301-458F-8BD7-5E3EC55226BB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566B-D118-92E9-DE33-430EF771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A0147-628B-9A41-2D61-0F4F195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2FF-7D2D-44FC-89A0-9359698CBF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788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ECE69-9D10-236B-C188-C03DC482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BA2A7-7C25-57D4-EFB2-797C516A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4C2D-C6B1-84B1-E8D0-8BCE44DD7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DAF85A-0301-458F-8BD7-5E3EC55226BB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EBD5-A0B4-F179-B959-B3B0F27C7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7ABA-C617-1A86-D31D-BB4D72926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8D2FF-7D2D-44FC-89A0-9359698CBF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37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5C117C-73A2-E713-A72D-1946EF109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3" t="24298" r="40114" b="69345"/>
          <a:stretch>
            <a:fillRect/>
          </a:stretch>
        </p:blipFill>
        <p:spPr bwMode="auto">
          <a:xfrm>
            <a:off x="3214964" y="1215310"/>
            <a:ext cx="981952" cy="10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331F95-B88A-D207-86B3-88D024143185}"/>
              </a:ext>
            </a:extLst>
          </p:cNvPr>
          <p:cNvSpPr txBox="1"/>
          <p:nvPr/>
        </p:nvSpPr>
        <p:spPr>
          <a:xfrm>
            <a:off x="9625025" y="2953888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STEP#4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B05FC45-2050-C369-745A-787D2B731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4389" r="9990" b="10899"/>
          <a:stretch/>
        </p:blipFill>
        <p:spPr bwMode="auto">
          <a:xfrm>
            <a:off x="362238" y="813610"/>
            <a:ext cx="2094942" cy="15612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DE6FED-384E-E3AC-0CD0-C7F41F74C9DC}"/>
              </a:ext>
            </a:extLst>
          </p:cNvPr>
          <p:cNvSpPr txBox="1"/>
          <p:nvPr/>
        </p:nvSpPr>
        <p:spPr>
          <a:xfrm>
            <a:off x="231276" y="2333768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78519-1F78-3C2A-9121-C2B1BEF3A598}"/>
              </a:ext>
            </a:extLst>
          </p:cNvPr>
          <p:cNvSpPr txBox="1"/>
          <p:nvPr/>
        </p:nvSpPr>
        <p:spPr>
          <a:xfrm>
            <a:off x="2820363" y="2243842"/>
            <a:ext cx="17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OV5640 5MP 160°</a:t>
            </a:r>
          </a:p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Camera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289001-1B79-468D-FEF9-E40E442FCE6E}"/>
              </a:ext>
            </a:extLst>
          </p:cNvPr>
          <p:cNvSpPr/>
          <p:nvPr/>
        </p:nvSpPr>
        <p:spPr>
          <a:xfrm>
            <a:off x="4359055" y="1458620"/>
            <a:ext cx="1206334" cy="247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steroRectify</a:t>
            </a:r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88B71-0BC8-D781-0B5E-0D07459C62A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33440" y="1582327"/>
            <a:ext cx="1256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86E9C9-D449-9FC3-8AD4-5F2D6840E37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565389" y="1582326"/>
            <a:ext cx="1344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44841E-3726-408D-D785-C0354D1F8723}"/>
              </a:ext>
            </a:extLst>
          </p:cNvPr>
          <p:cNvSpPr txBox="1"/>
          <p:nvPr/>
        </p:nvSpPr>
        <p:spPr>
          <a:xfrm>
            <a:off x="1669254" y="1333112"/>
            <a:ext cx="2266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STEP#1</a:t>
            </a:r>
          </a:p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9CECE-2230-9DC5-1CD8-3B4745814B37}"/>
              </a:ext>
            </a:extLst>
          </p:cNvPr>
          <p:cNvSpPr txBox="1"/>
          <p:nvPr/>
        </p:nvSpPr>
        <p:spPr>
          <a:xfrm>
            <a:off x="3771140" y="824163"/>
            <a:ext cx="2266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STEP#2</a:t>
            </a:r>
          </a:p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 Calculation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67A73-5FA5-CEFD-17FF-31C5E2F9AD5A}"/>
              </a:ext>
            </a:extLst>
          </p:cNvPr>
          <p:cNvSpPr txBox="1"/>
          <p:nvPr/>
        </p:nvSpPr>
        <p:spPr>
          <a:xfrm>
            <a:off x="5773659" y="2330419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Depth Map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5E83C826-7064-65BC-E275-39982EC802C1}"/>
              </a:ext>
            </a:extLst>
          </p:cNvPr>
          <p:cNvSpPr/>
          <p:nvPr/>
        </p:nvSpPr>
        <p:spPr>
          <a:xfrm rot="5400000">
            <a:off x="2390622" y="875556"/>
            <a:ext cx="1570494" cy="1437374"/>
          </a:xfrm>
          <a:prstGeom prst="trapezoid">
            <a:avLst>
              <a:gd name="adj" fmla="val 3949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1B4AC72-4303-5BB4-ECDB-BEBBF6B0A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 t="6380" r="11242" b="12560"/>
          <a:stretch/>
        </p:blipFill>
        <p:spPr bwMode="auto">
          <a:xfrm>
            <a:off x="5818765" y="808996"/>
            <a:ext cx="2116952" cy="15549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1B84D11A-EC96-2B56-E647-27B19051C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r="2452"/>
          <a:stretch/>
        </p:blipFill>
        <p:spPr bwMode="auto">
          <a:xfrm>
            <a:off x="10147990" y="808996"/>
            <a:ext cx="2116952" cy="15549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432692-30A4-540D-6213-778AC4C5EACB}"/>
              </a:ext>
            </a:extLst>
          </p:cNvPr>
          <p:cNvSpPr txBox="1"/>
          <p:nvPr/>
        </p:nvSpPr>
        <p:spPr>
          <a:xfrm>
            <a:off x="7961631" y="1098784"/>
            <a:ext cx="2266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STEP#3</a:t>
            </a:r>
          </a:p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Projection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31CF3E-A733-FA94-FF76-31A83C69B271}"/>
              </a:ext>
            </a:extLst>
          </p:cNvPr>
          <p:cNvSpPr/>
          <p:nvPr/>
        </p:nvSpPr>
        <p:spPr>
          <a:xfrm>
            <a:off x="8099431" y="1676068"/>
            <a:ext cx="1798595" cy="247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reprojectImageto3D()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4139CD-EC60-EE35-6AC1-9BB6E5DB3E0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961631" y="1799775"/>
            <a:ext cx="13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B60019-0B87-387D-502D-43C99D33DCB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898026" y="1799775"/>
            <a:ext cx="1861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8" descr="Office Floor Environment 3D Model $129 - .3ds .unknown .fbx .max .obj -  Free3D">
            <a:extLst>
              <a:ext uri="{FF2B5EF4-FFF2-40B4-BE49-F238E27FC236}">
                <a16:creationId xmlns:a16="http://schemas.microsoft.com/office/drawing/2014/main" id="{CB35BCF6-8562-7993-C634-983D9921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70" y="4018936"/>
            <a:ext cx="2123537" cy="212353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9159B29-7F50-6834-A0FC-1F0A07CFE7C1}"/>
              </a:ext>
            </a:extLst>
          </p:cNvPr>
          <p:cNvSpPr/>
          <p:nvPr/>
        </p:nvSpPr>
        <p:spPr>
          <a:xfrm>
            <a:off x="10359657" y="3204942"/>
            <a:ext cx="1693618" cy="247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and fitting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4E69A9-1E22-7CE9-894A-6E2AD441012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06466" y="2595378"/>
            <a:ext cx="0" cy="609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3362E6-D6A4-171C-14F8-D376E006136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1206466" y="3452355"/>
            <a:ext cx="0" cy="5132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10" descr="enter image description here">
            <a:extLst>
              <a:ext uri="{FF2B5EF4-FFF2-40B4-BE49-F238E27FC236}">
                <a16:creationId xmlns:a16="http://schemas.microsoft.com/office/drawing/2014/main" id="{718CB87F-E480-9BFC-BC31-8BE8EF949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9" t="52618" r="1580" b="3506"/>
          <a:stretch/>
        </p:blipFill>
        <p:spPr bwMode="auto">
          <a:xfrm>
            <a:off x="6910017" y="3570242"/>
            <a:ext cx="1985737" cy="14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2C197-73EC-B3FC-896E-C58D8030E27D}"/>
              </a:ext>
            </a:extLst>
          </p:cNvPr>
          <p:cNvSpPr txBox="1"/>
          <p:nvPr/>
        </p:nvSpPr>
        <p:spPr>
          <a:xfrm>
            <a:off x="10074942" y="2327397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Point Cloud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2DAC23-AFA6-F3D9-10B6-E1678FE684BD}"/>
              </a:ext>
            </a:extLst>
          </p:cNvPr>
          <p:cNvSpPr txBox="1"/>
          <p:nvPr/>
        </p:nvSpPr>
        <p:spPr>
          <a:xfrm>
            <a:off x="10089745" y="6115041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Virtual Environment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E7487A-0063-BC3C-C7A5-751DA06A1C8F}"/>
              </a:ext>
            </a:extLst>
          </p:cNvPr>
          <p:cNvCxnSpPr/>
          <p:nvPr/>
        </p:nvCxnSpPr>
        <p:spPr>
          <a:xfrm>
            <a:off x="868680" y="2733674"/>
            <a:ext cx="902934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F1BCB6-5121-51A5-5515-C8835FFB4FC6}"/>
              </a:ext>
            </a:extLst>
          </p:cNvPr>
          <p:cNvSpPr txBox="1"/>
          <p:nvPr/>
        </p:nvSpPr>
        <p:spPr>
          <a:xfrm>
            <a:off x="6773998" y="4930035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Changed heatmaps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7B06FB-A58E-6B40-41E2-81F538AF91A5}"/>
              </a:ext>
            </a:extLst>
          </p:cNvPr>
          <p:cNvSpPr/>
          <p:nvPr/>
        </p:nvSpPr>
        <p:spPr>
          <a:xfrm>
            <a:off x="9094772" y="4165561"/>
            <a:ext cx="839683" cy="247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39C7BA-10A3-0BA9-9FB5-DAB2A4AA441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9934455" y="4289268"/>
            <a:ext cx="1404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B90162-48E0-CB76-3EC4-65D582912E8D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8943384" y="4289268"/>
            <a:ext cx="1513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68A43BB-5301-063B-28DE-AABEC01D22DE}"/>
              </a:ext>
            </a:extLst>
          </p:cNvPr>
          <p:cNvSpPr txBox="1"/>
          <p:nvPr/>
        </p:nvSpPr>
        <p:spPr>
          <a:xfrm>
            <a:off x="8384921" y="3883054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F5CE0-77B3-19DD-C996-6B1226E53DF6}"/>
              </a:ext>
            </a:extLst>
          </p:cNvPr>
          <p:cNvSpPr/>
          <p:nvPr/>
        </p:nvSpPr>
        <p:spPr>
          <a:xfrm>
            <a:off x="7200590" y="5637400"/>
            <a:ext cx="2368661" cy="247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Priority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E1782B-E565-8224-879F-0D98C2D6B10F}"/>
              </a:ext>
            </a:extLst>
          </p:cNvPr>
          <p:cNvSpPr txBox="1"/>
          <p:nvPr/>
        </p:nvSpPr>
        <p:spPr>
          <a:xfrm>
            <a:off x="7248331" y="5375790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E9C21C-4B8A-1F89-020C-32750B47B7A7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9569251" y="5761107"/>
            <a:ext cx="4354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91C402-4177-19C0-BB5D-489C6ED5E00C}"/>
              </a:ext>
            </a:extLst>
          </p:cNvPr>
          <p:cNvCxnSpPr>
            <a:cxnSpLocks/>
          </p:cNvCxnSpPr>
          <p:nvPr/>
        </p:nvCxnSpPr>
        <p:spPr>
          <a:xfrm flipH="1">
            <a:off x="6510528" y="5761107"/>
            <a:ext cx="6900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12" descr="What is a Spectrogram? The Producer's Guide to Visual Audio | LANDR">
            <a:extLst>
              <a:ext uri="{FF2B5EF4-FFF2-40B4-BE49-F238E27FC236}">
                <a16:creationId xmlns:a16="http://schemas.microsoft.com/office/drawing/2014/main" id="{0B4D96D5-9C42-03E3-5F97-4CA90137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27" y="4655831"/>
            <a:ext cx="2782126" cy="15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Equal-loudness contours from ISO 226:2003 shown with original ISO standard.">
            <a:extLst>
              <a:ext uri="{FF2B5EF4-FFF2-40B4-BE49-F238E27FC236}">
                <a16:creationId xmlns:a16="http://schemas.microsoft.com/office/drawing/2014/main" id="{CE1C72C7-B130-C337-9200-6FBECEB3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22" y="2875320"/>
            <a:ext cx="1826033" cy="163886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DFA1D-07F0-F336-83A1-67814F1BC33A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902885" y="5191645"/>
            <a:ext cx="4254" cy="45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06C9884-4283-8A45-2614-62688A7136B8}"/>
              </a:ext>
            </a:extLst>
          </p:cNvPr>
          <p:cNvSpPr/>
          <p:nvPr/>
        </p:nvSpPr>
        <p:spPr>
          <a:xfrm>
            <a:off x="3454931" y="3517543"/>
            <a:ext cx="1320965" cy="3704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Equal-loudness contour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CBB4C9-BC85-965B-5AA7-08BF8D6C355A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4775896" y="3702748"/>
            <a:ext cx="1283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7D1567-3893-51E5-4945-A3095A84AC7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115414" y="3887953"/>
            <a:ext cx="0" cy="626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865A51B-1A02-3311-36FA-1C669A33B4AF}"/>
              </a:ext>
            </a:extLst>
          </p:cNvPr>
          <p:cNvSpPr txBox="1"/>
          <p:nvPr/>
        </p:nvSpPr>
        <p:spPr>
          <a:xfrm>
            <a:off x="3551807" y="3235801"/>
            <a:ext cx="1043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STEP#7</a:t>
            </a:r>
          </a:p>
        </p:txBody>
      </p:sp>
      <p:pic>
        <p:nvPicPr>
          <p:cNvPr id="51" name="Picture 18" descr="AIRY TRUE WIRELESS Earbud single left | Teufel">
            <a:extLst>
              <a:ext uri="{FF2B5EF4-FFF2-40B4-BE49-F238E27FC236}">
                <a16:creationId xmlns:a16="http://schemas.microsoft.com/office/drawing/2014/main" id="{F23B5AE7-8FA1-9839-34AF-C10B6F0C3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7" t="24109" r="35209" b="15994"/>
          <a:stretch/>
        </p:blipFill>
        <p:spPr bwMode="auto">
          <a:xfrm>
            <a:off x="1562636" y="2917144"/>
            <a:ext cx="745454" cy="9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0" descr="Acoustic output waveform of a loudspeaker exhibiting high levels of Rub...  | Download Scientific Diagram">
            <a:extLst>
              <a:ext uri="{FF2B5EF4-FFF2-40B4-BE49-F238E27FC236}">
                <a16:creationId xmlns:a16="http://schemas.microsoft.com/office/drawing/2014/main" id="{E900B988-6AE9-B64A-DB5E-9DA0819DC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3"/>
          <a:stretch/>
        </p:blipFill>
        <p:spPr bwMode="auto">
          <a:xfrm>
            <a:off x="1540797" y="4144566"/>
            <a:ext cx="2013566" cy="113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80401C2-356E-E63B-831E-C5B20760A28C}"/>
              </a:ext>
            </a:extLst>
          </p:cNvPr>
          <p:cNvSpPr/>
          <p:nvPr/>
        </p:nvSpPr>
        <p:spPr>
          <a:xfrm>
            <a:off x="2080592" y="5839359"/>
            <a:ext cx="1141658" cy="3704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iSTFT</a:t>
            </a:r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PH" sz="1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iFFT</a:t>
            </a:r>
            <a:b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6936E3-6833-829C-A2A2-DA245398D562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3222250" y="6024564"/>
            <a:ext cx="282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CF4C2AA-4813-BE7C-01CC-072E54482409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2651421" y="5637400"/>
            <a:ext cx="0" cy="201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575AAF0-7827-A3D4-19E9-C90A7EA0E289}"/>
              </a:ext>
            </a:extLst>
          </p:cNvPr>
          <p:cNvSpPr txBox="1"/>
          <p:nvPr/>
        </p:nvSpPr>
        <p:spPr>
          <a:xfrm>
            <a:off x="1595607" y="5575359"/>
            <a:ext cx="1043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339A27-7A6B-9509-9BC0-0FCC54BDAEAF}"/>
              </a:ext>
            </a:extLst>
          </p:cNvPr>
          <p:cNvSpPr txBox="1"/>
          <p:nvPr/>
        </p:nvSpPr>
        <p:spPr>
          <a:xfrm>
            <a:off x="3593627" y="6174712"/>
            <a:ext cx="2782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Spectrogram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A67355-961F-466F-1104-2C440007E4E9}"/>
              </a:ext>
            </a:extLst>
          </p:cNvPr>
          <p:cNvSpPr txBox="1"/>
          <p:nvPr/>
        </p:nvSpPr>
        <p:spPr>
          <a:xfrm>
            <a:off x="1619891" y="5213558"/>
            <a:ext cx="190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Reconstructed Waveform</a:t>
            </a:r>
            <a:b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(Binaural/two-channeled)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1621D2B-077B-43D2-D724-59C48E1A6F6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05652" y="3442490"/>
            <a:ext cx="638995" cy="59059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F8E86C7-0ECC-0F32-7770-371D03F4CC4A}"/>
              </a:ext>
            </a:extLst>
          </p:cNvPr>
          <p:cNvSpPr txBox="1"/>
          <p:nvPr/>
        </p:nvSpPr>
        <p:spPr>
          <a:xfrm>
            <a:off x="1187344" y="3834921"/>
            <a:ext cx="190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Earphones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866595-BB20-ECDD-C709-A52449DD9C8B}"/>
              </a:ext>
            </a:extLst>
          </p:cNvPr>
          <p:cNvSpPr txBox="1"/>
          <p:nvPr/>
        </p:nvSpPr>
        <p:spPr>
          <a:xfrm>
            <a:off x="2308090" y="2970323"/>
            <a:ext cx="1043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STEP#9</a:t>
            </a:r>
            <a:b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</a:p>
        </p:txBody>
      </p:sp>
      <p:pic>
        <p:nvPicPr>
          <p:cNvPr id="62" name="Picture 22">
            <a:extLst>
              <a:ext uri="{FF2B5EF4-FFF2-40B4-BE49-F238E27FC236}">
                <a16:creationId xmlns:a16="http://schemas.microsoft.com/office/drawing/2014/main" id="{9623EB40-136F-0710-7EED-DAB5CD854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9" r="22784"/>
          <a:stretch/>
        </p:blipFill>
        <p:spPr bwMode="auto">
          <a:xfrm>
            <a:off x="202579" y="4096531"/>
            <a:ext cx="114469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B42D5C4-36A0-F569-EF4A-68DA07DD06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686" y="3401655"/>
            <a:ext cx="787710" cy="687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0BB03AE-0D39-59D4-59B7-1DC3E894E35B}"/>
              </a:ext>
            </a:extLst>
          </p:cNvPr>
          <p:cNvSpPr txBox="1"/>
          <p:nvPr/>
        </p:nvSpPr>
        <p:spPr>
          <a:xfrm>
            <a:off x="267039" y="6183147"/>
            <a:ext cx="1015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93191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D'Souza</dc:creator>
  <cp:lastModifiedBy>Jason D'Souza</cp:lastModifiedBy>
  <cp:revision>1</cp:revision>
  <dcterms:created xsi:type="dcterms:W3CDTF">2025-09-07T17:35:45Z</dcterms:created>
  <dcterms:modified xsi:type="dcterms:W3CDTF">2025-09-07T18:45:54Z</dcterms:modified>
</cp:coreProperties>
</file>