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E34A56-4A8A-4DA1-BF00-6B0ECE61CF3E}"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191161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E34A56-4A8A-4DA1-BF00-6B0ECE61CF3E}"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369879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E34A56-4A8A-4DA1-BF00-6B0ECE61CF3E}"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96451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E34A56-4A8A-4DA1-BF00-6B0ECE61CF3E}"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313254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34A56-4A8A-4DA1-BF00-6B0ECE61CF3E}" type="datetimeFigureOut">
              <a:rPr lang="en-IN" smtClean="0"/>
              <a:t>30-08-2021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307242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E34A56-4A8A-4DA1-BF00-6B0ECE61CF3E}"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229860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E34A56-4A8A-4DA1-BF00-6B0ECE61CF3E}" type="datetimeFigureOut">
              <a:rPr lang="en-IN" smtClean="0"/>
              <a:t>30-08-2021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209694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E34A56-4A8A-4DA1-BF00-6B0ECE61CF3E}" type="datetimeFigureOut">
              <a:rPr lang="en-IN" smtClean="0"/>
              <a:t>30-08-2021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59421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34A56-4A8A-4DA1-BF00-6B0ECE61CF3E}" type="datetimeFigureOut">
              <a:rPr lang="en-IN" smtClean="0"/>
              <a:t>30-08-2021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391182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E34A56-4A8A-4DA1-BF00-6B0ECE61CF3E}"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210485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E34A56-4A8A-4DA1-BF00-6B0ECE61CF3E}" type="datetimeFigureOut">
              <a:rPr lang="en-IN" smtClean="0"/>
              <a:t>30-08-2021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85F4A-408B-4FA8-961D-87C8D0742F1B}" type="slidenum">
              <a:rPr lang="en-IN" smtClean="0"/>
              <a:t>‹#›</a:t>
            </a:fld>
            <a:endParaRPr lang="en-IN"/>
          </a:p>
        </p:txBody>
      </p:sp>
    </p:spTree>
    <p:extLst>
      <p:ext uri="{BB962C8B-B14F-4D97-AF65-F5344CB8AC3E}">
        <p14:creationId xmlns:p14="http://schemas.microsoft.com/office/powerpoint/2010/main" val="410450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34A56-4A8A-4DA1-BF00-6B0ECE61CF3E}" type="datetimeFigureOut">
              <a:rPr lang="en-IN" smtClean="0"/>
              <a:t>30-08-2021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85F4A-408B-4FA8-961D-87C8D0742F1B}" type="slidenum">
              <a:rPr lang="en-IN" smtClean="0"/>
              <a:t>‹#›</a:t>
            </a:fld>
            <a:endParaRPr lang="en-IN"/>
          </a:p>
        </p:txBody>
      </p:sp>
    </p:spTree>
    <p:extLst>
      <p:ext uri="{BB962C8B-B14F-4D97-AF65-F5344CB8AC3E}">
        <p14:creationId xmlns:p14="http://schemas.microsoft.com/office/powerpoint/2010/main" val="207404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WORKFORCE ANALYTICS</a:t>
            </a:r>
            <a:endParaRPr lang="en-IN" dirty="0"/>
          </a:p>
        </p:txBody>
      </p:sp>
    </p:spTree>
    <p:extLst>
      <p:ext uri="{BB962C8B-B14F-4D97-AF65-F5344CB8AC3E}">
        <p14:creationId xmlns:p14="http://schemas.microsoft.com/office/powerpoint/2010/main" val="299095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the hour?</a:t>
            </a:r>
            <a:endParaRPr lang="en-IN" dirty="0"/>
          </a:p>
        </p:txBody>
      </p:sp>
      <p:sp>
        <p:nvSpPr>
          <p:cNvPr id="3" name="Content Placeholder 2"/>
          <p:cNvSpPr>
            <a:spLocks noGrp="1"/>
          </p:cNvSpPr>
          <p:nvPr>
            <p:ph idx="1"/>
          </p:nvPr>
        </p:nvSpPr>
        <p:spPr/>
        <p:txBody>
          <a:bodyPr>
            <a:normAutofit/>
          </a:bodyPr>
          <a:lstStyle/>
          <a:p>
            <a:r>
              <a:rPr lang="en-US" sz="2400" dirty="0" smtClean="0"/>
              <a:t>Definitely!!! Most important aspects of dealing with problems related to the HR domain and analytics are being solved today using workforce analytics.</a:t>
            </a:r>
          </a:p>
          <a:p>
            <a:r>
              <a:rPr lang="en-US" sz="2400" dirty="0" smtClean="0"/>
              <a:t>In a time where data and time are most important to solve business problems, today workforce analytics has jumped up to raise its hand to not only solve but help monitor and play an important role in prescriptive and predictive analysis.</a:t>
            </a:r>
            <a:endParaRPr lang="en-IN" sz="2400" dirty="0"/>
          </a:p>
        </p:txBody>
      </p:sp>
    </p:spTree>
    <p:extLst>
      <p:ext uri="{BB962C8B-B14F-4D97-AF65-F5344CB8AC3E}">
        <p14:creationId xmlns:p14="http://schemas.microsoft.com/office/powerpoint/2010/main" val="94110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HR Analytics vs Workforce Analytics</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202470"/>
              </p:ext>
            </p:extLst>
          </p:nvPr>
        </p:nvGraphicFramePr>
        <p:xfrm>
          <a:off x="838200" y="1690686"/>
          <a:ext cx="10515600" cy="39694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41437668"/>
                    </a:ext>
                  </a:extLst>
                </a:gridCol>
                <a:gridCol w="5257800">
                  <a:extLst>
                    <a:ext uri="{9D8B030D-6E8A-4147-A177-3AD203B41FA5}">
                      <a16:colId xmlns:a16="http://schemas.microsoft.com/office/drawing/2014/main" val="751418387"/>
                    </a:ext>
                  </a:extLst>
                </a:gridCol>
              </a:tblGrid>
              <a:tr h="769028">
                <a:tc>
                  <a:txBody>
                    <a:bodyPr/>
                    <a:lstStyle/>
                    <a:p>
                      <a:pPr algn="ctr"/>
                      <a:r>
                        <a:rPr lang="en-US" sz="2400" dirty="0" smtClean="0"/>
                        <a:t>HR ANALYTICS</a:t>
                      </a:r>
                      <a:endParaRPr lang="en-IN" sz="2400" dirty="0"/>
                    </a:p>
                  </a:txBody>
                  <a:tcPr/>
                </a:tc>
                <a:tc>
                  <a:txBody>
                    <a:bodyPr/>
                    <a:lstStyle/>
                    <a:p>
                      <a:pPr algn="ctr"/>
                      <a:r>
                        <a:rPr lang="en-US" sz="2400" dirty="0" smtClean="0"/>
                        <a:t>WORKFORCE ANALYTICS</a:t>
                      </a:r>
                      <a:endParaRPr lang="en-IN" sz="2400" dirty="0"/>
                    </a:p>
                  </a:txBody>
                  <a:tcPr/>
                </a:tc>
                <a:extLst>
                  <a:ext uri="{0D108BD9-81ED-4DB2-BD59-A6C34878D82A}">
                    <a16:rowId xmlns:a16="http://schemas.microsoft.com/office/drawing/2014/main" val="3511442659"/>
                  </a:ext>
                </a:extLst>
              </a:tr>
              <a:tr h="76902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main purpose here is to determine those aspects of HR management that must be prioritized and improved to allow the HR to perform better</a:t>
                      </a:r>
                      <a:r>
                        <a:rPr lang="en-US" dirty="0" smtClean="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main purpose here is to determine those aspects of HR management that must be prioritized and improved to allow the organization to perform better.</a:t>
                      </a:r>
                      <a:endParaRPr lang="en-US" dirty="0" smtClean="0"/>
                    </a:p>
                  </a:txBody>
                  <a:tcPr/>
                </a:tc>
                <a:extLst>
                  <a:ext uri="{0D108BD9-81ED-4DB2-BD59-A6C34878D82A}">
                    <a16:rowId xmlns:a16="http://schemas.microsoft.com/office/drawing/2014/main" val="122244321"/>
                  </a:ext>
                </a:extLst>
              </a:tr>
              <a:tr h="76902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HR analytics is concerned with many areas of the organization at large. This could include day-to-day HR operations, procedure efficiencies, or strategic organizational issues in other areas.</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Workforce analytics is mostly associated with Talent Management and is focused specifically on analyzing people data. Workforce analytics is also closely identified with the reference to analytical software that manages and reports on employee data.</a:t>
                      </a:r>
                      <a:endParaRPr lang="en-US" dirty="0" smtClean="0"/>
                    </a:p>
                  </a:txBody>
                  <a:tcPr/>
                </a:tc>
                <a:extLst>
                  <a:ext uri="{0D108BD9-81ED-4DB2-BD59-A6C34878D82A}">
                    <a16:rowId xmlns:a16="http://schemas.microsoft.com/office/drawing/2014/main" val="4117201362"/>
                  </a:ext>
                </a:extLst>
              </a:tr>
            </a:tbl>
          </a:graphicData>
        </a:graphic>
      </p:graphicFrame>
    </p:spTree>
    <p:extLst>
      <p:ext uri="{BB962C8B-B14F-4D97-AF65-F5344CB8AC3E}">
        <p14:creationId xmlns:p14="http://schemas.microsoft.com/office/powerpoint/2010/main" val="205159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now?</a:t>
            </a:r>
            <a:endParaRPr lang="en-IN" dirty="0"/>
          </a:p>
        </p:txBody>
      </p:sp>
      <p:sp>
        <p:nvSpPr>
          <p:cNvPr id="3" name="Content Placeholder 2"/>
          <p:cNvSpPr>
            <a:spLocks noGrp="1"/>
          </p:cNvSpPr>
          <p:nvPr>
            <p:ph idx="1"/>
          </p:nvPr>
        </p:nvSpPr>
        <p:spPr>
          <a:xfrm>
            <a:off x="838200" y="1470454"/>
            <a:ext cx="10515600" cy="5053914"/>
          </a:xfrm>
        </p:spPr>
        <p:txBody>
          <a:bodyPr>
            <a:normAutofit fontScale="92500" lnSpcReduction="10000"/>
          </a:bodyPr>
          <a:lstStyle/>
          <a:p>
            <a:r>
              <a:rPr lang="en-US" sz="2400" dirty="0" smtClean="0"/>
              <a:t>For </a:t>
            </a:r>
            <a:r>
              <a:rPr lang="en-US" sz="2400" dirty="0" err="1" smtClean="0"/>
              <a:t>eg</a:t>
            </a:r>
            <a:r>
              <a:rPr lang="en-US" sz="2400" dirty="0" smtClean="0"/>
              <a:t>: CEO asks the following questions:</a:t>
            </a:r>
          </a:p>
          <a:p>
            <a:pPr lvl="1"/>
            <a:r>
              <a:rPr lang="en-US" sz="2000" dirty="0" smtClean="0"/>
              <a:t>For the financial impact of HR activities and HR related decisions.</a:t>
            </a:r>
          </a:p>
          <a:p>
            <a:pPr lvl="1"/>
            <a:r>
              <a:rPr lang="en-US" sz="2000" dirty="0"/>
              <a:t>Are we retaining our best talent?</a:t>
            </a:r>
          </a:p>
          <a:p>
            <a:pPr lvl="1"/>
            <a:r>
              <a:rPr lang="en-US" sz="2000" dirty="0"/>
              <a:t>What are the characteristics of our top performers?</a:t>
            </a:r>
          </a:p>
          <a:p>
            <a:pPr lvl="1"/>
            <a:r>
              <a:rPr lang="en-US" sz="2000" dirty="0"/>
              <a:t>Who is at risk of leaving?</a:t>
            </a:r>
          </a:p>
          <a:p>
            <a:pPr lvl="1"/>
            <a:r>
              <a:rPr lang="en-US" sz="2000" dirty="0"/>
              <a:t>What training has been most effective?</a:t>
            </a:r>
          </a:p>
          <a:p>
            <a:pPr lvl="1"/>
            <a:r>
              <a:rPr lang="en-US" sz="2000" dirty="0"/>
              <a:t>Where are there areas to save on labor costs?</a:t>
            </a:r>
          </a:p>
          <a:p>
            <a:r>
              <a:rPr lang="en-US" sz="2400" dirty="0" smtClean="0"/>
              <a:t>Now HR analytics involves the working on the HR domain and aspects that would help HR in the determination and monitoring of its activities. </a:t>
            </a:r>
          </a:p>
          <a:p>
            <a:r>
              <a:rPr lang="en-US" sz="2400" dirty="0" smtClean="0"/>
              <a:t>Additionally now Workforce analytics relates to collecting data and combine with the knowledge of the analysts and the power of tools to determine the predictive and prescriptive aspects and solutions for the organization to grow and perform well all together.</a:t>
            </a:r>
          </a:p>
          <a:p>
            <a:r>
              <a:rPr lang="en-US" sz="2400" dirty="0" smtClean="0"/>
              <a:t>Hence, we can say that Workforce Analytics is an algorithm based model that is applied to employee data in order to provide valuable insights and ROI evidence for workforce related decisions, as well as gain insight on the future workforce planning.</a:t>
            </a:r>
            <a:endParaRPr lang="en-IN" sz="2400" dirty="0" smtClean="0"/>
          </a:p>
          <a:p>
            <a:endParaRPr lang="en-IN" sz="2400" dirty="0"/>
          </a:p>
        </p:txBody>
      </p:sp>
    </p:spTree>
    <p:extLst>
      <p:ext uri="{BB962C8B-B14F-4D97-AF65-F5344CB8AC3E}">
        <p14:creationId xmlns:p14="http://schemas.microsoft.com/office/powerpoint/2010/main" val="398221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Workforce Analytics</a:t>
            </a:r>
            <a:endParaRPr lang="en-IN" dirty="0"/>
          </a:p>
        </p:txBody>
      </p:sp>
      <p:sp>
        <p:nvSpPr>
          <p:cNvPr id="3" name="Content Placeholder 2"/>
          <p:cNvSpPr>
            <a:spLocks noGrp="1"/>
          </p:cNvSpPr>
          <p:nvPr>
            <p:ph idx="1"/>
          </p:nvPr>
        </p:nvSpPr>
        <p:spPr>
          <a:xfrm>
            <a:off x="838200" y="1495168"/>
            <a:ext cx="10515600" cy="4633783"/>
          </a:xfrm>
        </p:spPr>
        <p:txBody>
          <a:bodyPr>
            <a:noAutofit/>
          </a:bodyPr>
          <a:lstStyle/>
          <a:p>
            <a:r>
              <a:rPr lang="en-US" sz="2400" dirty="0"/>
              <a:t>1. Start with a workforce problem or question that the organization wants or need to </a:t>
            </a:r>
            <a:r>
              <a:rPr lang="en-US" sz="2400" dirty="0" smtClean="0"/>
              <a:t>solve.</a:t>
            </a:r>
          </a:p>
          <a:p>
            <a:pPr lvl="1"/>
            <a:r>
              <a:rPr lang="en-US" sz="2000" dirty="0" smtClean="0"/>
              <a:t>For </a:t>
            </a:r>
            <a:r>
              <a:rPr lang="en-US" sz="2000" dirty="0"/>
              <a:t>example, Can we </a:t>
            </a:r>
            <a:r>
              <a:rPr lang="en-US" sz="2000" dirty="0" smtClean="0"/>
              <a:t>improve employee engagement by </a:t>
            </a:r>
            <a:r>
              <a:rPr lang="en-US" sz="2000" dirty="0"/>
              <a:t>addressing skill gaps? A specific problem or question will help determine what data and statistical models are needed</a:t>
            </a:r>
            <a:r>
              <a:rPr lang="en-US" dirty="0"/>
              <a:t>.</a:t>
            </a:r>
          </a:p>
          <a:p>
            <a:r>
              <a:rPr lang="en-US" sz="2400" dirty="0"/>
              <a:t>2. Determine what information managers or executives would need in order to make a decision about their problem or question.</a:t>
            </a:r>
          </a:p>
          <a:p>
            <a:pPr lvl="1"/>
            <a:r>
              <a:rPr lang="en-US" sz="2000" i="1" dirty="0"/>
              <a:t>What should the analysis be reporting on?</a:t>
            </a:r>
            <a:r>
              <a:rPr lang="en-US" sz="2000" dirty="0"/>
              <a:t/>
            </a:r>
            <a:br>
              <a:rPr lang="en-US" sz="2000" dirty="0"/>
            </a:br>
            <a:r>
              <a:rPr lang="en-US" sz="2000" dirty="0"/>
              <a:t>For example, in the question posed in Step 1, the information they need might be the relationship of training completion rates to employee survey results</a:t>
            </a:r>
            <a:r>
              <a:rPr lang="en-US" sz="2000" dirty="0" smtClean="0"/>
              <a:t>.</a:t>
            </a:r>
            <a:endParaRPr lang="en-US" sz="2000" dirty="0"/>
          </a:p>
        </p:txBody>
      </p:sp>
    </p:spTree>
    <p:extLst>
      <p:ext uri="{BB962C8B-B14F-4D97-AF65-F5344CB8AC3E}">
        <p14:creationId xmlns:p14="http://schemas.microsoft.com/office/powerpoint/2010/main" val="373638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3. Determine the benchmark or goal for the problem or question.</a:t>
            </a:r>
          </a:p>
          <a:p>
            <a:pPr lvl="1"/>
            <a:r>
              <a:rPr lang="en-US" sz="2000" dirty="0"/>
              <a:t>This means ensuring that historical data or benchmark standards are available in order to compare the collected data. As in our example question, the benchmark might be the successful completion of a specific training course.</a:t>
            </a:r>
          </a:p>
          <a:p>
            <a:r>
              <a:rPr lang="en-US" sz="2400" dirty="0"/>
              <a:t>4. Decide how to analyze and report the metrics.</a:t>
            </a:r>
          </a:p>
          <a:p>
            <a:pPr lvl="1"/>
            <a:r>
              <a:rPr lang="en-US" sz="2000" dirty="0" smtClean="0"/>
              <a:t>This </a:t>
            </a:r>
            <a:r>
              <a:rPr lang="en-US" sz="2000" dirty="0"/>
              <a:t>means figuring out what levels or relationships to measure and analyze. To figure out the skill gaps in the organization’s workforce, the metrics might include the training results for different departments, the benchmarks for each department, and a correlation with employee survey results. Is employee satisfaction higher for those who have completed the additional skill training and lower for those who have not completed the skill training?</a:t>
            </a:r>
            <a:endParaRPr lang="en-IN" sz="2000" dirty="0" smtClean="0"/>
          </a:p>
          <a:p>
            <a:endParaRPr lang="en-IN" sz="2400" dirty="0"/>
          </a:p>
        </p:txBody>
      </p:sp>
    </p:spTree>
    <p:extLst>
      <p:ext uri="{BB962C8B-B14F-4D97-AF65-F5344CB8AC3E}">
        <p14:creationId xmlns:p14="http://schemas.microsoft.com/office/powerpoint/2010/main" val="962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smtClean="0"/>
              <a:t>Benefits of Workforce Analytics implementation</a:t>
            </a:r>
            <a:endParaRPr lang="en-IN" sz="3600" b="1" u="sng"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Ability to identify potential candidates who best match with organizational needs and work culture.</a:t>
            </a:r>
          </a:p>
          <a:p>
            <a:pPr>
              <a:buFont typeface="Wingdings" panose="05000000000000000000" pitchFamily="2" charset="2"/>
              <a:buChar char="ü"/>
            </a:pPr>
            <a:r>
              <a:rPr lang="en-US" dirty="0"/>
              <a:t>Ability to forecast which employees will be high-performers so that the right resources are provided to retain them.</a:t>
            </a:r>
          </a:p>
          <a:p>
            <a:pPr>
              <a:buFont typeface="Wingdings" panose="05000000000000000000" pitchFamily="2" charset="2"/>
              <a:buChar char="ü"/>
            </a:pPr>
            <a:r>
              <a:rPr lang="en-US" dirty="0"/>
              <a:t>Determine the need for future organizational needs so that recruitment will satisfy talent requirements.</a:t>
            </a:r>
          </a:p>
          <a:p>
            <a:pPr>
              <a:buFont typeface="Wingdings" panose="05000000000000000000" pitchFamily="2" charset="2"/>
              <a:buChar char="ü"/>
            </a:pPr>
            <a:r>
              <a:rPr lang="en-US" dirty="0"/>
              <a:t>Determine what factors indicate employee engagement and job satisfaction in order to sustain a better performing workforce.</a:t>
            </a:r>
          </a:p>
          <a:p>
            <a:pPr>
              <a:buFont typeface="Wingdings" panose="05000000000000000000" pitchFamily="2" charset="2"/>
              <a:buChar char="ü"/>
            </a:pPr>
            <a:r>
              <a:rPr lang="en-US" dirty="0"/>
              <a:t>Identify and flag upcoming talent for future succession planning</a:t>
            </a:r>
            <a:r>
              <a:rPr lang="en-US" dirty="0" smtClean="0"/>
              <a:t>.</a:t>
            </a:r>
            <a:endParaRPr lang="en-IN" dirty="0"/>
          </a:p>
        </p:txBody>
      </p:sp>
    </p:spTree>
    <p:extLst>
      <p:ext uri="{BB962C8B-B14F-4D97-AF65-F5344CB8AC3E}">
        <p14:creationId xmlns:p14="http://schemas.microsoft.com/office/powerpoint/2010/main" val="396038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706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WORKFORCE ANALYTICS</vt:lpstr>
      <vt:lpstr>Need of the hour?</vt:lpstr>
      <vt:lpstr>HR Analytics vs Workforce Analytics</vt:lpstr>
      <vt:lpstr>Why now?</vt:lpstr>
      <vt:lpstr>Implementation of Workforce Analytics</vt:lpstr>
      <vt:lpstr>PowerPoint Presentation</vt:lpstr>
      <vt:lpstr>Benefits of Workforce Analytics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ANALYTICS</dc:title>
  <dc:creator>Jaspreet Singh</dc:creator>
  <cp:lastModifiedBy>Jaspreet Singh</cp:lastModifiedBy>
  <cp:revision>7</cp:revision>
  <dcterms:created xsi:type="dcterms:W3CDTF">2021-08-30T06:39:11Z</dcterms:created>
  <dcterms:modified xsi:type="dcterms:W3CDTF">2021-08-30T07:32:27Z</dcterms:modified>
</cp:coreProperties>
</file>