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72" r:id="rId6"/>
    <p:sldId id="270" r:id="rId7"/>
    <p:sldId id="277" r:id="rId8"/>
    <p:sldId id="261" r:id="rId9"/>
    <p:sldId id="262" r:id="rId10"/>
    <p:sldId id="267" r:id="rId11"/>
    <p:sldId id="265" r:id="rId12"/>
    <p:sldId id="273" r:id="rId13"/>
    <p:sldId id="274" r:id="rId14"/>
    <p:sldId id="275" r:id="rId15"/>
    <p:sldId id="271" r:id="rId16"/>
    <p:sldId id="266" r:id="rId17"/>
    <p:sldId id="264" r:id="rId18"/>
    <p:sldId id="276" r:id="rId19"/>
    <p:sldId id="268" r:id="rId20"/>
    <p:sldId id="269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C40"/>
    <a:srgbClr val="2477FA"/>
    <a:srgbClr val="000000"/>
    <a:srgbClr val="040037"/>
    <a:srgbClr val="0E102C"/>
    <a:srgbClr val="1E6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3"/>
    <p:restoredTop sz="94773"/>
  </p:normalViewPr>
  <p:slideViewPr>
    <p:cSldViewPr snapToGrid="0" snapToObjects="1">
      <p:cViewPr varScale="1">
        <p:scale>
          <a:sx n="80" d="100"/>
          <a:sy n="80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0351-4B42-9B4E-9AEC-8E90EF15CE5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49E4-65E1-2D48-9438-E9B31058D2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4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49E4-65E1-2D48-9438-E9B31058D2D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536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ko-Kore-KR" altLang="en-US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현재</a:t>
            </a:r>
            <a:r>
              <a:rPr kumimoji="1" lang="ko-KR" altLang="en-US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수강중인 강의는 팀 별 프로젝트 과제로 진행된다</a:t>
            </a:r>
            <a:r>
              <a:rPr kumimoji="1" lang="en-US" altLang="ko-KR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좋은 결과물을 만들어 내기 위해서는 좋은 팀을 만나야 한다</a:t>
            </a:r>
            <a:r>
              <a:rPr kumimoji="1" lang="en-US" altLang="ko-Kore-KR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사다리 타기 등을 통해 임의로 정해지는 팀원이 아닌</a:t>
            </a:r>
            <a:r>
              <a:rPr kumimoji="1" lang="en-US" altLang="ko-KR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내가 하고싶은 팀원과 함께 프로젝트를 진행한다면 더 좋은 결과물이 나올 수 있지 않을까 </a:t>
            </a:r>
            <a:r>
              <a:rPr kumimoji="1" lang="en-US" altLang="ko-KR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49E4-65E1-2D48-9438-E9B31058D2D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214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49E4-65E1-2D48-9438-E9B31058D2D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803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49E4-65E1-2D48-9438-E9B31058D2D7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799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/>
              <a:t>git </a:t>
            </a:r>
            <a:r>
              <a:rPr lang="ko-KR" altLang="en-US" dirty="0"/>
              <a:t>을 사용해서 각자의 </a:t>
            </a:r>
            <a:r>
              <a:rPr lang="ko-KR" altLang="en-US" dirty="0" err="1"/>
              <a:t>작업물을</a:t>
            </a:r>
            <a:r>
              <a:rPr lang="ko-KR" altLang="en-US" dirty="0"/>
              <a:t> 나누며 병합 및 수정 하면서 다양한 </a:t>
            </a:r>
            <a:r>
              <a:rPr lang="en" altLang="ko-Kore-KR" dirty="0"/>
              <a:t>cli </a:t>
            </a:r>
            <a:r>
              <a:rPr lang="ko-KR" altLang="en-US" dirty="0" err="1"/>
              <a:t>를</a:t>
            </a:r>
            <a:r>
              <a:rPr lang="ko-KR" altLang="en-US" dirty="0"/>
              <a:t> 접하고</a:t>
            </a:r>
            <a:r>
              <a:rPr lang="en-US" altLang="ko-KR" dirty="0"/>
              <a:t>, </a:t>
            </a:r>
            <a:r>
              <a:rPr lang="ko-KR" altLang="en-US" dirty="0"/>
              <a:t>능숙하게 사용할 수 있게 되었다</a:t>
            </a:r>
            <a:r>
              <a:rPr lang="en-US" altLang="ko-KR" dirty="0"/>
              <a:t>.</a:t>
            </a:r>
            <a:r>
              <a:rPr lang="en" altLang="ko-Kore-KR" dirty="0"/>
              <a:t>git status </a:t>
            </a:r>
            <a:r>
              <a:rPr lang="ko-KR" altLang="en-US" dirty="0"/>
              <a:t>와 </a:t>
            </a:r>
            <a:r>
              <a:rPr lang="en" altLang="ko-Kore-KR" dirty="0"/>
              <a:t>git log </a:t>
            </a:r>
            <a:r>
              <a:rPr lang="ko-KR" altLang="en-US" dirty="0" err="1"/>
              <a:t>를</a:t>
            </a:r>
            <a:r>
              <a:rPr lang="ko-KR" altLang="en-US" dirty="0"/>
              <a:t> 이용해서 변경사항을 지속적으로 버전 확인 및 수정사항을 확인 할 수 있었다</a:t>
            </a:r>
            <a:r>
              <a:rPr lang="en-US" altLang="ko-KR" dirty="0"/>
              <a:t>.</a:t>
            </a:r>
            <a:r>
              <a:rPr lang="en" altLang="ko-Kore-KR" dirty="0"/>
              <a:t>git cherry-pick </a:t>
            </a:r>
            <a:r>
              <a:rPr lang="ko-KR" altLang="en-US" dirty="0"/>
              <a:t>을 이용해서 원하는 </a:t>
            </a:r>
            <a:r>
              <a:rPr lang="en" altLang="ko-Kore-KR" dirty="0"/>
              <a:t>history commit </a:t>
            </a:r>
            <a:r>
              <a:rPr lang="ko-KR" altLang="en-US" dirty="0"/>
              <a:t>만을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했다</a:t>
            </a:r>
            <a:r>
              <a:rPr lang="en-US" altLang="ko-KR" dirty="0"/>
              <a:t>.</a:t>
            </a:r>
            <a:r>
              <a:rPr lang="en" altLang="ko-Kore-KR" dirty="0"/>
              <a:t>git reset </a:t>
            </a:r>
            <a:r>
              <a:rPr lang="ko-KR" altLang="en-US" dirty="0"/>
              <a:t>을 통해서 잘못된 </a:t>
            </a:r>
            <a:r>
              <a:rPr lang="ko-KR" altLang="en-US" dirty="0" err="1"/>
              <a:t>병합과정을</a:t>
            </a:r>
            <a:r>
              <a:rPr lang="ko-KR" altLang="en-US" dirty="0"/>
              <a:t> 수정 하고</a:t>
            </a:r>
            <a:r>
              <a:rPr lang="en-US" altLang="ko-KR" dirty="0"/>
              <a:t>, </a:t>
            </a:r>
            <a:r>
              <a:rPr lang="ko-KR" altLang="en-US" dirty="0"/>
              <a:t>이로 인해 </a:t>
            </a:r>
            <a:r>
              <a:rPr lang="en" altLang="ko-Kore-KR" dirty="0"/>
              <a:t>commit </a:t>
            </a:r>
            <a:r>
              <a:rPr lang="ko-KR" altLang="en-US" dirty="0"/>
              <a:t>을 좀 더 신중 하게 하자라는 생각으로 </a:t>
            </a:r>
            <a:r>
              <a:rPr lang="en" altLang="ko-Kore-KR" dirty="0"/>
              <a:t>git stash </a:t>
            </a:r>
            <a:r>
              <a:rPr lang="ko-KR" altLang="en-US" dirty="0"/>
              <a:t>명령어를 통해서 </a:t>
            </a:r>
            <a:r>
              <a:rPr lang="en" altLang="ko-Kore-KR" dirty="0"/>
              <a:t>commit </a:t>
            </a:r>
            <a:r>
              <a:rPr lang="ko-KR" altLang="en-US" dirty="0"/>
              <a:t>을 능숙하게 조절 하게 되었습니다</a:t>
            </a:r>
            <a:r>
              <a:rPr lang="en-US" altLang="ko-KR" dirty="0"/>
              <a:t>. </a:t>
            </a:r>
            <a:r>
              <a:rPr lang="en" altLang="ko-Kore-KR" dirty="0"/>
              <a:t>git </a:t>
            </a:r>
            <a:r>
              <a:rPr lang="en" altLang="ko-Kore-KR" dirty="0" err="1"/>
              <a:t>reflog</a:t>
            </a:r>
            <a:r>
              <a:rPr lang="en" altLang="ko-Kore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통해서 각 </a:t>
            </a:r>
            <a:r>
              <a:rPr lang="ko-KR" altLang="en-US" dirty="0" err="1"/>
              <a:t>커밋</a:t>
            </a:r>
            <a:r>
              <a:rPr lang="ko-KR" altLang="en-US" dirty="0"/>
              <a:t> 이동을 파악하려 했으며</a:t>
            </a:r>
            <a:r>
              <a:rPr lang="en-US" altLang="ko-KR" dirty="0"/>
              <a:t>, </a:t>
            </a:r>
            <a:r>
              <a:rPr lang="ko-KR" altLang="en-US" dirty="0"/>
              <a:t>수정하는 과정에서도 굉장히 자주 사용하는 명령어가 되었습니다</a:t>
            </a:r>
            <a:r>
              <a:rPr lang="en-US" altLang="ko-KR" dirty="0"/>
              <a:t>.</a:t>
            </a:r>
            <a:r>
              <a:rPr lang="ko-KR" altLang="en-US" dirty="0"/>
              <a:t>로컬에서 사소한 </a:t>
            </a:r>
            <a:r>
              <a:rPr lang="en" altLang="ko-Kore-KR" dirty="0"/>
              <a:t>commit </a:t>
            </a:r>
            <a:r>
              <a:rPr lang="ko-KR" altLang="en-US" dirty="0"/>
              <a:t>을 깔끔하게 만들기 위해서 </a:t>
            </a:r>
            <a:r>
              <a:rPr lang="en" altLang="ko-Kore-KR" dirty="0"/>
              <a:t>rebase </a:t>
            </a:r>
            <a:r>
              <a:rPr lang="ko-KR" altLang="en-US" dirty="0"/>
              <a:t>명령어로 좀더 깔끔하게 병합하게 하는 과정을 거침</a:t>
            </a:r>
            <a:r>
              <a:rPr lang="en-US" altLang="ko-KR" dirty="0"/>
              <a:t>.</a:t>
            </a:r>
            <a:r>
              <a:rPr lang="ko-KR" altLang="en-US" dirty="0"/>
              <a:t>최대한 </a:t>
            </a:r>
            <a:r>
              <a:rPr lang="en" altLang="ko-Kore-KR" dirty="0"/>
              <a:t>cli </a:t>
            </a:r>
            <a:r>
              <a:rPr lang="ko-KR" altLang="en-US" dirty="0"/>
              <a:t>에 익숙해 지기 위해서 각 버전을 확인하기 위해 </a:t>
            </a:r>
            <a:r>
              <a:rPr lang="en" altLang="ko-Kore-KR" dirty="0"/>
              <a:t>git log --graph --decorate --</a:t>
            </a:r>
            <a:r>
              <a:rPr lang="en" altLang="ko-Kore-KR" dirty="0" err="1"/>
              <a:t>oneline</a:t>
            </a:r>
            <a:r>
              <a:rPr lang="en" altLang="ko-Kore-KR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계속 꾸준히 확인하며</a:t>
            </a:r>
            <a:r>
              <a:rPr lang="en-US" altLang="ko-KR" dirty="0"/>
              <a:t>, </a:t>
            </a:r>
            <a:r>
              <a:rPr lang="ko-KR" altLang="en-US" dirty="0"/>
              <a:t>작업을 진행함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49E4-65E1-2D48-9438-E9B31058D2D7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818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49E4-65E1-2D48-9438-E9B31058D2D7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3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49E4-65E1-2D48-9438-E9B31058D2D7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989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49E4-65E1-2D48-9438-E9B31058D2D7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477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49E4-65E1-2D48-9438-E9B31058D2D7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930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8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9E65-3736-9145-B336-8F2A6F1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707A1-26A0-2249-BD4B-0C789A5B9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CF312-BA27-6547-897A-4C19342D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708B6-73B4-644D-AAB8-DDA8A676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99BDB-F804-0D4D-9EC3-B16D217E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7CA56-93B3-EF4C-A220-A9AB0947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5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F89F0-B2BC-D045-B2D4-230FFBE7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6534E-6320-6D40-AA7F-AB9555AC8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573B0-5461-4C4A-8F49-4DF8E0ED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9A2A6-4D4D-094D-8123-426E50C0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AD3FE-E4A4-974D-BD58-AA2F1D3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29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EC372-C4FF-5B4A-983A-95D5CBF1B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7BA4D-54C7-384A-9303-2FD1213D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CF131-AAC4-BC42-AC4C-0C505372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14058-36C4-594D-8841-57F2DEC1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5058A-BC8A-9648-A87C-D2CD5FB8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66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22209-50AC-574B-B4FF-C25FF7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DD026-0C1C-7347-A374-C2FCCBD4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6C57C-09B9-8248-9B7B-20E64001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AAC231-62F1-894B-AA2F-6F85984E6AD8}"/>
              </a:ext>
            </a:extLst>
          </p:cNvPr>
          <p:cNvSpPr/>
          <p:nvPr userDrawn="1"/>
        </p:nvSpPr>
        <p:spPr>
          <a:xfrm>
            <a:off x="275663" y="264178"/>
            <a:ext cx="154641" cy="596434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159F052-407A-F44D-A0EB-E018C319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27" y="306880"/>
            <a:ext cx="10201510" cy="596434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CE10EBC-6D16-7945-8FD4-8AC19CA6F6B5}"/>
              </a:ext>
            </a:extLst>
          </p:cNvPr>
          <p:cNvGrpSpPr/>
          <p:nvPr userDrawn="1"/>
        </p:nvGrpSpPr>
        <p:grpSpPr>
          <a:xfrm>
            <a:off x="11353800" y="113504"/>
            <a:ext cx="725303" cy="777110"/>
            <a:chOff x="5875762" y="2886402"/>
            <a:chExt cx="725303" cy="777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C57C3E-1B5D-D64A-967E-9092B0027CFF}"/>
                </a:ext>
              </a:extLst>
            </p:cNvPr>
            <p:cNvSpPr>
              <a:spLocks/>
            </p:cNvSpPr>
            <p:nvPr/>
          </p:nvSpPr>
          <p:spPr>
            <a:xfrm>
              <a:off x="5875762" y="2886402"/>
              <a:ext cx="720000" cy="720000"/>
            </a:xfrm>
            <a:prstGeom prst="rect">
              <a:avLst/>
            </a:prstGeom>
            <a:noFill/>
            <a:ln w="38100" cmpd="sng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달 23">
              <a:extLst>
                <a:ext uri="{FF2B5EF4-FFF2-40B4-BE49-F238E27FC236}">
                  <a16:creationId xmlns:a16="http://schemas.microsoft.com/office/drawing/2014/main" id="{124697B7-899A-4C4F-95BC-C3C6F7FA5DAA}"/>
                </a:ext>
              </a:extLst>
            </p:cNvPr>
            <p:cNvSpPr/>
            <p:nvPr/>
          </p:nvSpPr>
          <p:spPr>
            <a:xfrm rot="19440351">
              <a:off x="5985469" y="2961616"/>
              <a:ext cx="350948" cy="701896"/>
            </a:xfrm>
            <a:prstGeom prst="moon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81D1EE-1FB0-AD44-82DC-7825BB55907F}"/>
                </a:ext>
              </a:extLst>
            </p:cNvPr>
            <p:cNvSpPr txBox="1"/>
            <p:nvPr/>
          </p:nvSpPr>
          <p:spPr>
            <a:xfrm>
              <a:off x="5904612" y="3005715"/>
              <a:ext cx="696453" cy="385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100"/>
                </a:lnSpc>
              </a:pPr>
              <a:r>
                <a:rPr kumimoji="1" lang="en-US" altLang="ko-KR" sz="11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Moon</a:t>
              </a:r>
            </a:p>
            <a:p>
              <a:pPr algn="r">
                <a:lnSpc>
                  <a:spcPts val="1100"/>
                </a:lnSpc>
              </a:pPr>
              <a:r>
                <a:rPr kumimoji="1" lang="en-US" altLang="ko-KR" sz="11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Swings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577257-A9AD-FC45-9058-1860EE3CB210}"/>
                </a:ext>
              </a:extLst>
            </p:cNvPr>
            <p:cNvSpPr txBox="1"/>
            <p:nvPr/>
          </p:nvSpPr>
          <p:spPr>
            <a:xfrm>
              <a:off x="5904612" y="3330282"/>
              <a:ext cx="696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9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21.05.03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5A573-1270-804C-ABBF-9068504E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72B91-A73C-5742-8748-809FA1A7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5DB89F-62EF-E44A-90B4-8F72800C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11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8D59C-FC01-CA4B-916E-D6CB49F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E8EFC-09E6-4B4A-A4C0-D494FBB6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664DB-0742-9B44-A981-08FB5AAB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75287-00B4-1E44-98E4-D05F2D2D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AA6A1-4CCB-4044-A1A2-45D1E8DF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5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FAB8F-3BB1-C946-9EBC-A831007C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15C7E-850B-9A41-BF20-01935D145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45DA6E-9896-CD44-8F21-71A490C59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5F611-5EDF-D74A-91EB-9F3E05E9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988DE-BB4B-0F4A-948C-918D133E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BF04D-3DE3-2745-AA37-E382BB45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9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392BA-2201-0643-99CE-A8F83497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C7A31-0688-274E-A638-9449EA88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9CBE2-ECBA-F049-BA19-9361B28D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87FF7-A516-774E-B72E-D6874C974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8E600A-8496-5A44-9954-2A991F2FE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6B7918-8FAE-CA49-BCC4-891D27DE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4F218-BB0D-DE44-B476-E53E4038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49A728-754A-BA49-8943-565D6A94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1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D9B6-B11B-1C41-9627-6BA440AF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1C4811-236A-294C-8B64-58099560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8C046D-1647-9D4D-BDD0-DAB0AC46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9501A-3ED5-704F-886F-7ABA2129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089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E99AA-15EA-C648-B830-F3041D76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461897-C2BE-A34D-89F8-D5EE6CD8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56257-A554-DD47-A067-6FBCB8B7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200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99AA0-DFC9-E842-BCA8-BD7BF376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F27FE-8B22-374B-9CD6-50F65CFF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3DADC-9150-4E4C-BE7B-BCBA9999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090B6-10AE-0845-962A-5179E2CB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01052-48D8-094F-BBA5-F0F4592A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0352A-53C4-7547-B530-4099BB07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8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C36F35-7CB6-2A49-8FDF-944CB3EA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5EAD5-21F1-4846-B189-66217CCF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2A4A2-D4C7-3642-98AC-13368CF63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51B4-89E1-2A47-A15B-7775BCE42E4D}" type="datetimeFigureOut">
              <a:rPr kumimoji="1" lang="ko-Kore-KR" altLang="en-US" smtClean="0"/>
              <a:t>2021. 5. 3.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FF02D-ADCB-9E43-A00F-DFBF5FC8C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62A6A-C222-294D-B572-2402A7392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A55DD-284F-AD47-AD6A-0039338E74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69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636F93F-A596-934E-9FE1-D1912F509842}"/>
              </a:ext>
            </a:extLst>
          </p:cNvPr>
          <p:cNvSpPr/>
          <p:nvPr/>
        </p:nvSpPr>
        <p:spPr>
          <a:xfrm>
            <a:off x="2626658" y="2245660"/>
            <a:ext cx="6938683" cy="118334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Java Swing Project : </a:t>
            </a:r>
            <a:r>
              <a:rPr kumimoji="1" lang="ko-Kore-KR" altLang="en-US" sz="3200" b="1" spc="300" dirty="0">
                <a:solidFill>
                  <a:srgbClr val="F5FC4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作</a:t>
            </a:r>
            <a:r>
              <a:rPr kumimoji="1" lang="en-US" altLang="ko-KR" sz="3200" b="1" i="1" spc="300" dirty="0">
                <a:solidFill>
                  <a:srgbClr val="F5FC4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TEAM3</a:t>
            </a:r>
            <a:r>
              <a:rPr kumimoji="1" lang="ko-KR" altLang="en-US" sz="3200" b="1" spc="300" dirty="0">
                <a:solidFill>
                  <a:srgbClr val="F5FC4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분</a:t>
            </a:r>
            <a:endParaRPr kumimoji="1" lang="ko-Kore-KR" altLang="en-US" sz="3200" b="1" spc="300" dirty="0">
              <a:solidFill>
                <a:srgbClr val="F5FC40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195FF-1AB2-2845-A403-32717BB6ABD4}"/>
              </a:ext>
            </a:extLst>
          </p:cNvPr>
          <p:cNvSpPr txBox="1"/>
          <p:nvPr/>
        </p:nvSpPr>
        <p:spPr>
          <a:xfrm>
            <a:off x="2626657" y="4438221"/>
            <a:ext cx="6938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r>
              <a:rPr kumimoji="1" lang="ko-Kore-KR" altLang="en-US" sz="28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</a:t>
            </a:r>
            <a:r>
              <a:rPr kumimoji="1" lang="ko-KR" altLang="en-US" sz="28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8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en-US" altLang="ko-KR" sz="2800" b="1" dirty="0" err="1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MoonSwings</a:t>
            </a:r>
            <a:endParaRPr kumimoji="1" lang="en-US" altLang="ko-KR" sz="28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2000" b="1" spc="300" dirty="0" err="1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오영준</a:t>
            </a:r>
            <a:r>
              <a:rPr kumimoji="1" lang="en-US" altLang="ko-KR" sz="2000" b="1" spc="300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b="1" spc="300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spc="300" dirty="0" err="1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윤재필</a:t>
            </a:r>
            <a:r>
              <a:rPr kumimoji="1" lang="en-US" altLang="ko-KR" sz="2000" b="1" spc="300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b="1" spc="300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이승연</a:t>
            </a:r>
            <a:r>
              <a:rPr kumimoji="1" lang="en-US" altLang="ko-KR" sz="2000" b="1" spc="300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b="1" spc="300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spc="300" dirty="0" err="1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조효경</a:t>
            </a:r>
            <a:endParaRPr kumimoji="1" lang="en-US" altLang="ko-KR" sz="2000" b="1" spc="300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AA68B-35EB-2041-B944-D57B8B97E445}"/>
              </a:ext>
            </a:extLst>
          </p:cNvPr>
          <p:cNvGrpSpPr/>
          <p:nvPr/>
        </p:nvGrpSpPr>
        <p:grpSpPr>
          <a:xfrm>
            <a:off x="11345154" y="112486"/>
            <a:ext cx="725303" cy="777110"/>
            <a:chOff x="5875762" y="2886402"/>
            <a:chExt cx="725303" cy="777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6AF232-8152-724C-B23B-FB3C3719FE50}"/>
                </a:ext>
              </a:extLst>
            </p:cNvPr>
            <p:cNvSpPr>
              <a:spLocks/>
            </p:cNvSpPr>
            <p:nvPr/>
          </p:nvSpPr>
          <p:spPr>
            <a:xfrm>
              <a:off x="5875762" y="2886402"/>
              <a:ext cx="720000" cy="720000"/>
            </a:xfrm>
            <a:prstGeom prst="rect">
              <a:avLst/>
            </a:prstGeom>
            <a:noFill/>
            <a:ln w="38100" cmpd="sng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32C7C4A3-06FA-B741-ABB4-3DA9C37480C8}"/>
                </a:ext>
              </a:extLst>
            </p:cNvPr>
            <p:cNvSpPr/>
            <p:nvPr/>
          </p:nvSpPr>
          <p:spPr>
            <a:xfrm rot="19440351">
              <a:off x="5985469" y="2961616"/>
              <a:ext cx="350948" cy="701896"/>
            </a:xfrm>
            <a:prstGeom prst="moon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CECB83-2DEF-5244-AFF9-F700B83B3091}"/>
                </a:ext>
              </a:extLst>
            </p:cNvPr>
            <p:cNvSpPr txBox="1"/>
            <p:nvPr/>
          </p:nvSpPr>
          <p:spPr>
            <a:xfrm>
              <a:off x="5904612" y="3005715"/>
              <a:ext cx="696453" cy="385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100"/>
                </a:lnSpc>
              </a:pPr>
              <a:r>
                <a:rPr kumimoji="1" lang="en-US" altLang="ko-KR" sz="11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Moon</a:t>
              </a:r>
            </a:p>
            <a:p>
              <a:pPr algn="r">
                <a:lnSpc>
                  <a:spcPts val="1100"/>
                </a:lnSpc>
              </a:pPr>
              <a:r>
                <a:rPr kumimoji="1" lang="en-US" altLang="ko-KR" sz="11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Swings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3773EB-3FCF-BD44-9C88-50641CF30C14}"/>
                </a:ext>
              </a:extLst>
            </p:cNvPr>
            <p:cNvSpPr txBox="1"/>
            <p:nvPr/>
          </p:nvSpPr>
          <p:spPr>
            <a:xfrm>
              <a:off x="5904612" y="3330282"/>
              <a:ext cx="696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9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21.05.03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90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9B3F-6084-6745-AACD-347A49DF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DB</a:t>
            </a:r>
            <a:r>
              <a:rPr kumimoji="1" lang="ko-KR" altLang="en-US" dirty="0"/>
              <a:t>설계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AAB564-9DFE-3347-9CF3-48F4C3D2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73" y="-46651"/>
            <a:ext cx="7693204" cy="69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5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9B3F-6084-6745-AACD-347A49DF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주요기능</a:t>
            </a:r>
            <a:r>
              <a:rPr kumimoji="1" lang="en-US" altLang="ko-KR" dirty="0"/>
              <a:t> – Work Flow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339D8-149E-DE44-84D6-DCF5D9667944}"/>
              </a:ext>
            </a:extLst>
          </p:cNvPr>
          <p:cNvSpPr/>
          <p:nvPr/>
        </p:nvSpPr>
        <p:spPr>
          <a:xfrm>
            <a:off x="528440" y="2959026"/>
            <a:ext cx="1461601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 Page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4860B3-229C-2A48-81DB-A661729E0940}"/>
              </a:ext>
            </a:extLst>
          </p:cNvPr>
          <p:cNvSpPr/>
          <p:nvPr/>
        </p:nvSpPr>
        <p:spPr>
          <a:xfrm>
            <a:off x="3008758" y="1618901"/>
            <a:ext cx="1461601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Student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EF8CD-D15E-664B-87A3-07E077A733DD}"/>
              </a:ext>
            </a:extLst>
          </p:cNvPr>
          <p:cNvSpPr txBox="1"/>
          <p:nvPr/>
        </p:nvSpPr>
        <p:spPr>
          <a:xfrm>
            <a:off x="528440" y="3520873"/>
            <a:ext cx="159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Sign In</a:t>
            </a:r>
          </a:p>
          <a:p>
            <a:pPr marL="342900" indent="-342900">
              <a:buAutoNum type="arabicPeriod"/>
            </a:pPr>
            <a:r>
              <a:rPr kumimoji="1" lang="en-US" altLang="ko-Kore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Sign Up</a:t>
            </a:r>
          </a:p>
          <a:p>
            <a:pPr marL="342900" indent="-342900">
              <a:buAutoNum type="arabicPeriod"/>
            </a:pPr>
            <a:r>
              <a:rPr kumimoji="1" lang="en-US" altLang="ko-Kore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 ID / PW</a:t>
            </a:r>
            <a:endParaRPr kumimoji="1" lang="ko-Kore-KR" altLang="en-US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1663E6-0816-6B45-810C-1B04DA927535}"/>
              </a:ext>
            </a:extLst>
          </p:cNvPr>
          <p:cNvSpPr/>
          <p:nvPr/>
        </p:nvSpPr>
        <p:spPr>
          <a:xfrm>
            <a:off x="3008759" y="2200676"/>
            <a:ext cx="1461788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Announcement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668B9B-9111-D84C-8E59-3406A7DD586D}"/>
              </a:ext>
            </a:extLst>
          </p:cNvPr>
          <p:cNvSpPr/>
          <p:nvPr/>
        </p:nvSpPr>
        <p:spPr>
          <a:xfrm>
            <a:off x="4826409" y="2199573"/>
            <a:ext cx="1461788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Check Profile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2D865-6609-0840-BEAE-6A95E590FC87}"/>
              </a:ext>
            </a:extLst>
          </p:cNvPr>
          <p:cNvSpPr/>
          <p:nvPr/>
        </p:nvSpPr>
        <p:spPr>
          <a:xfrm>
            <a:off x="6644059" y="2196371"/>
            <a:ext cx="1461788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Find Teammate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ED585-B29D-9B4D-ADEF-1E45488C599B}"/>
              </a:ext>
            </a:extLst>
          </p:cNvPr>
          <p:cNvSpPr/>
          <p:nvPr/>
        </p:nvSpPr>
        <p:spPr>
          <a:xfrm>
            <a:off x="8461709" y="2196371"/>
            <a:ext cx="1461788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 Review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D8FBFF-F681-564D-B4CF-61DB7989358E}"/>
              </a:ext>
            </a:extLst>
          </p:cNvPr>
          <p:cNvSpPr/>
          <p:nvPr/>
        </p:nvSpPr>
        <p:spPr>
          <a:xfrm>
            <a:off x="10279357" y="2173181"/>
            <a:ext cx="1461788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Teammate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792A3-2C42-D246-9A52-1DFA3B9B0BD7}"/>
              </a:ext>
            </a:extLst>
          </p:cNvPr>
          <p:cNvSpPr txBox="1"/>
          <p:nvPr/>
        </p:nvSpPr>
        <p:spPr>
          <a:xfrm>
            <a:off x="2911707" y="2728670"/>
            <a:ext cx="195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#Teacher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 올린 글 확인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(ONLY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READ)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A1EF4-4FCF-7B4B-A842-DAAD6A109DAA}"/>
              </a:ext>
            </a:extLst>
          </p:cNvPr>
          <p:cNvSpPr txBox="1"/>
          <p:nvPr/>
        </p:nvSpPr>
        <p:spPr>
          <a:xfrm>
            <a:off x="4690412" y="2682503"/>
            <a:ext cx="175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본인의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Profile 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확인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수정</a:t>
            </a:r>
            <a:b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</a:b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본인이 참여한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Project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와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</a:p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Teammate review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확인 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4CD0ED-127E-074F-8538-59B3280201AF}"/>
              </a:ext>
            </a:extLst>
          </p:cNvPr>
          <p:cNvSpPr txBox="1"/>
          <p:nvPr/>
        </p:nvSpPr>
        <p:spPr>
          <a:xfrm>
            <a:off x="6561799" y="2682503"/>
            <a:ext cx="1706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같은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Class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학생 목록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타 학생 프로필 확인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#pick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기능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-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my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pick,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나를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pick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한 사람 확인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D5AD3-25A4-3B4E-8191-A33C9A48EB32}"/>
              </a:ext>
            </a:extLst>
          </p:cNvPr>
          <p:cNvSpPr txBox="1"/>
          <p:nvPr/>
        </p:nvSpPr>
        <p:spPr>
          <a:xfrm>
            <a:off x="8407970" y="2714138"/>
            <a:ext cx="173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프로젝트를 함께 참여한 팀원에 대한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Review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작성 </a:t>
            </a:r>
            <a:endParaRPr kumimoji="1" lang="ko-Kore-KR" altLang="en-US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89D27-4AED-4446-8678-F70F6B63E34D}"/>
              </a:ext>
            </a:extLst>
          </p:cNvPr>
          <p:cNvSpPr txBox="1"/>
          <p:nvPr/>
        </p:nvSpPr>
        <p:spPr>
          <a:xfrm>
            <a:off x="10279357" y="2728670"/>
            <a:ext cx="150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ore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현재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팀 현황 확인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 소속하기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862347-6965-924B-A405-003DA14C7F47}"/>
              </a:ext>
            </a:extLst>
          </p:cNvPr>
          <p:cNvSpPr/>
          <p:nvPr/>
        </p:nvSpPr>
        <p:spPr>
          <a:xfrm>
            <a:off x="3043927" y="4295094"/>
            <a:ext cx="1461601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Teacher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4CADD5-F3CE-8142-80BC-058A14346C57}"/>
              </a:ext>
            </a:extLst>
          </p:cNvPr>
          <p:cNvSpPr/>
          <p:nvPr/>
        </p:nvSpPr>
        <p:spPr>
          <a:xfrm>
            <a:off x="3044116" y="4892123"/>
            <a:ext cx="1461600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Announcement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44F820-C6F1-784B-9EBA-072DFFE7A33C}"/>
              </a:ext>
            </a:extLst>
          </p:cNvPr>
          <p:cNvSpPr/>
          <p:nvPr/>
        </p:nvSpPr>
        <p:spPr>
          <a:xfrm>
            <a:off x="4860013" y="4892123"/>
            <a:ext cx="1461600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Student List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623FA4-C825-7C46-A30E-0701652B4D21}"/>
              </a:ext>
            </a:extLst>
          </p:cNvPr>
          <p:cNvSpPr/>
          <p:nvPr/>
        </p:nvSpPr>
        <p:spPr>
          <a:xfrm>
            <a:off x="8496878" y="4888484"/>
            <a:ext cx="1461600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Project Management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29BD48-ECB4-5E44-A597-F3513A8412D6}"/>
              </a:ext>
            </a:extLst>
          </p:cNvPr>
          <p:cNvSpPr/>
          <p:nvPr/>
        </p:nvSpPr>
        <p:spPr>
          <a:xfrm>
            <a:off x="6679416" y="4892123"/>
            <a:ext cx="1461600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2A151B-029F-614B-951A-01D3AC2E10A3}"/>
              </a:ext>
            </a:extLst>
          </p:cNvPr>
          <p:cNvSpPr txBox="1"/>
          <p:nvPr/>
        </p:nvSpPr>
        <p:spPr>
          <a:xfrm>
            <a:off x="3008758" y="5419683"/>
            <a:ext cx="155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공지 작성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수정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삭제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A79AA7-5305-EF4E-806E-5EAD8F6C9035}"/>
              </a:ext>
            </a:extLst>
          </p:cNvPr>
          <p:cNvSpPr txBox="1"/>
          <p:nvPr/>
        </p:nvSpPr>
        <p:spPr>
          <a:xfrm>
            <a:off x="4823464" y="5419683"/>
            <a:ext cx="155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학생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Profile 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확인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각 학생의 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pick count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확인 가능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403B9B-E760-9C4C-8D27-97F0A2BD54D1}"/>
              </a:ext>
            </a:extLst>
          </p:cNvPr>
          <p:cNvSpPr txBox="1"/>
          <p:nvPr/>
        </p:nvSpPr>
        <p:spPr>
          <a:xfrm>
            <a:off x="8443139" y="5424655"/>
            <a:ext cx="187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en-US" altLang="ko-Kore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Project 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생성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수정</a:t>
            </a:r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삭제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각 팀 별 결과물 확인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C7C10-2A78-AA46-9026-FB14CBDB687B}"/>
              </a:ext>
            </a:extLst>
          </p:cNvPr>
          <p:cNvSpPr txBox="1"/>
          <p:nvPr/>
        </p:nvSpPr>
        <p:spPr>
          <a:xfrm>
            <a:off x="6608888" y="5419683"/>
            <a:ext cx="1706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ore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현재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팀 현황 확인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아직 팀에 소속되지 않은 학생 리스트 확인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#</a:t>
            </a:r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학생 팀 배치 및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ko-KR" altLang="en-US" sz="12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 해체 가능</a:t>
            </a:r>
            <a:endParaRPr kumimoji="1" lang="en-US" altLang="ko-KR" sz="12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6662F7C6-9319-574A-B170-F59B28BBDDE1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571887" y="1522156"/>
            <a:ext cx="1124225" cy="1749517"/>
          </a:xfrm>
          <a:prstGeom prst="bentConnector2">
            <a:avLst/>
          </a:prstGeom>
          <a:ln w="41275">
            <a:solidFill>
              <a:srgbClr val="2477FA">
                <a:alpha val="49699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B5406C4C-6A31-0845-86F4-67E17989DB46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 rot="16200000" flipH="1">
            <a:off x="1713591" y="3777497"/>
            <a:ext cx="940819" cy="1720231"/>
          </a:xfrm>
          <a:prstGeom prst="bentConnector2">
            <a:avLst/>
          </a:prstGeom>
          <a:ln w="41275">
            <a:solidFill>
              <a:srgbClr val="2477FA">
                <a:alpha val="49699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1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C05EC-897C-D04F-97BA-149BABA9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이슈</a:t>
            </a:r>
            <a:r>
              <a:rPr kumimoji="1" lang="en-US" altLang="ko-Kore-KR" dirty="0"/>
              <a:t> – 1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24D402-2DCA-F246-A361-A4018EC9C45A}"/>
              </a:ext>
            </a:extLst>
          </p:cNvPr>
          <p:cNvSpPr/>
          <p:nvPr/>
        </p:nvSpPr>
        <p:spPr>
          <a:xfrm>
            <a:off x="938360" y="1466924"/>
            <a:ext cx="962204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특이사항</a:t>
            </a:r>
            <a:endParaRPr lang="en-US" altLang="ko-KR" sz="2400" b="1" dirty="0">
              <a:solidFill>
                <a:srgbClr val="2477FA"/>
              </a:solidFill>
              <a:highlight>
                <a:srgbClr val="F5FC4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2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Teammate review - </a:t>
            </a:r>
            <a:r>
              <a:rPr lang="ko-KR" altLang="en-US" sz="2400" b="1" dirty="0" err="1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다이나믹</a:t>
            </a:r>
            <a:r>
              <a:rPr lang="ko-KR" altLang="en-US" sz="2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뷰</a:t>
            </a:r>
            <a:br>
              <a:rPr lang="ko-KR" altLang="en-US" sz="2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2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팀에 속한 사람의 수만큼 동적으로 코멘트 패널 생성</a:t>
            </a:r>
            <a:endParaRPr lang="en-US" altLang="ko-KR" sz="2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4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도중 이슈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잦은 </a:t>
            </a:r>
            <a:r>
              <a:rPr lang="en" altLang="ko-Kore-KR" sz="2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</a:t>
            </a:r>
            <a:r>
              <a:rPr lang="ko-KR" altLang="en-US" sz="2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 변경으로 쿼리 수정작업도 빈번해져 전체프로젝트에 혼란 초래</a:t>
            </a:r>
          </a:p>
        </p:txBody>
      </p:sp>
    </p:spTree>
    <p:extLst>
      <p:ext uri="{BB962C8B-B14F-4D97-AF65-F5344CB8AC3E}">
        <p14:creationId xmlns:p14="http://schemas.microsoft.com/office/powerpoint/2010/main" val="161532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CF38-CDD5-4E4D-B0DF-FE630FA3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이슈</a:t>
            </a:r>
            <a:r>
              <a:rPr kumimoji="1" lang="en-US" altLang="ko-Kore-KR" dirty="0"/>
              <a:t> - 2</a:t>
            </a:r>
            <a:endParaRPr kumimoji="1" lang="ko-Kore-KR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DA1FE53-EBF4-EE46-A729-360AC26EF3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F590EA-E922-2E42-8168-8C9B2C84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73" y="1282700"/>
            <a:ext cx="5041900" cy="199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F0F22-A579-2A49-B14D-82A22E7C6711}"/>
              </a:ext>
            </a:extLst>
          </p:cNvPr>
          <p:cNvSpPr txBox="1"/>
          <p:nvPr/>
        </p:nvSpPr>
        <p:spPr>
          <a:xfrm>
            <a:off x="648627" y="1445986"/>
            <a:ext cx="5600700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" altLang="ko-Kore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 git status , git log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이용 변경사항을 지속적으로 버전 확인 및 수정사항을 확인</a:t>
            </a:r>
            <a:endParaRPr lang="en-US" altLang="ko-KR" b="1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ts val="2160"/>
              </a:lnSpc>
            </a:pPr>
            <a:endParaRPr lang="en-US" altLang="ko-KR" b="1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ts val="2160"/>
              </a:lnSpc>
            </a:pPr>
            <a:r>
              <a:rPr lang="en-US" altLang="ko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</a:t>
            </a:r>
            <a:r>
              <a:rPr lang="ko-KR" altLang="en-US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" altLang="ko-Kore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git cherry-pick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이용 원하는 </a:t>
            </a:r>
            <a:r>
              <a:rPr lang="en" altLang="ko-Kore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history commit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만 사용</a:t>
            </a: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>
              <a:lnSpc>
                <a:spcPts val="2160"/>
              </a:lnSpc>
            </a:pPr>
            <a:r>
              <a:rPr lang="en" altLang="ko-Kore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git reset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통해 잘못된 병합</a:t>
            </a: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과정을 수정</a:t>
            </a: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이로 인해 </a:t>
            </a:r>
            <a:r>
              <a:rPr lang="en" altLang="ko-Kore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commit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을 좀 더 신중 하게 하자라는 생각함</a:t>
            </a:r>
            <a:endParaRPr lang="en-US" altLang="ko-KR" b="1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ts val="2160"/>
              </a:lnSpc>
            </a:pPr>
            <a:endParaRPr lang="en-US" altLang="ko-KR" b="1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ts val="2160"/>
              </a:lnSpc>
            </a:pPr>
            <a:r>
              <a:rPr lang="en-US" altLang="ko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3.</a:t>
            </a:r>
            <a:r>
              <a:rPr lang="ko-KR" altLang="en-US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" altLang="ko-Kore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git stash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통해 </a:t>
            </a:r>
            <a:r>
              <a:rPr lang="en" altLang="ko-Kore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commit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을 능숙하게 조절</a:t>
            </a: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ore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git </a:t>
            </a:r>
            <a:r>
              <a:rPr lang="en" altLang="ko-Kore-KR" b="1" dirty="0" err="1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reflog</a:t>
            </a:r>
            <a:r>
              <a:rPr lang="en" altLang="ko-Kore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통해 각 </a:t>
            </a: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commit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이동을 파악</a:t>
            </a: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자주 사용하는 명령어가 됨</a:t>
            </a: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>
              <a:lnSpc>
                <a:spcPts val="2160"/>
              </a:lnSpc>
            </a:pPr>
            <a:endParaRPr lang="en-US" altLang="ko-KR" b="1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ts val="2160"/>
              </a:lnSpc>
            </a:pP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4.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로컬의 </a:t>
            </a:r>
            <a:r>
              <a:rPr lang="en" altLang="ko-Kore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commit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들을 깔끔하게 만들기 위해 </a:t>
            </a:r>
            <a:r>
              <a:rPr lang="en" altLang="ko-Kore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git rebase</a:t>
            </a:r>
            <a:r>
              <a:rPr lang="en" altLang="ko-Kore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명령어로 좀더 깔끔하게 병합하게 하는 과정을 거침</a:t>
            </a: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>
              <a:lnSpc>
                <a:spcPts val="2160"/>
              </a:lnSpc>
            </a:pPr>
            <a:endParaRPr lang="en-US" altLang="ko-KR" b="1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ts val="2160"/>
              </a:lnSpc>
            </a:pP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5.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" altLang="ko-Kore-KR" b="1" dirty="0" err="1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Cli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에 익숙해 지기 위해 버전을 확인으로 </a:t>
            </a:r>
            <a:endParaRPr lang="en-US" altLang="ko-KR" b="1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ts val="2160"/>
              </a:lnSpc>
            </a:pPr>
            <a:r>
              <a:rPr lang="en" altLang="ko-Kore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git log --graph --decorate --</a:t>
            </a:r>
            <a:r>
              <a:rPr lang="en" altLang="ko-Kore-KR" b="1" dirty="0" err="1">
                <a:solidFill>
                  <a:srgbClr val="2477FA"/>
                </a:solidFill>
                <a:highlight>
                  <a:srgbClr val="F5FC40"/>
                </a:highlight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oneline</a:t>
            </a:r>
            <a:r>
              <a:rPr lang="ko-KR" altLang="en-US" b="1" dirty="0" err="1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으로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꾸준히 확인하며</a:t>
            </a:r>
            <a:r>
              <a:rPr lang="en-US" altLang="ko-KR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b="1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작업을 진행함</a:t>
            </a:r>
            <a:endParaRPr kumimoji="1" lang="ko-Kore-KR" altLang="en-US" b="1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20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CF38-CDD5-4E4D-B0DF-FE630FA3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이슈</a:t>
            </a:r>
            <a:r>
              <a:rPr kumimoji="1" lang="en-US" altLang="ko-Kore-KR" dirty="0"/>
              <a:t> - 3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40E9F-80A9-9C46-AEA2-97D20F794366}"/>
              </a:ext>
            </a:extLst>
          </p:cNvPr>
          <p:cNvSpPr txBox="1"/>
          <p:nvPr/>
        </p:nvSpPr>
        <p:spPr>
          <a:xfrm>
            <a:off x="454199" y="1160768"/>
            <a:ext cx="5113844" cy="198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ko-Kore-KR" sz="20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kumimoji="1" lang="ko-KR" altLang="en-US" sz="20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Find Teammate , Student List</a:t>
            </a:r>
          </a:p>
          <a:p>
            <a:pPr>
              <a:lnSpc>
                <a:spcPts val="3000"/>
              </a:lnSpc>
            </a:pPr>
            <a:r>
              <a:rPr kumimoji="1" lang="ko-KR" altLang="en-US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 검색 시 </a:t>
            </a:r>
            <a:r>
              <a:rPr kumimoji="1" lang="en-US" altLang="ko-KR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</a:t>
            </a:r>
            <a:r>
              <a:rPr kumimoji="1" lang="ko-KR" altLang="en-US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Status</a:t>
            </a:r>
            <a:r>
              <a:rPr kumimoji="1" lang="ko-KR" altLang="en-US" sz="2000" b="1" dirty="0" err="1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선택한 경우 결과값이 나오지 않음</a:t>
            </a:r>
            <a:endParaRPr kumimoji="1" lang="en-US" altLang="ko-KR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ts val="3000"/>
              </a:lnSpc>
            </a:pP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Team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Status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검색 시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전체의 값을 가져온 후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문으로 걸러 원하는 값만 출력되도록 코딩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en-US" altLang="ko-Kore-KR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AA0803-2615-7241-9DDE-7E21427D0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63"/>
          <a:stretch/>
        </p:blipFill>
        <p:spPr>
          <a:xfrm>
            <a:off x="5716844" y="1425617"/>
            <a:ext cx="6004628" cy="730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8BDA6B-FF8D-1646-B8A9-98EACDEC1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343" y="2205306"/>
            <a:ext cx="6004628" cy="127847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8D6FC55-C84B-3549-9459-87F49B3DC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844" y="5067032"/>
            <a:ext cx="6019456" cy="1137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2401DD-344E-CB41-9E42-F4F464015491}"/>
              </a:ext>
            </a:extLst>
          </p:cNvPr>
          <p:cNvSpPr txBox="1"/>
          <p:nvPr/>
        </p:nvSpPr>
        <p:spPr>
          <a:xfrm>
            <a:off x="455700" y="4017998"/>
            <a:ext cx="5112343" cy="237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ko-KR" sz="20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kumimoji="1" lang="ko-KR" altLang="en-US" sz="20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Please Team With Me</a:t>
            </a:r>
          </a:p>
          <a:p>
            <a:pPr>
              <a:lnSpc>
                <a:spcPts val="3000"/>
              </a:lnSpc>
            </a:pPr>
            <a:r>
              <a:rPr kumimoji="1" lang="ko-KR" altLang="en-US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버튼 클릭 후 </a:t>
            </a:r>
            <a:r>
              <a:rPr kumimoji="1" lang="en-US" altLang="ko-KR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 Pick </a:t>
            </a:r>
            <a:r>
              <a:rPr kumimoji="1" lang="ko-KR" altLang="en-US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테이블이</a:t>
            </a:r>
            <a:r>
              <a:rPr kumimoji="1" lang="en-US" altLang="ko-KR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refresh</a:t>
            </a:r>
            <a:r>
              <a:rPr kumimoji="1" lang="ko-KR" altLang="en-US" sz="20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되지 않음</a:t>
            </a:r>
            <a:endParaRPr kumimoji="1"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ts val="3000"/>
              </a:lnSpc>
            </a:pP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 열린 윈도우 창을 닫을 시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윈도우 창은 처음부터 실행되기 때문에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Window Active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 Pick table 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 불러오는 </a:t>
            </a:r>
            <a:r>
              <a:rPr kumimoji="1"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메소드를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실행</a:t>
            </a:r>
            <a:endParaRPr kumimoji="1"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90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39AB-0C5B-384B-949B-BE749EBF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이슈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9483B-1D10-8E45-9157-475C53AA113B}"/>
              </a:ext>
            </a:extLst>
          </p:cNvPr>
          <p:cNvSpPr txBox="1"/>
          <p:nvPr/>
        </p:nvSpPr>
        <p:spPr>
          <a:xfrm>
            <a:off x="6297257" y="1872176"/>
            <a:ext cx="5585331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</a:t>
            </a:r>
            <a:r>
              <a:rPr lang="ko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미리 텍스트필드를 만들어 하드코딩으로 구현해 컬렉션에 유지하는게 어려웠다</a:t>
            </a:r>
            <a:r>
              <a:rPr lang="en-US" altLang="ko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</a:t>
            </a:r>
            <a:r>
              <a:rPr lang="en" altLang="ko-Kore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</a:t>
            </a:r>
            <a:r>
              <a:rPr lang="ko-KR" altLang="en-US" b="1" dirty="0" err="1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알맞은 텍스트필드에 </a:t>
            </a:r>
            <a:r>
              <a:rPr lang="en" altLang="ko-Kore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IN, OUT</a:t>
            </a:r>
            <a:r>
              <a:rPr lang="ko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구현하는게 어려웠고</a:t>
            </a:r>
            <a:r>
              <a:rPr lang="en-US" altLang="ko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라디오 버튼과 테이블 클릭의 크로스체크가 어려웠다</a:t>
            </a:r>
            <a:r>
              <a:rPr lang="en-US" altLang="ko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 </a:t>
            </a:r>
            <a:r>
              <a:rPr lang="en" altLang="ko-Kore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</a:t>
            </a:r>
            <a:r>
              <a:rPr lang="ko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사용이 미숙해 </a:t>
            </a:r>
            <a:r>
              <a:rPr lang="ko-KR" altLang="en-US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프로젝트를 날릴 뻔했다</a:t>
            </a:r>
            <a:r>
              <a:rPr lang="en-US" altLang="ko-KR" b="1" dirty="0">
                <a:solidFill>
                  <a:srgbClr val="2477FA"/>
                </a:solidFill>
                <a:highlight>
                  <a:srgbClr val="F5FC4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……..</a:t>
            </a:r>
            <a:endParaRPr kumimoji="1" lang="en-US" altLang="ko-KR" b="1" dirty="0">
              <a:solidFill>
                <a:srgbClr val="2477FA"/>
              </a:solidFill>
              <a:highlight>
                <a:srgbClr val="F5FC4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BB27F4C-0879-2244-B2BD-D618FB58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2" y="1044612"/>
            <a:ext cx="5807568" cy="55065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F42AB2-7ADE-E542-9E32-779627625F24}"/>
              </a:ext>
            </a:extLst>
          </p:cNvPr>
          <p:cNvSpPr/>
          <p:nvPr/>
        </p:nvSpPr>
        <p:spPr>
          <a:xfrm>
            <a:off x="6297257" y="1044613"/>
            <a:ext cx="2606111" cy="431262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Teammate Status</a:t>
            </a:r>
          </a:p>
        </p:txBody>
      </p:sp>
    </p:spTree>
    <p:extLst>
      <p:ext uri="{BB962C8B-B14F-4D97-AF65-F5344CB8AC3E}">
        <p14:creationId xmlns:p14="http://schemas.microsoft.com/office/powerpoint/2010/main" val="174338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9B3F-6084-6745-AACD-347A49DF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시연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동영상</a:t>
            </a:r>
            <a:endParaRPr kumimoji="1" lang="ko-Kore-KR" altLang="en-US" dirty="0"/>
          </a:p>
        </p:txBody>
      </p:sp>
      <p:pic>
        <p:nvPicPr>
          <p:cNvPr id="4" name="그래픽 3" descr="클래퍼 보드 단색으로 채워진">
            <a:extLst>
              <a:ext uri="{FF2B5EF4-FFF2-40B4-BE49-F238E27FC236}">
                <a16:creationId xmlns:a16="http://schemas.microsoft.com/office/drawing/2014/main" id="{A89B70FA-AE1C-7942-9232-7F8CDA409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8443" y="2291443"/>
            <a:ext cx="2275114" cy="22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4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9B3F-6084-6745-AACD-347A49DF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후기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진행 소감</a:t>
            </a:r>
            <a:endParaRPr kumimoji="1"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F29F0D-AFEE-8A4E-90E6-31943E99D2C8}"/>
              </a:ext>
            </a:extLst>
          </p:cNvPr>
          <p:cNvGrpSpPr/>
          <p:nvPr/>
        </p:nvGrpSpPr>
        <p:grpSpPr>
          <a:xfrm>
            <a:off x="844570" y="1380686"/>
            <a:ext cx="4568088" cy="2545140"/>
            <a:chOff x="838200" y="1578366"/>
            <a:chExt cx="4568088" cy="25451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127F7-C982-6345-BC53-EF814888322B}"/>
                </a:ext>
              </a:extLst>
            </p:cNvPr>
            <p:cNvSpPr txBox="1"/>
            <p:nvPr/>
          </p:nvSpPr>
          <p:spPr>
            <a:xfrm>
              <a:off x="838200" y="2061403"/>
              <a:ext cx="456808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>
                <a:defRPr kumimoji="1" sz="1600" b="1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defRPr>
              </a:lvl1pPr>
            </a:lstStyle>
            <a:p>
              <a:r>
                <a:rPr lang="ko-KR" altLang="en-US" dirty="0"/>
                <a:t>깃을 이용해 버전 관리를 맡게 되어 각자의 코드 스타일을 파악 및 공부를 할 수 있는 기회를 얻게 되었고</a:t>
              </a:r>
              <a:r>
                <a:rPr lang="en-US" altLang="ko-KR" dirty="0"/>
                <a:t>, </a:t>
              </a:r>
              <a:r>
                <a:rPr lang="en" altLang="ko-Kore-KR" dirty="0"/>
                <a:t>Git Branch</a:t>
              </a:r>
              <a:r>
                <a:rPr lang="ko-KR" altLang="en-US" dirty="0" err="1"/>
                <a:t>를</a:t>
              </a:r>
              <a:r>
                <a:rPr lang="ko-KR" altLang="en-US" dirty="0"/>
                <a:t> 사용해서 좀더 세분화된 변화를 파악하는 것이 큰 공부가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마지막으로</a:t>
              </a:r>
              <a:r>
                <a:rPr lang="en-US" altLang="ko-KR" dirty="0"/>
                <a:t>, </a:t>
              </a:r>
              <a:r>
                <a:rPr lang="ko-KR" altLang="en-US" dirty="0"/>
                <a:t>수준 높은 팀원들과 협업하게 되어 프로그램의 다양한 버전을 구상할 수 있었고</a:t>
              </a:r>
              <a:r>
                <a:rPr lang="en-US" altLang="ko-KR" dirty="0"/>
                <a:t>, </a:t>
              </a:r>
              <a:r>
                <a:rPr lang="ko-KR" altLang="en-US" dirty="0"/>
                <a:t>앞으로 프로젝트가 커질 경우에 어떻게 대응할지 파악할 수 있는 기회를 가지게 됬습니다</a:t>
              </a:r>
              <a:r>
                <a:rPr lang="en-US" altLang="ko-KR" dirty="0"/>
                <a:t>.</a:t>
              </a:r>
              <a:endParaRPr lang="ko-Kore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F2796F-70B6-E24D-923E-5FDF469DF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1578366"/>
              <a:ext cx="1086388" cy="360000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 err="1">
                  <a:solidFill>
                    <a:srgbClr val="2477FA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오영준</a:t>
              </a:r>
              <a:endParaRPr kumimoji="1" lang="ko-Kore-KR" altLang="en-US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02B238C-28CE-5A48-83D9-63734BB0B83A}"/>
              </a:ext>
            </a:extLst>
          </p:cNvPr>
          <p:cNvGrpSpPr/>
          <p:nvPr/>
        </p:nvGrpSpPr>
        <p:grpSpPr>
          <a:xfrm>
            <a:off x="844570" y="4228482"/>
            <a:ext cx="4568088" cy="2052697"/>
            <a:chOff x="838200" y="1578366"/>
            <a:chExt cx="4568088" cy="20526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8024F5-B482-2E4E-8CC2-4523A4D41D6C}"/>
                </a:ext>
              </a:extLst>
            </p:cNvPr>
            <p:cNvSpPr txBox="1"/>
            <p:nvPr/>
          </p:nvSpPr>
          <p:spPr>
            <a:xfrm>
              <a:off x="838200" y="2061403"/>
              <a:ext cx="45680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ore-KR"/>
              </a:defPPr>
              <a:lvl1pPr>
                <a:defRPr kumimoji="1" sz="1600" b="1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defRPr>
              </a:lvl1pPr>
            </a:lstStyle>
            <a:p>
              <a:r>
                <a:rPr lang="en-US" altLang="ko-Kore-KR" dirty="0"/>
                <a:t>DB</a:t>
              </a:r>
              <a:r>
                <a:rPr lang="ko-Kore-KR" altLang="en-US" dirty="0"/>
                <a:t>설계의</a:t>
              </a:r>
              <a:r>
                <a:rPr lang="ko-KR" altLang="en-US" dirty="0"/>
                <a:t> 중요성을 깨닫게 되었다</a:t>
              </a:r>
              <a:r>
                <a:rPr lang="en-US" altLang="ko-KR" dirty="0"/>
                <a:t>.</a:t>
              </a:r>
              <a:r>
                <a:rPr lang="ko-KR" altLang="en-US" dirty="0"/>
                <a:t> 프로젝트를 진행하며 훈련이 되었다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 err="1"/>
                <a:t>트랜젝션</a:t>
              </a:r>
              <a:r>
                <a:rPr lang="ko-KR" altLang="en-US" dirty="0"/>
                <a:t> 처리를 하지 못한 점이 아쉬우며</a:t>
              </a:r>
              <a:r>
                <a:rPr lang="en-US" altLang="ko-KR" dirty="0"/>
                <a:t>,</a:t>
              </a:r>
              <a:r>
                <a:rPr lang="ko-KR" altLang="en-US" dirty="0"/>
                <a:t> 로우 데이터 </a:t>
              </a:r>
              <a:r>
                <a:rPr lang="ko-KR" altLang="en-US" dirty="0" err="1"/>
                <a:t>보존시키는게</a:t>
              </a:r>
              <a:r>
                <a:rPr lang="ko-KR" altLang="en-US" dirty="0"/>
                <a:t> 생각보다 어려운 작업임을 깨달았다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개인 프로젝트만 하다가</a:t>
              </a:r>
              <a:r>
                <a:rPr lang="en-US" altLang="ko-KR" dirty="0"/>
                <a:t>,</a:t>
              </a:r>
              <a:r>
                <a:rPr lang="ko-KR" altLang="en-US" dirty="0"/>
                <a:t> 협업을 하면서 협업 시의 작업 방식이나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en-US" altLang="ko-KR" dirty="0"/>
                <a:t>tool</a:t>
              </a:r>
              <a:r>
                <a:rPr lang="ko-KR" altLang="en-US" dirty="0"/>
                <a:t> 사용에 대해 좀 더 알게 되었다</a:t>
              </a:r>
              <a:r>
                <a:rPr lang="en-US" altLang="ko-KR" dirty="0"/>
                <a:t>.</a:t>
              </a:r>
              <a:endParaRPr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B3A889-0F11-2C40-84BF-CA77ECC81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1578366"/>
              <a:ext cx="1086388" cy="360000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 err="1">
                  <a:solidFill>
                    <a:srgbClr val="2477FA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윤재필</a:t>
              </a:r>
              <a:endParaRPr kumimoji="1" lang="ko-Kore-KR" altLang="en-US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93DF9E-6D5D-5B40-9856-7A4ABF84CA7E}"/>
              </a:ext>
            </a:extLst>
          </p:cNvPr>
          <p:cNvGrpSpPr/>
          <p:nvPr/>
        </p:nvGrpSpPr>
        <p:grpSpPr>
          <a:xfrm>
            <a:off x="6133885" y="1480605"/>
            <a:ext cx="4883160" cy="2298919"/>
            <a:chOff x="838200" y="1578366"/>
            <a:chExt cx="4883160" cy="22989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F20581-2677-2340-84F8-88DD7152FCB3}"/>
                </a:ext>
              </a:extLst>
            </p:cNvPr>
            <p:cNvSpPr txBox="1"/>
            <p:nvPr/>
          </p:nvSpPr>
          <p:spPr>
            <a:xfrm>
              <a:off x="838200" y="2061403"/>
              <a:ext cx="48831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팀프로젝트를 하면서 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GIT,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notion, </a:t>
              </a:r>
              <a:r>
                <a:rPr kumimoji="1" lang="en-US" altLang="ko-KR" sz="1600" b="1" dirty="0" err="1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miro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slack 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이란 좋은 프로그램을 접할 수 있게 해준 팀원들에게 감사하단 말을 전해드리고 싶습니다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좋은 사람들과 좋은 팀을 꾸리게 되어 너무 좋았습니다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프로젝트가 생각보다 더 복잡했지만 그만큼 정말 많은 것을 배운 것 같습니다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이번에 배운 것을 다음에 적용해서 더 좋은 프로젝트를 만들고 싶다고 생각합니다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그동안 다들 너무 고마워요 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^^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4CAE7A0-71CF-8842-B07A-A263AB4B7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1578366"/>
              <a:ext cx="1086388" cy="360000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rgbClr val="2477FA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이승연</a:t>
              </a:r>
              <a:endParaRPr kumimoji="1" lang="ko-Kore-KR" altLang="en-US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82FCDB-457E-EF46-B2BB-DFE327E70E86}"/>
              </a:ext>
            </a:extLst>
          </p:cNvPr>
          <p:cNvGrpSpPr/>
          <p:nvPr/>
        </p:nvGrpSpPr>
        <p:grpSpPr>
          <a:xfrm>
            <a:off x="6133885" y="4228482"/>
            <a:ext cx="4883160" cy="1806476"/>
            <a:chOff x="838200" y="1578366"/>
            <a:chExt cx="4883160" cy="18064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716758-E9CF-0249-8202-2AEF5C63201F}"/>
                </a:ext>
              </a:extLst>
            </p:cNvPr>
            <p:cNvSpPr txBox="1"/>
            <p:nvPr/>
          </p:nvSpPr>
          <p:spPr>
            <a:xfrm>
              <a:off x="838200" y="2061403"/>
              <a:ext cx="48831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인생 첫 프로젝트를 진행하면서 두려움이 앞섰으나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좋은 팀원들을 만나 다양한 협업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Tool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을 이용하며 즐겁게 진행할 수 있었습니다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 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모르는 것도 정말 많았으나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팀원들이 다들 한마음 한 뜻으로 도와주어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kumimoji="1" lang="ko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앞으로도 잘해나갈 수 있을 것 같다는 자신감을 얻었습니다</a:t>
              </a:r>
              <a:r>
                <a:rPr kumimoji="1" lang="en-US" altLang="ko-KR" sz="1600" b="1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endParaRPr kumimoji="1" lang="en-US" altLang="ko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5A8BDF-4A92-744C-9862-FD9FEB079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1578366"/>
              <a:ext cx="1086388" cy="360000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 err="1">
                  <a:solidFill>
                    <a:srgbClr val="2477FA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조효경</a:t>
              </a:r>
              <a:endParaRPr kumimoji="1" lang="ko-Kore-KR" altLang="en-US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51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9B3F-6084-6745-AACD-347A49DF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후기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마무리</a:t>
            </a:r>
            <a:endParaRPr kumimoji="1" lang="ko-Kore-KR" altLang="en-US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28EDCA2-3379-BE4C-BB67-7E28BBB39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238"/>
          <a:stretch/>
        </p:blipFill>
        <p:spPr>
          <a:xfrm>
            <a:off x="385144" y="1649188"/>
            <a:ext cx="11421712" cy="43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636F93F-A596-934E-9FE1-D1912F509842}"/>
              </a:ext>
            </a:extLst>
          </p:cNvPr>
          <p:cNvSpPr/>
          <p:nvPr/>
        </p:nvSpPr>
        <p:spPr>
          <a:xfrm>
            <a:off x="2626658" y="2837330"/>
            <a:ext cx="6938683" cy="118334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b="1" spc="300" dirty="0">
                <a:solidFill>
                  <a:srgbClr val="F5FC4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Q</a:t>
            </a:r>
            <a:r>
              <a:rPr kumimoji="1" lang="en-US" altLang="ko-Kore-KR" sz="4800" b="1" spc="300" dirty="0">
                <a:solidFill>
                  <a:schemeClr val="bg1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&amp;A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AA68B-35EB-2041-B944-D57B8B97E445}"/>
              </a:ext>
            </a:extLst>
          </p:cNvPr>
          <p:cNvGrpSpPr/>
          <p:nvPr/>
        </p:nvGrpSpPr>
        <p:grpSpPr>
          <a:xfrm>
            <a:off x="11345154" y="112486"/>
            <a:ext cx="725303" cy="777110"/>
            <a:chOff x="5875762" y="2886402"/>
            <a:chExt cx="725303" cy="777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6AF232-8152-724C-B23B-FB3C3719FE50}"/>
                </a:ext>
              </a:extLst>
            </p:cNvPr>
            <p:cNvSpPr>
              <a:spLocks/>
            </p:cNvSpPr>
            <p:nvPr/>
          </p:nvSpPr>
          <p:spPr>
            <a:xfrm>
              <a:off x="5875762" y="2886402"/>
              <a:ext cx="720000" cy="720000"/>
            </a:xfrm>
            <a:prstGeom prst="rect">
              <a:avLst/>
            </a:prstGeom>
            <a:noFill/>
            <a:ln w="38100" cmpd="sng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32C7C4A3-06FA-B741-ABB4-3DA9C37480C8}"/>
                </a:ext>
              </a:extLst>
            </p:cNvPr>
            <p:cNvSpPr/>
            <p:nvPr/>
          </p:nvSpPr>
          <p:spPr>
            <a:xfrm rot="19440351">
              <a:off x="5985469" y="2961616"/>
              <a:ext cx="350948" cy="701896"/>
            </a:xfrm>
            <a:prstGeom prst="moon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CECB83-2DEF-5244-AFF9-F700B83B3091}"/>
                </a:ext>
              </a:extLst>
            </p:cNvPr>
            <p:cNvSpPr txBox="1"/>
            <p:nvPr/>
          </p:nvSpPr>
          <p:spPr>
            <a:xfrm>
              <a:off x="5904612" y="3005715"/>
              <a:ext cx="696453" cy="385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100"/>
                </a:lnSpc>
              </a:pPr>
              <a:r>
                <a:rPr kumimoji="1" lang="en-US" altLang="ko-KR" sz="11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Moon</a:t>
              </a:r>
            </a:p>
            <a:p>
              <a:pPr algn="r">
                <a:lnSpc>
                  <a:spcPts val="1100"/>
                </a:lnSpc>
              </a:pPr>
              <a:r>
                <a:rPr kumimoji="1" lang="en-US" altLang="ko-KR" sz="11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Swings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3773EB-3FCF-BD44-9C88-50641CF30C14}"/>
                </a:ext>
              </a:extLst>
            </p:cNvPr>
            <p:cNvSpPr txBox="1"/>
            <p:nvPr/>
          </p:nvSpPr>
          <p:spPr>
            <a:xfrm>
              <a:off x="5904612" y="3330282"/>
              <a:ext cx="696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9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21.05.03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66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221847-0FF2-E148-BDD9-90E4ADC5F795}"/>
              </a:ext>
            </a:extLst>
          </p:cNvPr>
          <p:cNvSpPr/>
          <p:nvPr/>
        </p:nvSpPr>
        <p:spPr>
          <a:xfrm>
            <a:off x="1032548" y="2116041"/>
            <a:ext cx="10201509" cy="7056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7B8F01-7A7F-1C44-BC64-87FF44EA3602}"/>
              </a:ext>
            </a:extLst>
          </p:cNvPr>
          <p:cNvSpPr/>
          <p:nvPr/>
        </p:nvSpPr>
        <p:spPr>
          <a:xfrm>
            <a:off x="1032548" y="2829879"/>
            <a:ext cx="10201509" cy="7056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1D8CB-DE70-A346-843A-C650B72BF367}"/>
              </a:ext>
            </a:extLst>
          </p:cNvPr>
          <p:cNvSpPr/>
          <p:nvPr/>
        </p:nvSpPr>
        <p:spPr>
          <a:xfrm>
            <a:off x="1032548" y="1420586"/>
            <a:ext cx="10201509" cy="7020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5D1AEE-666E-DA4A-83B6-F1FB1E60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A5A623E-E56B-5249-AA88-9D8C16BAE2C9}"/>
              </a:ext>
            </a:extLst>
          </p:cNvPr>
          <p:cNvGrpSpPr/>
          <p:nvPr/>
        </p:nvGrpSpPr>
        <p:grpSpPr>
          <a:xfrm>
            <a:off x="1282700" y="1569034"/>
            <a:ext cx="8039100" cy="369332"/>
            <a:chOff x="838200" y="1569034"/>
            <a:chExt cx="803910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35F4AB-BD84-4D47-9551-DEB0F78E72BD}"/>
                </a:ext>
              </a:extLst>
            </p:cNvPr>
            <p:cNvSpPr txBox="1"/>
            <p:nvPr/>
          </p:nvSpPr>
          <p:spPr>
            <a:xfrm>
              <a:off x="1422400" y="1569034"/>
              <a:ext cx="745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프로젝트 제작 동기 및 목표</a:t>
              </a:r>
              <a:r>
                <a:rPr kumimoji="1" lang="en-US" altLang="ko-KR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		:</a:t>
              </a:r>
              <a:r>
                <a:rPr kumimoji="1" lang="ko-KR" altLang="en-US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 주제 선정 이유</a:t>
              </a:r>
              <a:r>
                <a:rPr kumimoji="1" lang="en-US" altLang="ko-KR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kumimoji="1" lang="ko-KR" altLang="en-US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발전 가능성</a:t>
              </a:r>
              <a:endParaRPr kumimoji="1" lang="ko-Kore-KR" altLang="en-US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C95C81-AC66-D94E-B28E-AC2F13C57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1578366"/>
              <a:ext cx="360000" cy="360000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rgbClr val="2477FA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1</a:t>
              </a:r>
              <a:endParaRPr kumimoji="1" lang="ko-Kore-KR" altLang="en-US" sz="2000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1376DF-35F2-CE45-9044-57BFFCB2B6F3}"/>
              </a:ext>
            </a:extLst>
          </p:cNvPr>
          <p:cNvGrpSpPr/>
          <p:nvPr/>
        </p:nvGrpSpPr>
        <p:grpSpPr>
          <a:xfrm>
            <a:off x="1282700" y="2283526"/>
            <a:ext cx="8039100" cy="385200"/>
            <a:chOff x="838200" y="2189690"/>
            <a:chExt cx="8039100" cy="3835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BCDA9B-1FD2-B943-B593-DE5BBE8E5E53}"/>
                </a:ext>
              </a:extLst>
            </p:cNvPr>
            <p:cNvSpPr txBox="1"/>
            <p:nvPr/>
          </p:nvSpPr>
          <p:spPr>
            <a:xfrm>
              <a:off x="1422400" y="2203894"/>
              <a:ext cx="745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개발환경</a:t>
              </a:r>
              <a:r>
                <a:rPr kumimoji="1" lang="en-US" altLang="ko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				:</a:t>
              </a:r>
              <a:r>
                <a:rPr kumimoji="1" lang="ko-KR" altLang="en-US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개발환경</a:t>
              </a:r>
              <a:r>
                <a:rPr kumimoji="1" lang="en-US" altLang="ko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kumimoji="1" lang="ko-KR" altLang="en-US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ko-KR" altLang="en-US" b="1" dirty="0" err="1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협업환경</a:t>
              </a:r>
              <a:r>
                <a:rPr kumimoji="1" lang="en-US" altLang="ko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kumimoji="1" lang="ko-KR" altLang="en-US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역할분담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1E0CDB7-E1F4-EB4B-B8CB-B5DE03F4E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2189690"/>
              <a:ext cx="360000" cy="360000"/>
            </a:xfrm>
            <a:prstGeom prst="rect">
              <a:avLst/>
            </a:prstGeom>
            <a:solidFill>
              <a:srgbClr val="247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rgbClr val="F5FC40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2</a:t>
              </a:r>
              <a:endParaRPr kumimoji="1" lang="ko-Kore-KR" altLang="en-US" sz="2000" b="1" dirty="0">
                <a:solidFill>
                  <a:srgbClr val="F5FC4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DFAFD4E-26CD-1C4A-960F-554B0DDF966F}"/>
              </a:ext>
            </a:extLst>
          </p:cNvPr>
          <p:cNvGrpSpPr/>
          <p:nvPr/>
        </p:nvGrpSpPr>
        <p:grpSpPr>
          <a:xfrm>
            <a:off x="1282700" y="3012222"/>
            <a:ext cx="8039100" cy="384682"/>
            <a:chOff x="838200" y="2823404"/>
            <a:chExt cx="8039100" cy="3846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906A40-6022-F044-BA68-446BA479A2FB}"/>
                </a:ext>
              </a:extLst>
            </p:cNvPr>
            <p:cNvSpPr txBox="1"/>
            <p:nvPr/>
          </p:nvSpPr>
          <p:spPr>
            <a:xfrm>
              <a:off x="1422400" y="2838754"/>
              <a:ext cx="745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프로젝트 일정</a:t>
              </a:r>
              <a:r>
                <a:rPr kumimoji="1" lang="en-US" altLang="ko-KR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			: </a:t>
              </a:r>
              <a:r>
                <a:rPr kumimoji="1" lang="ko-KR" altLang="en-US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캘린더 일정</a:t>
              </a:r>
              <a:endParaRPr kumimoji="1" lang="ko-Kore-KR" altLang="en-US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87938D0-A52B-3142-B38B-4086EBA24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2823404"/>
              <a:ext cx="360000" cy="360000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rgbClr val="2477FA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3</a:t>
              </a:r>
              <a:endParaRPr kumimoji="1" lang="ko-Kore-KR" altLang="en-US" sz="2000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C1E5A3-55D3-8A4E-A211-20BD6A950E26}"/>
              </a:ext>
            </a:extLst>
          </p:cNvPr>
          <p:cNvGrpSpPr/>
          <p:nvPr/>
        </p:nvGrpSpPr>
        <p:grpSpPr>
          <a:xfrm>
            <a:off x="1026139" y="3543417"/>
            <a:ext cx="10201509" cy="705600"/>
            <a:chOff x="1032548" y="3542158"/>
            <a:chExt cx="10201509" cy="7056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769832-98A5-7C49-9A0F-07EA6100CB0C}"/>
                </a:ext>
              </a:extLst>
            </p:cNvPr>
            <p:cNvSpPr/>
            <p:nvPr/>
          </p:nvSpPr>
          <p:spPr>
            <a:xfrm>
              <a:off x="1032548" y="3542158"/>
              <a:ext cx="10201509" cy="705600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8BCF6A6-8E58-994A-9852-F6B34754180F}"/>
                </a:ext>
              </a:extLst>
            </p:cNvPr>
            <p:cNvGrpSpPr/>
            <p:nvPr/>
          </p:nvGrpSpPr>
          <p:grpSpPr>
            <a:xfrm>
              <a:off x="1282700" y="3709406"/>
              <a:ext cx="8039100" cy="385828"/>
              <a:chOff x="838200" y="3424460"/>
              <a:chExt cx="8039100" cy="3858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C8E66E-EF36-C74E-9C77-1207C134F400}"/>
                  </a:ext>
                </a:extLst>
              </p:cNvPr>
              <p:cNvSpPr txBox="1"/>
              <p:nvPr/>
            </p:nvSpPr>
            <p:spPr>
              <a:xfrm>
                <a:off x="1422400" y="3440956"/>
                <a:ext cx="7454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ER</a:t>
                </a:r>
                <a:r>
                  <a:rPr kumimoji="1" lang="ko-Kore-KR" altLang="en-US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다이어그램</a:t>
                </a:r>
                <a:r>
                  <a:rPr kumimoji="1" lang="en-US" altLang="ko-Kore-KR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			</a:t>
                </a:r>
                <a:r>
                  <a:rPr kumimoji="1" lang="en-US" altLang="ko-KR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</a:t>
                </a:r>
                <a:r>
                  <a:rPr kumimoji="1" lang="ko-KR" altLang="en-US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ERD</a:t>
                </a:r>
                <a:endParaRPr kumimoji="1" lang="ko-Kore-KR" altLang="en-US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A39F915-22A2-8641-8145-A9A37FAA97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8200" y="3424460"/>
                <a:ext cx="360000" cy="360000"/>
              </a:xfrm>
              <a:prstGeom prst="rect">
                <a:avLst/>
              </a:prstGeom>
              <a:solidFill>
                <a:srgbClr val="247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>
                    <a:solidFill>
                      <a:srgbClr val="F5FC40"/>
                    </a:solidFill>
                    <a:latin typeface="APPLE SD GOTHICNEO EXTRABOLD" panose="02000300000000000000" pitchFamily="2" charset="-127"/>
                    <a:ea typeface="APPLE SD GOTHICNEO EXTRABOLD" panose="02000300000000000000" pitchFamily="2" charset="-127"/>
                  </a:rPr>
                  <a:t>4</a:t>
                </a:r>
                <a:endParaRPr kumimoji="1" lang="ko-Kore-KR" altLang="en-US" sz="2000" b="1" dirty="0">
                  <a:solidFill>
                    <a:srgbClr val="F5FC40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ED9C5E-D063-5545-9954-E02A7A44B995}"/>
              </a:ext>
            </a:extLst>
          </p:cNvPr>
          <p:cNvGrpSpPr/>
          <p:nvPr/>
        </p:nvGrpSpPr>
        <p:grpSpPr>
          <a:xfrm>
            <a:off x="1026139" y="4238353"/>
            <a:ext cx="10753053" cy="705600"/>
            <a:chOff x="1032547" y="4275019"/>
            <a:chExt cx="10753053" cy="7056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40516BE-CF44-9C46-9EDE-C2F2E611C6FC}"/>
                </a:ext>
              </a:extLst>
            </p:cNvPr>
            <p:cNvSpPr/>
            <p:nvPr/>
          </p:nvSpPr>
          <p:spPr>
            <a:xfrm>
              <a:off x="1032547" y="4275019"/>
              <a:ext cx="10201509" cy="705600"/>
            </a:xfrm>
            <a:prstGeom prst="rect">
              <a:avLst/>
            </a:prstGeom>
            <a:solidFill>
              <a:srgbClr val="247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E5FE9E4-2CFB-6843-984F-60861B61FB53}"/>
                </a:ext>
              </a:extLst>
            </p:cNvPr>
            <p:cNvGrpSpPr/>
            <p:nvPr/>
          </p:nvGrpSpPr>
          <p:grpSpPr>
            <a:xfrm>
              <a:off x="1282700" y="4440394"/>
              <a:ext cx="10502900" cy="386974"/>
              <a:chOff x="838200" y="4058174"/>
              <a:chExt cx="10502900" cy="38697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D4818B-4CBC-574C-B49D-5DB2D3349377}"/>
                  </a:ext>
                </a:extLst>
              </p:cNvPr>
              <p:cNvSpPr txBox="1"/>
              <p:nvPr/>
            </p:nvSpPr>
            <p:spPr>
              <a:xfrm>
                <a:off x="1422400" y="4075816"/>
                <a:ext cx="991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주요기능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	</a:t>
                </a:r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및 이슈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			:</a:t>
                </a:r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요구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분석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개발 도중 있었던 이슈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</a:t>
                </a:r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핵심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b="1" dirty="0" err="1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로직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</a:t>
                </a:r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깨달은 점 등</a:t>
                </a:r>
                <a:endParaRPr kumimoji="1" lang="ko-Kore-KR" altLang="en-US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FBFB475-6E83-C245-B5A6-50CB4A14AE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8200" y="4058174"/>
                <a:ext cx="360000" cy="360000"/>
              </a:xfrm>
              <a:prstGeom prst="rect">
                <a:avLst/>
              </a:prstGeom>
              <a:solidFill>
                <a:srgbClr val="F5F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>
                    <a:solidFill>
                      <a:srgbClr val="2477FA"/>
                    </a:solidFill>
                    <a:latin typeface="APPLE SD GOTHICNEO EXTRABOLD" panose="02000300000000000000" pitchFamily="2" charset="-127"/>
                    <a:ea typeface="APPLE SD GOTHICNEO EXTRABOLD" panose="02000300000000000000" pitchFamily="2" charset="-127"/>
                  </a:rPr>
                  <a:t>5</a:t>
                </a:r>
                <a:endParaRPr kumimoji="1" lang="ko-Kore-KR" altLang="en-US" sz="2000" b="1" dirty="0">
                  <a:solidFill>
                    <a:srgbClr val="2477FA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9BF8A2-A58A-4844-8A7F-9031635167B5}"/>
              </a:ext>
            </a:extLst>
          </p:cNvPr>
          <p:cNvGrpSpPr/>
          <p:nvPr/>
        </p:nvGrpSpPr>
        <p:grpSpPr>
          <a:xfrm>
            <a:off x="1026140" y="5657791"/>
            <a:ext cx="10201509" cy="705600"/>
            <a:chOff x="1032547" y="5723285"/>
            <a:chExt cx="10201509" cy="7056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7734E2-425B-D448-BE77-2481C21B2914}"/>
                </a:ext>
              </a:extLst>
            </p:cNvPr>
            <p:cNvSpPr/>
            <p:nvPr/>
          </p:nvSpPr>
          <p:spPr>
            <a:xfrm>
              <a:off x="1032547" y="5723285"/>
              <a:ext cx="10201509" cy="705600"/>
            </a:xfrm>
            <a:prstGeom prst="rect">
              <a:avLst/>
            </a:prstGeom>
            <a:solidFill>
              <a:srgbClr val="247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9529BC3-EDAC-D343-AB61-982217CD07C1}"/>
                </a:ext>
              </a:extLst>
            </p:cNvPr>
            <p:cNvGrpSpPr/>
            <p:nvPr/>
          </p:nvGrpSpPr>
          <p:grpSpPr>
            <a:xfrm>
              <a:off x="1298032" y="5906956"/>
              <a:ext cx="9818458" cy="388120"/>
              <a:chOff x="838200" y="4691888"/>
              <a:chExt cx="9818458" cy="38812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CB44BB-86B5-8641-9E85-EE2C97EB35CD}"/>
                  </a:ext>
                </a:extLst>
              </p:cNvPr>
              <p:cNvSpPr txBox="1"/>
              <p:nvPr/>
            </p:nvSpPr>
            <p:spPr>
              <a:xfrm>
                <a:off x="1422399" y="4710676"/>
                <a:ext cx="923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후기 및 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Q&amp;A			:</a:t>
                </a:r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프로젝트 후기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</a:t>
                </a:r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아쉽게 하지 못했던 계획들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</a:t>
                </a:r>
                <a:r>
                  <a:rPr kumimoji="1" lang="ko-KR" altLang="en-US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Q&amp;A	</a:t>
                </a:r>
                <a:endParaRPr kumimoji="1" lang="ko-Kore-KR" altLang="en-US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9C146D1-78B6-9149-9429-892872EFD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8200" y="4691888"/>
                <a:ext cx="360000" cy="360000"/>
              </a:xfrm>
              <a:prstGeom prst="rect">
                <a:avLst/>
              </a:prstGeom>
              <a:solidFill>
                <a:srgbClr val="F5F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b="1" dirty="0">
                    <a:solidFill>
                      <a:srgbClr val="2477FA"/>
                    </a:solidFill>
                    <a:latin typeface="APPLE SD GOTHICNEO EXTRABOLD" panose="02000300000000000000" pitchFamily="2" charset="-127"/>
                    <a:ea typeface="APPLE SD GOTHICNEO EXTRABOLD" panose="02000300000000000000" pitchFamily="2" charset="-127"/>
                  </a:rPr>
                  <a:t>7</a:t>
                </a:r>
                <a:endParaRPr kumimoji="1" lang="ko-Kore-KR" altLang="en-US" sz="2000" b="1" dirty="0">
                  <a:solidFill>
                    <a:srgbClr val="2477FA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DCA04B-1A78-A94F-9572-396E1FB654BE}"/>
              </a:ext>
            </a:extLst>
          </p:cNvPr>
          <p:cNvGrpSpPr/>
          <p:nvPr/>
        </p:nvGrpSpPr>
        <p:grpSpPr>
          <a:xfrm>
            <a:off x="1026139" y="4958736"/>
            <a:ext cx="10201509" cy="705600"/>
            <a:chOff x="1032547" y="4993334"/>
            <a:chExt cx="10201509" cy="7056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08C97D5-9202-D945-889E-983E2252E0BA}"/>
                </a:ext>
              </a:extLst>
            </p:cNvPr>
            <p:cNvSpPr/>
            <p:nvPr/>
          </p:nvSpPr>
          <p:spPr>
            <a:xfrm>
              <a:off x="1032547" y="4993334"/>
              <a:ext cx="10201509" cy="705600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BC934CC-D52A-6B4B-9027-AA972F53968A}"/>
                </a:ext>
              </a:extLst>
            </p:cNvPr>
            <p:cNvGrpSpPr/>
            <p:nvPr/>
          </p:nvGrpSpPr>
          <p:grpSpPr>
            <a:xfrm>
              <a:off x="1282700" y="5172528"/>
              <a:ext cx="9004300" cy="389266"/>
              <a:chOff x="838200" y="5325602"/>
              <a:chExt cx="9004300" cy="38926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287462-A803-6349-9CF1-1D710ACBD18C}"/>
                  </a:ext>
                </a:extLst>
              </p:cNvPr>
              <p:cNvSpPr txBox="1"/>
              <p:nvPr/>
            </p:nvSpPr>
            <p:spPr>
              <a:xfrm>
                <a:off x="1422400" y="5345536"/>
                <a:ext cx="842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시연</a:t>
                </a:r>
                <a:r>
                  <a:rPr kumimoji="1" lang="en-US" altLang="ko-KR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				: </a:t>
                </a:r>
                <a:r>
                  <a:rPr kumimoji="1" lang="ko-KR" altLang="en-US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동영상</a:t>
                </a:r>
                <a:r>
                  <a:rPr kumimoji="1" lang="en-US" altLang="ko-KR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				</a:t>
                </a:r>
                <a:endParaRPr kumimoji="1" lang="ko-Kore-KR" altLang="en-US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1EDC0FC-3C14-3243-A161-AE998CACF7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8200" y="5325602"/>
                <a:ext cx="360000" cy="360000"/>
              </a:xfrm>
              <a:prstGeom prst="rect">
                <a:avLst/>
              </a:prstGeom>
              <a:solidFill>
                <a:srgbClr val="247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b="1" dirty="0">
                    <a:solidFill>
                      <a:srgbClr val="F5FC40"/>
                    </a:solidFill>
                    <a:latin typeface="APPLE SD GOTHICNEO EXTRABOLD" panose="02000300000000000000" pitchFamily="2" charset="-127"/>
                    <a:ea typeface="APPLE SD GOTHICNEO EXTRABOLD" panose="02000300000000000000" pitchFamily="2" charset="-127"/>
                  </a:rPr>
                  <a:t>6</a:t>
                </a:r>
                <a:endParaRPr kumimoji="1" lang="ko-Kore-KR" altLang="en-US" sz="2000" b="1" dirty="0">
                  <a:solidFill>
                    <a:srgbClr val="F5FC40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0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636F93F-A596-934E-9FE1-D1912F509842}"/>
              </a:ext>
            </a:extLst>
          </p:cNvPr>
          <p:cNvSpPr/>
          <p:nvPr/>
        </p:nvSpPr>
        <p:spPr>
          <a:xfrm>
            <a:off x="2626658" y="2837330"/>
            <a:ext cx="6938683" cy="18653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b="1" spc="300" dirty="0">
                <a:solidFill>
                  <a:srgbClr val="F5FC4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T</a:t>
            </a:r>
            <a:r>
              <a:rPr kumimoji="1" lang="en-US" altLang="ko-Kore-KR" sz="4800" b="1" spc="300" dirty="0">
                <a:solidFill>
                  <a:schemeClr val="bg1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hanks to my </a:t>
            </a:r>
            <a:r>
              <a:rPr kumimoji="1" lang="en-US" altLang="ko-Kore-KR" sz="4800" b="1" spc="300" dirty="0">
                <a:solidFill>
                  <a:srgbClr val="F5FC40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Teammates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AA68B-35EB-2041-B944-D57B8B97E445}"/>
              </a:ext>
            </a:extLst>
          </p:cNvPr>
          <p:cNvGrpSpPr/>
          <p:nvPr/>
        </p:nvGrpSpPr>
        <p:grpSpPr>
          <a:xfrm>
            <a:off x="11345154" y="112486"/>
            <a:ext cx="725303" cy="777110"/>
            <a:chOff x="5875762" y="2886402"/>
            <a:chExt cx="725303" cy="777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6AF232-8152-724C-B23B-FB3C3719FE50}"/>
                </a:ext>
              </a:extLst>
            </p:cNvPr>
            <p:cNvSpPr>
              <a:spLocks/>
            </p:cNvSpPr>
            <p:nvPr/>
          </p:nvSpPr>
          <p:spPr>
            <a:xfrm>
              <a:off x="5875762" y="2886402"/>
              <a:ext cx="720000" cy="720000"/>
            </a:xfrm>
            <a:prstGeom prst="rect">
              <a:avLst/>
            </a:prstGeom>
            <a:noFill/>
            <a:ln w="38100" cmpd="sng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32C7C4A3-06FA-B741-ABB4-3DA9C37480C8}"/>
                </a:ext>
              </a:extLst>
            </p:cNvPr>
            <p:cNvSpPr/>
            <p:nvPr/>
          </p:nvSpPr>
          <p:spPr>
            <a:xfrm rot="19440351">
              <a:off x="5985469" y="2961616"/>
              <a:ext cx="350948" cy="701896"/>
            </a:xfrm>
            <a:prstGeom prst="moon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CECB83-2DEF-5244-AFF9-F700B83B3091}"/>
                </a:ext>
              </a:extLst>
            </p:cNvPr>
            <p:cNvSpPr txBox="1"/>
            <p:nvPr/>
          </p:nvSpPr>
          <p:spPr>
            <a:xfrm>
              <a:off x="5904612" y="3005715"/>
              <a:ext cx="696453" cy="385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100"/>
                </a:lnSpc>
              </a:pPr>
              <a:r>
                <a:rPr kumimoji="1" lang="en-US" altLang="ko-KR" sz="11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Moon</a:t>
              </a:r>
            </a:p>
            <a:p>
              <a:pPr algn="r">
                <a:lnSpc>
                  <a:spcPts val="1100"/>
                </a:lnSpc>
              </a:pPr>
              <a:r>
                <a:rPr kumimoji="1" lang="en-US" altLang="ko-KR" sz="11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Swings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3773EB-3FCF-BD44-9C88-50641CF30C14}"/>
                </a:ext>
              </a:extLst>
            </p:cNvPr>
            <p:cNvSpPr txBox="1"/>
            <p:nvPr/>
          </p:nvSpPr>
          <p:spPr>
            <a:xfrm>
              <a:off x="5904612" y="3330282"/>
              <a:ext cx="696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900" b="1" dirty="0">
                  <a:solidFill>
                    <a:srgbClr val="2477FA">
                      <a:alpha val="49000"/>
                    </a:srgb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21.05.03</a:t>
              </a:r>
            </a:p>
          </p:txBody>
        </p:sp>
      </p:grpSp>
      <p:pic>
        <p:nvPicPr>
          <p:cNvPr id="8" name="그래픽 7" descr="단색으로 채워진 웃긴 얼굴 단색으로 채워진">
            <a:extLst>
              <a:ext uri="{FF2B5EF4-FFF2-40B4-BE49-F238E27FC236}">
                <a16:creationId xmlns:a16="http://schemas.microsoft.com/office/drawing/2014/main" id="{FB58FFF2-816C-1F4A-880A-C35AFFC3C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6650" y="1806390"/>
            <a:ext cx="914400" cy="914400"/>
          </a:xfrm>
          <a:prstGeom prst="rect">
            <a:avLst/>
          </a:prstGeom>
        </p:spPr>
      </p:pic>
      <p:pic>
        <p:nvPicPr>
          <p:cNvPr id="18" name="그래픽 17" descr="선글라스 낀 얼굴(윤곽선) 윤곽선">
            <a:extLst>
              <a:ext uri="{FF2B5EF4-FFF2-40B4-BE49-F238E27FC236}">
                <a16:creationId xmlns:a16="http://schemas.microsoft.com/office/drawing/2014/main" id="{81553908-19FF-2440-BAF9-8B9A878AE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0950" y="1806390"/>
            <a:ext cx="914400" cy="914400"/>
          </a:xfrm>
          <a:prstGeom prst="rect">
            <a:avLst/>
          </a:prstGeom>
        </p:spPr>
      </p:pic>
      <p:pic>
        <p:nvPicPr>
          <p:cNvPr id="20" name="그래픽 19" descr="크게 우는 얼굴(윤곽선) 윤곽선">
            <a:extLst>
              <a:ext uri="{FF2B5EF4-FFF2-40B4-BE49-F238E27FC236}">
                <a16:creationId xmlns:a16="http://schemas.microsoft.com/office/drawing/2014/main" id="{54CDF29C-AC60-284A-A34B-5328C7DDA5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4750" y="1806390"/>
            <a:ext cx="914400" cy="914400"/>
          </a:xfrm>
          <a:prstGeom prst="rect">
            <a:avLst/>
          </a:prstGeom>
        </p:spPr>
      </p:pic>
      <p:pic>
        <p:nvPicPr>
          <p:cNvPr id="3" name="그래픽 2" descr="단색으로 채워진 윙크하는 얼굴 단색으로 채워진">
            <a:extLst>
              <a:ext uri="{FF2B5EF4-FFF2-40B4-BE49-F238E27FC236}">
                <a16:creationId xmlns:a16="http://schemas.microsoft.com/office/drawing/2014/main" id="{1F40F693-5EB5-7643-A9AF-2A5A284C41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2850" y="1806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DF3C5-B451-5045-B7CC-42B61D60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제작 동기 및 목표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1AE08-A8C5-024B-A9C9-8E985CC7D84B}"/>
              </a:ext>
            </a:extLst>
          </p:cNvPr>
          <p:cNvSpPr/>
          <p:nvPr/>
        </p:nvSpPr>
        <p:spPr>
          <a:xfrm>
            <a:off x="943792" y="1853474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제작 동기</a:t>
            </a:r>
            <a:endParaRPr kumimoji="1" lang="ko-Kore-KR" altLang="en-US" sz="2000" b="1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68EC31-BFA9-5D46-8AA1-C8ECE1298A0E}"/>
              </a:ext>
            </a:extLst>
          </p:cNvPr>
          <p:cNvSpPr/>
          <p:nvPr/>
        </p:nvSpPr>
        <p:spPr>
          <a:xfrm>
            <a:off x="943791" y="3977186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목표</a:t>
            </a:r>
            <a:endParaRPr kumimoji="1" lang="ko-Kore-KR" altLang="en-US" sz="2000" b="1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A54BA-EED1-7E4B-9998-0E6E8DA33057}"/>
              </a:ext>
            </a:extLst>
          </p:cNvPr>
          <p:cNvSpPr txBox="1"/>
          <p:nvPr/>
        </p:nvSpPr>
        <p:spPr>
          <a:xfrm>
            <a:off x="943791" y="2260836"/>
            <a:ext cx="10591801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u="sng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 별 프로젝트 기반의 수업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에서 임의로 정해지는 팀원이 아닌</a:t>
            </a:r>
            <a:r>
              <a:rPr kumimoji="1" lang="en-US" altLang="ko-KR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R" sz="20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각자의 </a:t>
            </a:r>
            <a:r>
              <a:rPr kumimoji="1" lang="ko-KR" altLang="en-US" sz="2000" b="1" u="sng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장점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을 살리고 서로 </a:t>
            </a:r>
            <a:r>
              <a:rPr kumimoji="1" lang="ko-KR" altLang="en-US" sz="2000" b="1" u="sng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시너지 효과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를 불러 일으킬 수 있는 </a:t>
            </a:r>
            <a:r>
              <a:rPr kumimoji="1" lang="ko-KR" altLang="en-US" sz="2000" b="1" u="sng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팀원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을 만날 수 있게끔 도와주는 프로그램</a:t>
            </a:r>
            <a:r>
              <a:rPr kumimoji="1" lang="en-US" altLang="ko-KR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endParaRPr kumimoji="1" lang="en-US" altLang="ko-KR" sz="20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3E247-815D-8342-A183-F5DDB1970F6B}"/>
              </a:ext>
            </a:extLst>
          </p:cNvPr>
          <p:cNvSpPr txBox="1"/>
          <p:nvPr/>
        </p:nvSpPr>
        <p:spPr>
          <a:xfrm>
            <a:off x="943791" y="4424711"/>
            <a:ext cx="10591801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단순히 </a:t>
            </a:r>
            <a:r>
              <a:rPr kumimoji="1" lang="en-US" altLang="ko-KR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회성으로 끝나는 프로젝트가 아닌 현재 수업에서 사용 가능한 프로그램을 만듦으로써</a:t>
            </a:r>
            <a:r>
              <a:rPr kumimoji="1" lang="en-US" altLang="ko-KR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R" sz="20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추후 더 많은 사람들이 이용할 수 있도록 타 수업</a:t>
            </a:r>
            <a:r>
              <a:rPr kumimoji="1" lang="en-US" altLang="ko-KR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타 지점 등으로의 범위 확장이 기대됨</a:t>
            </a:r>
            <a:r>
              <a:rPr kumimoji="1" lang="en-US" altLang="ko-KR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2000" dirty="0">
                <a:solidFill>
                  <a:srgbClr val="2477F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R" sz="2000" dirty="0">
              <a:solidFill>
                <a:srgbClr val="2477FA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33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AFC5E-4A0C-094F-B4DF-A4088D18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개발환경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BA3D4-4563-2246-8BAA-1A08640D0619}"/>
              </a:ext>
            </a:extLst>
          </p:cNvPr>
          <p:cNvSpPr txBox="1"/>
          <p:nvPr/>
        </p:nvSpPr>
        <p:spPr>
          <a:xfrm>
            <a:off x="945245" y="4523770"/>
            <a:ext cx="247650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Eclipse IDE 2021‑03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AD7EC-3453-2443-9E29-7180771C2D43}"/>
              </a:ext>
            </a:extLst>
          </p:cNvPr>
          <p:cNvSpPr txBox="1"/>
          <p:nvPr/>
        </p:nvSpPr>
        <p:spPr>
          <a:xfrm>
            <a:off x="4161338" y="4539541"/>
            <a:ext cx="3479801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Java SE 11 (LTS) </a:t>
            </a:r>
          </a:p>
          <a:p>
            <a:pPr algn="ctr">
              <a:lnSpc>
                <a:spcPct val="150000"/>
              </a:lnSpc>
            </a:pPr>
            <a:r>
              <a:rPr lang="en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Java SE Development Kit 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DE5F2-2846-CB4E-97DE-DA4CACE68BE5}"/>
              </a:ext>
            </a:extLst>
          </p:cNvPr>
          <p:cNvSpPr txBox="1"/>
          <p:nvPr/>
        </p:nvSpPr>
        <p:spPr>
          <a:xfrm>
            <a:off x="7583537" y="4523770"/>
            <a:ext cx="4463321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mysql-8.0.23</a:t>
            </a:r>
          </a:p>
          <a:p>
            <a:pPr algn="ctr">
              <a:lnSpc>
                <a:spcPct val="150000"/>
              </a:lnSpc>
            </a:pPr>
            <a:r>
              <a:rPr lang="en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mysql-workbench-community-8.0.17</a:t>
            </a:r>
          </a:p>
          <a:p>
            <a:pPr algn="ctr">
              <a:lnSpc>
                <a:spcPct val="150000"/>
              </a:lnSpc>
            </a:pPr>
            <a:r>
              <a:rPr lang="en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mysql-connector-java-8.0.23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33CA649-721D-C14F-AEF1-A876E4485F9C}"/>
              </a:ext>
            </a:extLst>
          </p:cNvPr>
          <p:cNvCxnSpPr>
            <a:cxnSpLocks/>
          </p:cNvCxnSpPr>
          <p:nvPr/>
        </p:nvCxnSpPr>
        <p:spPr>
          <a:xfrm>
            <a:off x="1463495" y="4410227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F5597EB7-EC6E-6947-B60B-38A4CAD18EC9}"/>
              </a:ext>
            </a:extLst>
          </p:cNvPr>
          <p:cNvCxnSpPr>
            <a:cxnSpLocks/>
          </p:cNvCxnSpPr>
          <p:nvPr/>
        </p:nvCxnSpPr>
        <p:spPr>
          <a:xfrm>
            <a:off x="1463495" y="5152625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6B82796-C446-9D41-B519-51ECEF8E6694}"/>
              </a:ext>
            </a:extLst>
          </p:cNvPr>
          <p:cNvCxnSpPr>
            <a:cxnSpLocks/>
          </p:cNvCxnSpPr>
          <p:nvPr/>
        </p:nvCxnSpPr>
        <p:spPr>
          <a:xfrm>
            <a:off x="5181238" y="4425998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336C929B-EBA2-2343-B9C2-839DC9951D69}"/>
              </a:ext>
            </a:extLst>
          </p:cNvPr>
          <p:cNvCxnSpPr>
            <a:cxnSpLocks/>
          </p:cNvCxnSpPr>
          <p:nvPr/>
        </p:nvCxnSpPr>
        <p:spPr>
          <a:xfrm>
            <a:off x="5181238" y="5589311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EEF45F9-EEC4-604D-82E3-1C5F749EB7D6}"/>
              </a:ext>
            </a:extLst>
          </p:cNvPr>
          <p:cNvCxnSpPr>
            <a:cxnSpLocks/>
          </p:cNvCxnSpPr>
          <p:nvPr/>
        </p:nvCxnSpPr>
        <p:spPr>
          <a:xfrm>
            <a:off x="9095197" y="4410227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DA3A219-83EF-6A4E-B021-9B6376924178}"/>
              </a:ext>
            </a:extLst>
          </p:cNvPr>
          <p:cNvCxnSpPr>
            <a:cxnSpLocks/>
          </p:cNvCxnSpPr>
          <p:nvPr/>
        </p:nvCxnSpPr>
        <p:spPr>
          <a:xfrm>
            <a:off x="9095197" y="6040572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BD28AF5-A674-DF4B-901F-5296457A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6" r="20794"/>
          <a:stretch/>
        </p:blipFill>
        <p:spPr>
          <a:xfrm>
            <a:off x="4715691" y="1429754"/>
            <a:ext cx="2383575" cy="244008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344EF86-3101-BB48-AE7A-B6A6A509E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206" y="1906344"/>
            <a:ext cx="1690465" cy="1690465"/>
          </a:xfrm>
          <a:prstGeom prst="rect">
            <a:avLst/>
          </a:prstGeom>
        </p:spPr>
      </p:pic>
      <p:pic>
        <p:nvPicPr>
          <p:cNvPr id="19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9E79E7BD-3294-364C-A387-0B60D07D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7" y="2021740"/>
            <a:ext cx="2967045" cy="163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91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1D4A-9504-6F49-95E9-5DAD596C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협업환경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24B4F-3D27-054E-9DC9-EEC8B1F44796}"/>
              </a:ext>
            </a:extLst>
          </p:cNvPr>
          <p:cNvSpPr txBox="1"/>
          <p:nvPr/>
        </p:nvSpPr>
        <p:spPr>
          <a:xfrm>
            <a:off x="945245" y="4523770"/>
            <a:ext cx="247650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SLACK</a:t>
            </a:r>
            <a:endParaRPr lang="en" altLang="ko-Kore-KR" b="1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E39B0-44F5-0543-8906-AA6D069DECAB}"/>
              </a:ext>
            </a:extLst>
          </p:cNvPr>
          <p:cNvSpPr txBox="1"/>
          <p:nvPr/>
        </p:nvSpPr>
        <p:spPr>
          <a:xfrm>
            <a:off x="4161338" y="4539541"/>
            <a:ext cx="347980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b="1" dirty="0" err="1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Miro.com</a:t>
            </a:r>
            <a:endParaRPr lang="en" altLang="ko-Kore-KR" b="1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8D529-2957-5840-98B5-2CB51D7D0BED}"/>
              </a:ext>
            </a:extLst>
          </p:cNvPr>
          <p:cNvSpPr txBox="1"/>
          <p:nvPr/>
        </p:nvSpPr>
        <p:spPr>
          <a:xfrm>
            <a:off x="7583537" y="4523770"/>
            <a:ext cx="446332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ore-KR" b="1" dirty="0" err="1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Github.com</a:t>
            </a:r>
            <a:endParaRPr lang="en" altLang="ko-Kore-KR" b="1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FB39746B-9CC0-474A-8471-2B369A33727C}"/>
              </a:ext>
            </a:extLst>
          </p:cNvPr>
          <p:cNvCxnSpPr>
            <a:cxnSpLocks/>
          </p:cNvCxnSpPr>
          <p:nvPr/>
        </p:nvCxnSpPr>
        <p:spPr>
          <a:xfrm>
            <a:off x="1463495" y="4410227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BD6AB9D-FEF6-2C4A-B675-391BA91E2DEA}"/>
              </a:ext>
            </a:extLst>
          </p:cNvPr>
          <p:cNvCxnSpPr>
            <a:cxnSpLocks/>
          </p:cNvCxnSpPr>
          <p:nvPr/>
        </p:nvCxnSpPr>
        <p:spPr>
          <a:xfrm>
            <a:off x="1463495" y="5152625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7B90728-D60E-334E-AE43-D90CCD91BDD7}"/>
              </a:ext>
            </a:extLst>
          </p:cNvPr>
          <p:cNvCxnSpPr>
            <a:cxnSpLocks/>
          </p:cNvCxnSpPr>
          <p:nvPr/>
        </p:nvCxnSpPr>
        <p:spPr>
          <a:xfrm>
            <a:off x="5181238" y="4425998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E7EFBB6-B1A4-7C41-B3CF-8DB94BAABF6C}"/>
              </a:ext>
            </a:extLst>
          </p:cNvPr>
          <p:cNvCxnSpPr>
            <a:cxnSpLocks/>
          </p:cNvCxnSpPr>
          <p:nvPr/>
        </p:nvCxnSpPr>
        <p:spPr>
          <a:xfrm>
            <a:off x="5181238" y="5152625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2A16F17-2A5C-DD42-BB78-9E63C64DC54A}"/>
              </a:ext>
            </a:extLst>
          </p:cNvPr>
          <p:cNvCxnSpPr>
            <a:cxnSpLocks/>
          </p:cNvCxnSpPr>
          <p:nvPr/>
        </p:nvCxnSpPr>
        <p:spPr>
          <a:xfrm>
            <a:off x="9095197" y="4410227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6AB7FEB-156F-6C43-8B0F-473860F49833}"/>
              </a:ext>
            </a:extLst>
          </p:cNvPr>
          <p:cNvCxnSpPr>
            <a:cxnSpLocks/>
          </p:cNvCxnSpPr>
          <p:nvPr/>
        </p:nvCxnSpPr>
        <p:spPr>
          <a:xfrm>
            <a:off x="9095197" y="5152625"/>
            <a:ext cx="1440000" cy="0"/>
          </a:xfrm>
          <a:prstGeom prst="line">
            <a:avLst/>
          </a:prstGeom>
          <a:ln w="50800">
            <a:solidFill>
              <a:srgbClr val="F5F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05B2F7A-D5C2-364E-9B91-005FB3B79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2" r="16323"/>
          <a:stretch/>
        </p:blipFill>
        <p:spPr>
          <a:xfrm>
            <a:off x="8507915" y="1909030"/>
            <a:ext cx="2611794" cy="2002831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FDF73141-0934-9340-A977-912ACEC9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3279" y="2044583"/>
            <a:ext cx="1615917" cy="16159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05273C-F647-FD48-AC53-22841105D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394" y="1672364"/>
            <a:ext cx="1972202" cy="22394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3E12D8-7A72-BD40-88BD-FD01FA6D5088}"/>
              </a:ext>
            </a:extLst>
          </p:cNvPr>
          <p:cNvSpPr txBox="1"/>
          <p:nvPr/>
        </p:nvSpPr>
        <p:spPr>
          <a:xfrm>
            <a:off x="899693" y="5372282"/>
            <a:ext cx="247650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Communication</a:t>
            </a:r>
            <a:endParaRPr lang="en" altLang="ko-Kore-KR" b="1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B6BB4-ACFD-4145-8F3D-9B96457AF7EE}"/>
              </a:ext>
            </a:extLst>
          </p:cNvPr>
          <p:cNvSpPr txBox="1"/>
          <p:nvPr/>
        </p:nvSpPr>
        <p:spPr>
          <a:xfrm>
            <a:off x="4662986" y="5452577"/>
            <a:ext cx="247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Application UI </a:t>
            </a:r>
          </a:p>
          <a:p>
            <a:pPr algn="ctr"/>
            <a:r>
              <a:rPr lang="en-US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&amp;</a:t>
            </a:r>
          </a:p>
          <a:p>
            <a:pPr algn="ctr"/>
            <a:r>
              <a:rPr lang="en-US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ERD Making Together</a:t>
            </a:r>
            <a:endParaRPr lang="en" altLang="ko-Kore-KR" b="1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10825B-52BC-0046-8F9B-59929F41E6A1}"/>
              </a:ext>
            </a:extLst>
          </p:cNvPr>
          <p:cNvSpPr txBox="1"/>
          <p:nvPr/>
        </p:nvSpPr>
        <p:spPr>
          <a:xfrm>
            <a:off x="8575561" y="5452577"/>
            <a:ext cx="247650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ore-KR" b="1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VCS</a:t>
            </a:r>
          </a:p>
        </p:txBody>
      </p:sp>
    </p:spTree>
    <p:extLst>
      <p:ext uri="{BB962C8B-B14F-4D97-AF65-F5344CB8AC3E}">
        <p14:creationId xmlns:p14="http://schemas.microsoft.com/office/powerpoint/2010/main" val="32461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CBCC-8BF8-A844-834E-4ADECC0C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역할분담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1FEA4A-2ADF-B649-BF51-E0DD06E8EA26}"/>
              </a:ext>
            </a:extLst>
          </p:cNvPr>
          <p:cNvSpPr>
            <a:spLocks noChangeAspect="1"/>
          </p:cNvSpPr>
          <p:nvPr/>
        </p:nvSpPr>
        <p:spPr>
          <a:xfrm>
            <a:off x="484032" y="2397497"/>
            <a:ext cx="1086388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spc="300" dirty="0" err="1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오영준</a:t>
            </a:r>
            <a:endParaRPr kumimoji="1" lang="ko-Kore-KR" altLang="en-US" b="1" spc="300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8A0BF8-EE6E-5149-99E4-87BDBE42DA98}"/>
              </a:ext>
            </a:extLst>
          </p:cNvPr>
          <p:cNvSpPr>
            <a:spLocks noChangeAspect="1"/>
          </p:cNvSpPr>
          <p:nvPr/>
        </p:nvSpPr>
        <p:spPr>
          <a:xfrm>
            <a:off x="484032" y="4504557"/>
            <a:ext cx="1086388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spc="300" dirty="0" err="1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윤재필</a:t>
            </a:r>
            <a:endParaRPr kumimoji="1" lang="ko-Kore-KR" altLang="en-US" b="1" spc="300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63C7C0-ECB1-E141-90BF-583307D1569E}"/>
              </a:ext>
            </a:extLst>
          </p:cNvPr>
          <p:cNvSpPr>
            <a:spLocks noChangeAspect="1"/>
          </p:cNvSpPr>
          <p:nvPr/>
        </p:nvSpPr>
        <p:spPr>
          <a:xfrm>
            <a:off x="484032" y="3451027"/>
            <a:ext cx="1086388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spc="300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이승연</a:t>
            </a:r>
            <a:endParaRPr kumimoji="1" lang="ko-Kore-KR" altLang="en-US" b="1" spc="300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396F64-28BE-0046-8703-118AE43DA736}"/>
              </a:ext>
            </a:extLst>
          </p:cNvPr>
          <p:cNvSpPr>
            <a:spLocks noChangeAspect="1"/>
          </p:cNvSpPr>
          <p:nvPr/>
        </p:nvSpPr>
        <p:spPr>
          <a:xfrm>
            <a:off x="468518" y="5558087"/>
            <a:ext cx="1086388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spc="300" dirty="0" err="1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조효경</a:t>
            </a:r>
            <a:endParaRPr kumimoji="1" lang="ko-Kore-KR" altLang="en-US" b="1" spc="300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F26F9-CF1B-8D4C-A271-EDC19D88FE19}"/>
              </a:ext>
            </a:extLst>
          </p:cNvPr>
          <p:cNvSpPr/>
          <p:nvPr/>
        </p:nvSpPr>
        <p:spPr>
          <a:xfrm>
            <a:off x="1796856" y="239547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 Page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CE763F-2662-1F4E-8B03-BD7E27F9063B}"/>
              </a:ext>
            </a:extLst>
          </p:cNvPr>
          <p:cNvSpPr/>
          <p:nvPr/>
        </p:nvSpPr>
        <p:spPr>
          <a:xfrm>
            <a:off x="3674886" y="239547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Check Profile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4E2AEB-3922-9549-A60E-7BFEF9DA8350}"/>
              </a:ext>
            </a:extLst>
          </p:cNvPr>
          <p:cNvSpPr/>
          <p:nvPr/>
        </p:nvSpPr>
        <p:spPr>
          <a:xfrm>
            <a:off x="5613135" y="5676527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Find Teammate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F3D67A-7EB3-8848-8859-0FB270327C64}"/>
              </a:ext>
            </a:extLst>
          </p:cNvPr>
          <p:cNvSpPr/>
          <p:nvPr/>
        </p:nvSpPr>
        <p:spPr>
          <a:xfrm>
            <a:off x="1781499" y="4598993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 Review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95E04D-23C9-F849-B9AD-3B9BC5102127}"/>
              </a:ext>
            </a:extLst>
          </p:cNvPr>
          <p:cNvSpPr/>
          <p:nvPr/>
        </p:nvSpPr>
        <p:spPr>
          <a:xfrm>
            <a:off x="1796856" y="349723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 Status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84A59E-6241-E446-B686-069EA397E9DB}"/>
              </a:ext>
            </a:extLst>
          </p:cNvPr>
          <p:cNvSpPr/>
          <p:nvPr/>
        </p:nvSpPr>
        <p:spPr>
          <a:xfrm>
            <a:off x="1796856" y="5676527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Announcement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E067D-4389-4D49-85B3-4DFFEF8648FE}"/>
              </a:ext>
            </a:extLst>
          </p:cNvPr>
          <p:cNvSpPr/>
          <p:nvPr/>
        </p:nvSpPr>
        <p:spPr>
          <a:xfrm>
            <a:off x="3674886" y="5676527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Student List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59DD58-DE39-2443-A604-C59C2CAFB25C}"/>
              </a:ext>
            </a:extLst>
          </p:cNvPr>
          <p:cNvSpPr/>
          <p:nvPr/>
        </p:nvSpPr>
        <p:spPr>
          <a:xfrm>
            <a:off x="5587743" y="462032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Project Management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35CA06-0323-7544-928B-143FE7C472F3}"/>
              </a:ext>
            </a:extLst>
          </p:cNvPr>
          <p:cNvSpPr/>
          <p:nvPr/>
        </p:nvSpPr>
        <p:spPr>
          <a:xfrm>
            <a:off x="3674886" y="349723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Teammate Status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10A83B-7764-594E-BFA0-20ED7941A0C8}"/>
              </a:ext>
            </a:extLst>
          </p:cNvPr>
          <p:cNvSpPr/>
          <p:nvPr/>
        </p:nvSpPr>
        <p:spPr>
          <a:xfrm>
            <a:off x="3659529" y="4598993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 Status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1F1C5E-64CB-1B40-9A1F-2A854859ADC0}"/>
              </a:ext>
            </a:extLst>
          </p:cNvPr>
          <p:cNvSpPr>
            <a:spLocks noChangeAspect="1"/>
          </p:cNvSpPr>
          <p:nvPr/>
        </p:nvSpPr>
        <p:spPr>
          <a:xfrm>
            <a:off x="484032" y="1343967"/>
            <a:ext cx="1086388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spc="300" dirty="0">
                <a:solidFill>
                  <a:srgbClr val="2477FA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공통</a:t>
            </a:r>
            <a:endParaRPr kumimoji="1" lang="ko-Kore-KR" altLang="en-US" b="1" spc="300" dirty="0">
              <a:solidFill>
                <a:srgbClr val="2477FA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DC9261-B9DE-6A47-88FD-E33D57C052DE}"/>
              </a:ext>
            </a:extLst>
          </p:cNvPr>
          <p:cNvSpPr/>
          <p:nvPr/>
        </p:nvSpPr>
        <p:spPr>
          <a:xfrm>
            <a:off x="7475813" y="4598993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</a:t>
            </a:r>
            <a:r>
              <a:rPr kumimoji="1" lang="ko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관리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22D004-148F-1942-A9DC-ADDDF287E161}"/>
              </a:ext>
            </a:extLst>
          </p:cNvPr>
          <p:cNvSpPr/>
          <p:nvPr/>
        </p:nvSpPr>
        <p:spPr>
          <a:xfrm>
            <a:off x="7491170" y="5676527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디자인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B093A4-F640-CD43-B05F-46CA47986787}"/>
              </a:ext>
            </a:extLst>
          </p:cNvPr>
          <p:cNvSpPr/>
          <p:nvPr/>
        </p:nvSpPr>
        <p:spPr>
          <a:xfrm>
            <a:off x="7453536" y="239547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영상 촬영 </a:t>
            </a:r>
            <a:r>
              <a:rPr kumimoji="1" lang="en-US" altLang="ko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편집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05C866-1F8B-CD43-ADEB-D9BA21ACAA15}"/>
              </a:ext>
            </a:extLst>
          </p:cNvPr>
          <p:cNvSpPr/>
          <p:nvPr/>
        </p:nvSpPr>
        <p:spPr>
          <a:xfrm>
            <a:off x="5610948" y="349723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Check Profile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84A7A0-2163-B844-AB0A-7FF9F205FEA7}"/>
              </a:ext>
            </a:extLst>
          </p:cNvPr>
          <p:cNvSpPr/>
          <p:nvPr/>
        </p:nvSpPr>
        <p:spPr>
          <a:xfrm>
            <a:off x="7461065" y="349723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C281D6-25FD-CE40-9BDC-71DE23D982FA}"/>
              </a:ext>
            </a:extLst>
          </p:cNvPr>
          <p:cNvSpPr/>
          <p:nvPr/>
        </p:nvSpPr>
        <p:spPr>
          <a:xfrm>
            <a:off x="3674886" y="3062994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Student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434110-90FF-714E-A289-BEA94D502FB0}"/>
              </a:ext>
            </a:extLst>
          </p:cNvPr>
          <p:cNvSpPr/>
          <p:nvPr/>
        </p:nvSpPr>
        <p:spPr>
          <a:xfrm>
            <a:off x="1796856" y="3065432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Teacher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9A059-7CB1-9847-B622-32C9E2B98C69}"/>
              </a:ext>
            </a:extLst>
          </p:cNvPr>
          <p:cNvSpPr/>
          <p:nvPr/>
        </p:nvSpPr>
        <p:spPr>
          <a:xfrm>
            <a:off x="1796856" y="5268956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Common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937A58-8A6C-4C4B-B86C-58EB008BB2BD}"/>
              </a:ext>
            </a:extLst>
          </p:cNvPr>
          <p:cNvSpPr/>
          <p:nvPr/>
        </p:nvSpPr>
        <p:spPr>
          <a:xfrm>
            <a:off x="1796856" y="1963672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Common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683F3D-97AD-6944-BEC1-A7F7502CA06B}"/>
              </a:ext>
            </a:extLst>
          </p:cNvPr>
          <p:cNvSpPr/>
          <p:nvPr/>
        </p:nvSpPr>
        <p:spPr>
          <a:xfrm>
            <a:off x="3674886" y="1963672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Common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9D0FA-6DFE-C24E-9855-99A2B3CF2FBE}"/>
              </a:ext>
            </a:extLst>
          </p:cNvPr>
          <p:cNvSpPr/>
          <p:nvPr/>
        </p:nvSpPr>
        <p:spPr>
          <a:xfrm>
            <a:off x="5610948" y="3061084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Student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52131D-034E-C946-9AA9-40F322E13EC4}"/>
              </a:ext>
            </a:extLst>
          </p:cNvPr>
          <p:cNvSpPr/>
          <p:nvPr/>
        </p:nvSpPr>
        <p:spPr>
          <a:xfrm>
            <a:off x="1811604" y="4167193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Student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A3BEF1-83FC-4249-8D61-F8C9506A6066}"/>
              </a:ext>
            </a:extLst>
          </p:cNvPr>
          <p:cNvSpPr/>
          <p:nvPr/>
        </p:nvSpPr>
        <p:spPr>
          <a:xfrm>
            <a:off x="3689634" y="4167193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Student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D5BC050-3E72-484F-A871-D3BDCB8D5845}"/>
              </a:ext>
            </a:extLst>
          </p:cNvPr>
          <p:cNvSpPr/>
          <p:nvPr/>
        </p:nvSpPr>
        <p:spPr>
          <a:xfrm>
            <a:off x="5587743" y="4208259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Teacher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709D40-3D90-144A-8E11-FA7032EF92D4}"/>
              </a:ext>
            </a:extLst>
          </p:cNvPr>
          <p:cNvSpPr/>
          <p:nvPr/>
        </p:nvSpPr>
        <p:spPr>
          <a:xfrm>
            <a:off x="3674886" y="5291985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Teacher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60B8E0-95CD-9946-80D0-A7D5988F8430}"/>
              </a:ext>
            </a:extLst>
          </p:cNvPr>
          <p:cNvSpPr/>
          <p:nvPr/>
        </p:nvSpPr>
        <p:spPr>
          <a:xfrm>
            <a:off x="5610948" y="5260257"/>
            <a:ext cx="1755987" cy="431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Student</a:t>
            </a:r>
            <a:endParaRPr kumimoji="1" lang="ko-Kore-KR" altLang="en-US" sz="1600" b="1" dirty="0">
              <a:solidFill>
                <a:srgbClr val="F5FC4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D084E5-CA53-EE44-B117-5AD4A1F2A86A}"/>
              </a:ext>
            </a:extLst>
          </p:cNvPr>
          <p:cNvSpPr/>
          <p:nvPr/>
        </p:nvSpPr>
        <p:spPr>
          <a:xfrm>
            <a:off x="5567976" y="239547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</a:t>
            </a:r>
            <a:r>
              <a:rPr kumimoji="1" lang="ko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병합 </a:t>
            </a:r>
            <a:r>
              <a:rPr kumimoji="1" lang="en-US" altLang="ko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관리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2E98572-943F-F54F-B738-8A18056A1602}"/>
              </a:ext>
            </a:extLst>
          </p:cNvPr>
          <p:cNvSpPr/>
          <p:nvPr/>
        </p:nvSpPr>
        <p:spPr>
          <a:xfrm>
            <a:off x="1796856" y="129371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</a:t>
            </a:r>
            <a:r>
              <a:rPr kumimoji="1" lang="ko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설계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8393510-D760-9B40-BB21-C1BDEC4152E2}"/>
              </a:ext>
            </a:extLst>
          </p:cNvPr>
          <p:cNvSpPr/>
          <p:nvPr/>
        </p:nvSpPr>
        <p:spPr>
          <a:xfrm>
            <a:off x="3674886" y="1312856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APP UI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3ECF61-59F6-CC41-B2C4-C5C7837AA52F}"/>
              </a:ext>
            </a:extLst>
          </p:cNvPr>
          <p:cNvSpPr/>
          <p:nvPr/>
        </p:nvSpPr>
        <p:spPr>
          <a:xfrm>
            <a:off x="9339096" y="2395472"/>
            <a:ext cx="1755987" cy="431800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아이디어 기획자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62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9B3F-6084-6745-AACD-347A49DF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일정</a:t>
            </a:r>
            <a:endParaRPr kumimoji="1" lang="ko-Kore-KR" alt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EE59A22-39DC-C04C-AE07-EB0A8C9BE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52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4FBDD3-6BB4-0B44-B3A9-03C92773876F}"/>
              </a:ext>
            </a:extLst>
          </p:cNvPr>
          <p:cNvGrpSpPr/>
          <p:nvPr/>
        </p:nvGrpSpPr>
        <p:grpSpPr>
          <a:xfrm>
            <a:off x="472172" y="1917375"/>
            <a:ext cx="1167483" cy="1839101"/>
            <a:chOff x="713940" y="1589899"/>
            <a:chExt cx="1167483" cy="1839101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9C1DF94-223C-EC43-8F14-A5B739DBAD8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1" y="2759529"/>
              <a:ext cx="0" cy="669471"/>
            </a:xfrm>
            <a:prstGeom prst="straightConnector1">
              <a:avLst/>
            </a:prstGeom>
            <a:ln w="63500">
              <a:solidFill>
                <a:srgbClr val="2477FA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B23CE6-18CE-3D4B-8110-DBB130FACF23}"/>
                </a:ext>
              </a:extLst>
            </p:cNvPr>
            <p:cNvSpPr txBox="1"/>
            <p:nvPr/>
          </p:nvSpPr>
          <p:spPr>
            <a:xfrm>
              <a:off x="713940" y="1968232"/>
              <a:ext cx="1167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r>
                <a:rPr kumimoji="1" lang="en-US" altLang="ko-Kore-KR" sz="1600" b="1" baseline="30000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st</a:t>
              </a:r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Online Meeting</a:t>
              </a:r>
              <a:endParaRPr kumimoji="1" lang="ko-Kore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6D2B51-3432-244F-8344-D1E3F3979D47}"/>
                </a:ext>
              </a:extLst>
            </p:cNvPr>
            <p:cNvSpPr/>
            <p:nvPr/>
          </p:nvSpPr>
          <p:spPr>
            <a:xfrm>
              <a:off x="746601" y="1589899"/>
              <a:ext cx="641330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3/31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DF87E80-5460-BA44-A84E-33416E2F3427}"/>
              </a:ext>
            </a:extLst>
          </p:cNvPr>
          <p:cNvGrpSpPr/>
          <p:nvPr/>
        </p:nvGrpSpPr>
        <p:grpSpPr>
          <a:xfrm>
            <a:off x="1178089" y="3938520"/>
            <a:ext cx="1167483" cy="1806749"/>
            <a:chOff x="787406" y="3956959"/>
            <a:chExt cx="1167483" cy="1806749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396F963-DEAD-994D-ABDB-7D2AAFF4B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6411" y="3956959"/>
              <a:ext cx="0" cy="631371"/>
            </a:xfrm>
            <a:prstGeom prst="straightConnector1">
              <a:avLst/>
            </a:prstGeom>
            <a:ln w="63500">
              <a:solidFill>
                <a:srgbClr val="2477FA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7866C-B27E-8B4C-86A7-2CD89FECE2D7}"/>
                </a:ext>
              </a:extLst>
            </p:cNvPr>
            <p:cNvSpPr txBox="1"/>
            <p:nvPr/>
          </p:nvSpPr>
          <p:spPr>
            <a:xfrm>
              <a:off x="787406" y="5178933"/>
              <a:ext cx="1167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r>
                <a:rPr kumimoji="1" lang="en-US" altLang="ko-Kore-KR" sz="1600" b="1" baseline="30000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st</a:t>
              </a:r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Offline Meeting</a:t>
              </a:r>
              <a:endParaRPr kumimoji="1" lang="ko-Kore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40236A-0168-0A49-8FD3-291DBB2AF66A}"/>
                </a:ext>
              </a:extLst>
            </p:cNvPr>
            <p:cNvSpPr/>
            <p:nvPr/>
          </p:nvSpPr>
          <p:spPr>
            <a:xfrm>
              <a:off x="869054" y="4800600"/>
              <a:ext cx="641330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4/4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BF218C-6DFD-4542-9914-5E4F0247C261}"/>
              </a:ext>
            </a:extLst>
          </p:cNvPr>
          <p:cNvGrpSpPr/>
          <p:nvPr/>
        </p:nvGrpSpPr>
        <p:grpSpPr>
          <a:xfrm>
            <a:off x="1948336" y="1500244"/>
            <a:ext cx="1727191" cy="2377952"/>
            <a:chOff x="550650" y="1051048"/>
            <a:chExt cx="1727191" cy="237795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5F3F5BF-DA7B-9245-9E4C-7B572531B2A1}"/>
                </a:ext>
              </a:extLst>
            </p:cNvPr>
            <p:cNvCxnSpPr>
              <a:cxnSpLocks/>
            </p:cNvCxnSpPr>
            <p:nvPr/>
          </p:nvCxnSpPr>
          <p:spPr>
            <a:xfrm>
              <a:off x="1142998" y="2163589"/>
              <a:ext cx="0" cy="1265411"/>
            </a:xfrm>
            <a:prstGeom prst="straightConnector1">
              <a:avLst/>
            </a:prstGeom>
            <a:ln w="63500">
              <a:solidFill>
                <a:schemeClr val="accent1">
                  <a:lumMod val="40000"/>
                  <a:lumOff val="6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4EBB77-7CCA-AF48-858A-635EC0D63CA7}"/>
                </a:ext>
              </a:extLst>
            </p:cNvPr>
            <p:cNvSpPr txBox="1"/>
            <p:nvPr/>
          </p:nvSpPr>
          <p:spPr>
            <a:xfrm>
              <a:off x="550650" y="1413052"/>
              <a:ext cx="17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Git &amp; GitHub</a:t>
              </a:r>
              <a:b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Using practice</a:t>
              </a:r>
              <a:endParaRPr kumimoji="1" lang="ko-Kore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39688C-2424-824A-8821-2F464C80B08A}"/>
                </a:ext>
              </a:extLst>
            </p:cNvPr>
            <p:cNvSpPr/>
            <p:nvPr/>
          </p:nvSpPr>
          <p:spPr>
            <a:xfrm>
              <a:off x="615968" y="1051048"/>
              <a:ext cx="927087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4/5~14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DA9183-AFC1-B94E-B20B-2749EA94E7F1}"/>
              </a:ext>
            </a:extLst>
          </p:cNvPr>
          <p:cNvGrpSpPr/>
          <p:nvPr/>
        </p:nvGrpSpPr>
        <p:grpSpPr>
          <a:xfrm>
            <a:off x="2571717" y="3955358"/>
            <a:ext cx="1727191" cy="2290003"/>
            <a:chOff x="571063" y="3429000"/>
            <a:chExt cx="1727191" cy="2240209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8176223-BDFA-7C40-8753-3D8182A1B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7" y="3429000"/>
              <a:ext cx="1" cy="1113106"/>
            </a:xfrm>
            <a:prstGeom prst="straightConnector1">
              <a:avLst/>
            </a:prstGeom>
            <a:ln w="63500">
              <a:solidFill>
                <a:srgbClr val="2477FA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CC9C21-37D6-1F40-BB2C-B6C0DBA5E6AC}"/>
                </a:ext>
              </a:extLst>
            </p:cNvPr>
            <p:cNvSpPr txBox="1"/>
            <p:nvPr/>
          </p:nvSpPr>
          <p:spPr>
            <a:xfrm>
              <a:off x="571063" y="5097149"/>
              <a:ext cx="1727191" cy="5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아이디어 회의 및</a:t>
              </a:r>
              <a:endPara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kumimoji="1" lang="ko-Kore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기획 단계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EB2278-8DAC-5742-A8DF-E096C2EB6780}"/>
                </a:ext>
              </a:extLst>
            </p:cNvPr>
            <p:cNvSpPr/>
            <p:nvPr/>
          </p:nvSpPr>
          <p:spPr>
            <a:xfrm>
              <a:off x="636381" y="4735146"/>
              <a:ext cx="1061355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4/15~23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38462D5-AE55-5F4A-A8E0-1DE49BFFA96F}"/>
              </a:ext>
            </a:extLst>
          </p:cNvPr>
          <p:cNvGrpSpPr/>
          <p:nvPr/>
        </p:nvGrpSpPr>
        <p:grpSpPr>
          <a:xfrm>
            <a:off x="3891587" y="2097534"/>
            <a:ext cx="1167483" cy="1589154"/>
            <a:chOff x="-1048690" y="4634959"/>
            <a:chExt cx="1167483" cy="1589154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7A9E339-BE11-2644-A99F-DE93008D72C6}"/>
                </a:ext>
              </a:extLst>
            </p:cNvPr>
            <p:cNvCxnSpPr>
              <a:cxnSpLocks/>
            </p:cNvCxnSpPr>
            <p:nvPr/>
          </p:nvCxnSpPr>
          <p:spPr>
            <a:xfrm>
              <a:off x="-606888" y="5771561"/>
              <a:ext cx="0" cy="452552"/>
            </a:xfrm>
            <a:prstGeom prst="straightConnector1">
              <a:avLst/>
            </a:prstGeom>
            <a:ln w="63500">
              <a:solidFill>
                <a:srgbClr val="2477FA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79BB3-2877-834A-8CF9-CD7670A56C15}"/>
                </a:ext>
              </a:extLst>
            </p:cNvPr>
            <p:cNvSpPr txBox="1"/>
            <p:nvPr/>
          </p:nvSpPr>
          <p:spPr>
            <a:xfrm>
              <a:off x="-1048690" y="5013292"/>
              <a:ext cx="1167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r>
                <a:rPr kumimoji="1" lang="en-US" altLang="ko-Kore-KR" sz="1600" b="1" baseline="30000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nd</a:t>
              </a:r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Online Meeting</a:t>
              </a:r>
              <a:endParaRPr kumimoji="1" lang="ko-Kore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7959FD7-D970-974A-9901-AC58087A033B}"/>
                </a:ext>
              </a:extLst>
            </p:cNvPr>
            <p:cNvSpPr/>
            <p:nvPr/>
          </p:nvSpPr>
          <p:spPr>
            <a:xfrm>
              <a:off x="-967043" y="4634959"/>
              <a:ext cx="704231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4/22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87E1B8-3B3C-7940-B4C3-4ADB09AE7DAE}"/>
              </a:ext>
            </a:extLst>
          </p:cNvPr>
          <p:cNvGrpSpPr/>
          <p:nvPr/>
        </p:nvGrpSpPr>
        <p:grpSpPr>
          <a:xfrm>
            <a:off x="4760407" y="3955358"/>
            <a:ext cx="1727191" cy="1973969"/>
            <a:chOff x="-3139331" y="4250871"/>
            <a:chExt cx="1727191" cy="1973969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8B60352-8418-8545-B41C-01F9BB16C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726873" y="4250871"/>
              <a:ext cx="0" cy="821871"/>
            </a:xfrm>
            <a:prstGeom prst="straightConnector1">
              <a:avLst/>
            </a:prstGeom>
            <a:ln w="63500">
              <a:solidFill>
                <a:srgbClr val="2477FA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B25AC6-34F9-F44F-BA1D-D76B59C3E538}"/>
                </a:ext>
              </a:extLst>
            </p:cNvPr>
            <p:cNvSpPr txBox="1"/>
            <p:nvPr/>
          </p:nvSpPr>
          <p:spPr>
            <a:xfrm>
              <a:off x="-3139331" y="5640065"/>
              <a:ext cx="17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ERD &amp;</a:t>
              </a:r>
            </a:p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Basic Concept</a:t>
              </a:r>
              <a:endParaRPr kumimoji="1" lang="ko-Kore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76A0E6C-A67E-3F43-8FD9-A2763151CC98}"/>
                </a:ext>
              </a:extLst>
            </p:cNvPr>
            <p:cNvSpPr/>
            <p:nvPr/>
          </p:nvSpPr>
          <p:spPr>
            <a:xfrm>
              <a:off x="-3074013" y="5278061"/>
              <a:ext cx="1167476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4/22~23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DADC31B-6506-0246-B389-382DC015AECF}"/>
              </a:ext>
            </a:extLst>
          </p:cNvPr>
          <p:cNvGrpSpPr/>
          <p:nvPr/>
        </p:nvGrpSpPr>
        <p:grpSpPr>
          <a:xfrm>
            <a:off x="5548011" y="945869"/>
            <a:ext cx="1868045" cy="2880148"/>
            <a:chOff x="-1076227" y="3392952"/>
            <a:chExt cx="1868045" cy="2880148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75CA024-D00C-0742-9EEA-BE6A4022E858}"/>
                </a:ext>
              </a:extLst>
            </p:cNvPr>
            <p:cNvCxnSpPr>
              <a:cxnSpLocks/>
            </p:cNvCxnSpPr>
            <p:nvPr/>
          </p:nvCxnSpPr>
          <p:spPr>
            <a:xfrm>
              <a:off x="-606888" y="4321574"/>
              <a:ext cx="0" cy="1951526"/>
            </a:xfrm>
            <a:prstGeom prst="straightConnector1">
              <a:avLst/>
            </a:prstGeom>
            <a:ln w="63500">
              <a:solidFill>
                <a:srgbClr val="F5FC4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7A50DC-956D-A047-96A9-ED8C32D2F618}"/>
                </a:ext>
              </a:extLst>
            </p:cNvPr>
            <p:cNvSpPr txBox="1"/>
            <p:nvPr/>
          </p:nvSpPr>
          <p:spPr>
            <a:xfrm>
              <a:off x="-1076227" y="3836601"/>
              <a:ext cx="186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구현 단계</a:t>
              </a:r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(ver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1.0)</a:t>
              </a:r>
              <a:endParaRPr kumimoji="1" lang="ko-Kore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E55DE98-08D0-3A41-955E-FDF7B4FB5F3F}"/>
                </a:ext>
              </a:extLst>
            </p:cNvPr>
            <p:cNvSpPr/>
            <p:nvPr/>
          </p:nvSpPr>
          <p:spPr>
            <a:xfrm>
              <a:off x="-1010910" y="3392952"/>
              <a:ext cx="1167483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4/2</a:t>
              </a:r>
              <a:r>
                <a:rPr kumimoji="1" lang="en-US" altLang="ko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3~5/1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2535D59-686E-7246-8CE7-EE7F8556AAA1}"/>
              </a:ext>
            </a:extLst>
          </p:cNvPr>
          <p:cNvGrpSpPr/>
          <p:nvPr/>
        </p:nvGrpSpPr>
        <p:grpSpPr>
          <a:xfrm>
            <a:off x="6605379" y="3909191"/>
            <a:ext cx="1232793" cy="1392396"/>
            <a:chOff x="-3139330" y="4250872"/>
            <a:chExt cx="1232793" cy="1392396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50838EF-D1EE-F74C-9B85-45ABCA1D1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45228" y="4250872"/>
              <a:ext cx="0" cy="438871"/>
            </a:xfrm>
            <a:prstGeom prst="straightConnector1">
              <a:avLst/>
            </a:prstGeom>
            <a:ln w="63500">
              <a:solidFill>
                <a:srgbClr val="2477FA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3A448D-7A25-804F-9B3B-C87FB5231826}"/>
                </a:ext>
              </a:extLst>
            </p:cNvPr>
            <p:cNvSpPr txBox="1"/>
            <p:nvPr/>
          </p:nvSpPr>
          <p:spPr>
            <a:xfrm>
              <a:off x="-3139330" y="5304714"/>
              <a:ext cx="1167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DB &amp; </a:t>
              </a:r>
              <a:r>
                <a:rPr kumimoji="1" lang="en-US" altLang="ko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UI</a:t>
              </a:r>
              <a:endPara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E9727-76ED-B141-A4E7-532F7A85D1CD}"/>
                </a:ext>
              </a:extLst>
            </p:cNvPr>
            <p:cNvSpPr/>
            <p:nvPr/>
          </p:nvSpPr>
          <p:spPr>
            <a:xfrm>
              <a:off x="-3074013" y="4918828"/>
              <a:ext cx="1167476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4/2</a:t>
              </a:r>
              <a:r>
                <a:rPr kumimoji="1" lang="en-US" altLang="ko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~2</a:t>
              </a:r>
              <a:r>
                <a:rPr kumimoji="1" lang="en-US" altLang="ko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C48BBE-E1F9-3F43-BA2B-0A63DCBCAB9E}"/>
              </a:ext>
            </a:extLst>
          </p:cNvPr>
          <p:cNvGrpSpPr/>
          <p:nvPr/>
        </p:nvGrpSpPr>
        <p:grpSpPr>
          <a:xfrm>
            <a:off x="7549450" y="2097369"/>
            <a:ext cx="2593574" cy="1589154"/>
            <a:chOff x="-1048690" y="4634959"/>
            <a:chExt cx="2593574" cy="1589154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37D5EB3-1218-6948-9DCB-DDBEB22CD15C}"/>
                </a:ext>
              </a:extLst>
            </p:cNvPr>
            <p:cNvCxnSpPr>
              <a:cxnSpLocks/>
            </p:cNvCxnSpPr>
            <p:nvPr/>
          </p:nvCxnSpPr>
          <p:spPr>
            <a:xfrm>
              <a:off x="-606888" y="5771561"/>
              <a:ext cx="0" cy="452552"/>
            </a:xfrm>
            <a:prstGeom prst="straightConnector1">
              <a:avLst/>
            </a:prstGeom>
            <a:ln w="63500">
              <a:solidFill>
                <a:schemeClr val="accent1">
                  <a:lumMod val="40000"/>
                  <a:lumOff val="6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B9BDB1-BB42-CA41-96A5-68E5B2079EA9}"/>
                </a:ext>
              </a:extLst>
            </p:cNvPr>
            <p:cNvSpPr txBox="1"/>
            <p:nvPr/>
          </p:nvSpPr>
          <p:spPr>
            <a:xfrm>
              <a:off x="-1048690" y="5013292"/>
              <a:ext cx="2593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DB</a:t>
              </a:r>
              <a:r>
                <a:rPr kumimoji="1" lang="ko-Kore-KR" altLang="en-US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handling</a:t>
              </a:r>
            </a:p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Merge Every Each of Work</a:t>
              </a:r>
              <a:endParaRPr kumimoji="1" lang="ko-Kore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77AC36-5AC1-A84A-9F9C-8D869B872817}"/>
                </a:ext>
              </a:extLst>
            </p:cNvPr>
            <p:cNvSpPr/>
            <p:nvPr/>
          </p:nvSpPr>
          <p:spPr>
            <a:xfrm>
              <a:off x="-967043" y="4634959"/>
              <a:ext cx="1167477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4/</a:t>
              </a:r>
              <a:r>
                <a:rPr kumimoji="1" lang="en-US" altLang="ko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26~5/1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BDA212-B09A-524A-8076-59254E022602}"/>
              </a:ext>
            </a:extLst>
          </p:cNvPr>
          <p:cNvSpPr/>
          <p:nvPr/>
        </p:nvSpPr>
        <p:spPr>
          <a:xfrm>
            <a:off x="816429" y="3652159"/>
            <a:ext cx="10319657" cy="304800"/>
          </a:xfrm>
          <a:prstGeom prst="rect">
            <a:avLst/>
          </a:prstGeom>
          <a:solidFill>
            <a:srgbClr val="247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80FAF40-19E8-774A-BC06-4B0D65BF1DEF}"/>
              </a:ext>
            </a:extLst>
          </p:cNvPr>
          <p:cNvGrpSpPr/>
          <p:nvPr/>
        </p:nvGrpSpPr>
        <p:grpSpPr>
          <a:xfrm>
            <a:off x="8369004" y="3959515"/>
            <a:ext cx="1727191" cy="2607909"/>
            <a:chOff x="-3139761" y="4250872"/>
            <a:chExt cx="1727191" cy="2607909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A9E7570-FB19-3E45-897A-C82BD4706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726873" y="4250872"/>
              <a:ext cx="0" cy="1452936"/>
            </a:xfrm>
            <a:prstGeom prst="straightConnector1">
              <a:avLst/>
            </a:prstGeom>
            <a:ln w="63500">
              <a:solidFill>
                <a:srgbClr val="F5FC4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BC65E9-E413-214B-B2A0-94C31949CB9A}"/>
                </a:ext>
              </a:extLst>
            </p:cNvPr>
            <p:cNvSpPr txBox="1"/>
            <p:nvPr/>
          </p:nvSpPr>
          <p:spPr>
            <a:xfrm>
              <a:off x="-3139761" y="6274006"/>
              <a:ext cx="172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BUG &amp; Exception</a:t>
              </a:r>
            </a:p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handling</a:t>
              </a:r>
              <a:endParaRPr kumimoji="1" lang="ko-Kore-KR" altLang="en-US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08537B5-F2D2-4142-BD63-7E99190716D7}"/>
                </a:ext>
              </a:extLst>
            </p:cNvPr>
            <p:cNvSpPr/>
            <p:nvPr/>
          </p:nvSpPr>
          <p:spPr>
            <a:xfrm>
              <a:off x="-3074443" y="5912002"/>
              <a:ext cx="1167476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4/30~5/2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FA97085-DADF-8848-96A4-8CD88E5E2224}"/>
              </a:ext>
            </a:extLst>
          </p:cNvPr>
          <p:cNvGrpSpPr/>
          <p:nvPr/>
        </p:nvGrpSpPr>
        <p:grpSpPr>
          <a:xfrm>
            <a:off x="9764787" y="3955358"/>
            <a:ext cx="1167476" cy="1638617"/>
            <a:chOff x="-3139330" y="4250872"/>
            <a:chExt cx="1167476" cy="1638617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DA41FFD-96B3-7344-85F0-7AD952112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45228" y="4250872"/>
              <a:ext cx="0" cy="438871"/>
            </a:xfrm>
            <a:prstGeom prst="straightConnector1">
              <a:avLst/>
            </a:prstGeom>
            <a:ln w="63500">
              <a:solidFill>
                <a:srgbClr val="2477FA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1D8D52B-758D-B64C-BF0D-E162A9C344C0}"/>
                </a:ext>
              </a:extLst>
            </p:cNvPr>
            <p:cNvSpPr txBox="1"/>
            <p:nvPr/>
          </p:nvSpPr>
          <p:spPr>
            <a:xfrm>
              <a:off x="-3139330" y="5304714"/>
              <a:ext cx="1167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  <a:r>
                <a:rPr kumimoji="1" lang="en-US" altLang="ko-Kore-KR" sz="1600" b="1" baseline="30000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th</a:t>
              </a:r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Offline</a:t>
              </a:r>
            </a:p>
            <a:p>
              <a:r>
                <a:rPr kumimoji="1" lang="en-US" altLang="ko-Kore-KR" sz="16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Meeting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FCEFA1A-2C8D-FD4D-97EC-1DDDFAAD28DF}"/>
                </a:ext>
              </a:extLst>
            </p:cNvPr>
            <p:cNvSpPr/>
            <p:nvPr/>
          </p:nvSpPr>
          <p:spPr>
            <a:xfrm>
              <a:off x="-3074013" y="4918828"/>
              <a:ext cx="713866" cy="394662"/>
            </a:xfrm>
            <a:prstGeom prst="rect">
              <a:avLst/>
            </a:prstGeom>
            <a:solidFill>
              <a:srgbClr val="F5F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5/1</a:t>
              </a:r>
              <a:endParaRPr kumimoji="1" lang="ko-Kore-KR" altLang="en-US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208405A-3EDE-6640-9B84-E53F72D08644}"/>
              </a:ext>
            </a:extLst>
          </p:cNvPr>
          <p:cNvCxnSpPr>
            <a:cxnSpLocks/>
          </p:cNvCxnSpPr>
          <p:nvPr/>
        </p:nvCxnSpPr>
        <p:spPr>
          <a:xfrm>
            <a:off x="11099129" y="2612785"/>
            <a:ext cx="0" cy="1042491"/>
          </a:xfrm>
          <a:prstGeom prst="straightConnector1">
            <a:avLst/>
          </a:prstGeom>
          <a:ln w="63500">
            <a:solidFill>
              <a:srgbClr val="2477FA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F6983E-2EAC-F342-8ABA-D0F533B2676D}"/>
              </a:ext>
            </a:extLst>
          </p:cNvPr>
          <p:cNvSpPr txBox="1"/>
          <p:nvPr/>
        </p:nvSpPr>
        <p:spPr>
          <a:xfrm>
            <a:off x="10391797" y="2115894"/>
            <a:ext cx="148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Presentation</a:t>
            </a:r>
            <a:endParaRPr kumimoji="1" lang="ko-Kore-KR" altLang="en-US" sz="16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1B8EFED-9BD3-5D45-809F-65E7872F45D9}"/>
              </a:ext>
            </a:extLst>
          </p:cNvPr>
          <p:cNvSpPr/>
          <p:nvPr/>
        </p:nvSpPr>
        <p:spPr>
          <a:xfrm>
            <a:off x="10412320" y="1721232"/>
            <a:ext cx="753942" cy="394662"/>
          </a:xfrm>
          <a:prstGeom prst="rect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en-US" altLang="ko-KR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/3</a:t>
            </a:r>
            <a:endParaRPr kumimoji="1" lang="ko-Kore-KR" altLang="en-US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32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9B3F-6084-6745-AACD-347A49DF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일정</a:t>
            </a:r>
            <a:endParaRPr kumimoji="1" lang="ko-Kore-KR" alt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EE59A22-39DC-C04C-AE07-EB0A8C9BE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B33E6-1A75-0341-9487-64B648C3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7" y="941650"/>
            <a:ext cx="5568329" cy="591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49D2B6-F5E8-B249-9D11-90816FC2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3314"/>
            <a:ext cx="5883104" cy="37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FB110B0-82FC-AD49-8237-94F413EC1CA9}"/>
              </a:ext>
            </a:extLst>
          </p:cNvPr>
          <p:cNvCxnSpPr>
            <a:cxnSpLocks/>
            <a:stCxn id="12" idx="1"/>
            <a:endCxn id="133" idx="6"/>
          </p:cNvCxnSpPr>
          <p:nvPr/>
        </p:nvCxnSpPr>
        <p:spPr>
          <a:xfrm flipH="1">
            <a:off x="860125" y="3121987"/>
            <a:ext cx="284568" cy="0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E383C13-3D60-C543-B6A5-1E8D692C8FF6}"/>
              </a:ext>
            </a:extLst>
          </p:cNvPr>
          <p:cNvCxnSpPr>
            <a:stCxn id="12" idx="2"/>
            <a:endCxn id="51" idx="0"/>
          </p:cNvCxnSpPr>
          <p:nvPr/>
        </p:nvCxnSpPr>
        <p:spPr>
          <a:xfrm flipH="1">
            <a:off x="1074361" y="3433040"/>
            <a:ext cx="683088" cy="780606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9B809CA-7D26-6E4F-82C1-C900F7AB53B0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1757449" y="2273099"/>
            <a:ext cx="1942877" cy="537835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52AAF81A-6955-E543-96B1-BEDFEA9C32C0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3700326" y="2273099"/>
            <a:ext cx="5" cy="2272019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EAF94E4-AC07-6E48-B6B4-B1EDF31FA2A6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4389581" y="1161507"/>
            <a:ext cx="2430094" cy="0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7474C519-820C-9C4D-93B7-6E654207F2F6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45186" y="1149284"/>
            <a:ext cx="2383203" cy="12223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0120E604-A68A-7B4E-A9A9-00616C8C3574}"/>
              </a:ext>
            </a:extLst>
          </p:cNvPr>
          <p:cNvCxnSpPr>
            <a:cxnSpLocks/>
            <a:stCxn id="58" idx="1"/>
            <a:endCxn id="79" idx="0"/>
          </p:cNvCxnSpPr>
          <p:nvPr/>
        </p:nvCxnSpPr>
        <p:spPr>
          <a:xfrm flipH="1">
            <a:off x="6901191" y="1153209"/>
            <a:ext cx="3527198" cy="1187290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0D41AA75-3F10-D441-B295-3ED85D3E729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6901191" y="2962605"/>
            <a:ext cx="579704" cy="2174066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5236EF36-B6D5-E947-922D-9245950B87A7}"/>
              </a:ext>
            </a:extLst>
          </p:cNvPr>
          <p:cNvCxnSpPr>
            <a:cxnSpLocks/>
            <a:stCxn id="71" idx="1"/>
            <a:endCxn id="31" idx="3"/>
          </p:cNvCxnSpPr>
          <p:nvPr/>
        </p:nvCxnSpPr>
        <p:spPr>
          <a:xfrm flipH="1" flipV="1">
            <a:off x="4389582" y="5043451"/>
            <a:ext cx="2402057" cy="243788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94872B6F-B7D0-A242-955F-8346B8980D88}"/>
              </a:ext>
            </a:extLst>
          </p:cNvPr>
          <p:cNvCxnSpPr>
            <a:cxnSpLocks/>
            <a:stCxn id="69" idx="1"/>
            <a:endCxn id="76" idx="1"/>
          </p:cNvCxnSpPr>
          <p:nvPr/>
        </p:nvCxnSpPr>
        <p:spPr>
          <a:xfrm>
            <a:off x="10428389" y="4204390"/>
            <a:ext cx="76499" cy="992151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5B4A8301-113A-6249-A9EB-59D728FA55B5}"/>
              </a:ext>
            </a:extLst>
          </p:cNvPr>
          <p:cNvCxnSpPr>
            <a:cxnSpLocks/>
            <a:stCxn id="69" idx="3"/>
            <a:endCxn id="76" idx="3"/>
          </p:cNvCxnSpPr>
          <p:nvPr/>
        </p:nvCxnSpPr>
        <p:spPr>
          <a:xfrm flipH="1">
            <a:off x="11730399" y="4204390"/>
            <a:ext cx="76501" cy="992151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68B9B3F-6084-6745-AACD-347A49DF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ERD</a:t>
            </a:r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089D19-EBEB-A041-AC86-A7EBF69C4973}"/>
              </a:ext>
            </a:extLst>
          </p:cNvPr>
          <p:cNvGrpSpPr/>
          <p:nvPr/>
        </p:nvGrpSpPr>
        <p:grpSpPr>
          <a:xfrm>
            <a:off x="3011070" y="1014864"/>
            <a:ext cx="1378511" cy="1258235"/>
            <a:chOff x="385106" y="1436916"/>
            <a:chExt cx="1378511" cy="125823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7ADDAD-D374-F24C-83E3-322E065730FA}"/>
                </a:ext>
              </a:extLst>
            </p:cNvPr>
            <p:cNvSpPr/>
            <p:nvPr/>
          </p:nvSpPr>
          <p:spPr>
            <a:xfrm>
              <a:off x="385106" y="1436916"/>
              <a:ext cx="1378511" cy="301136"/>
            </a:xfrm>
            <a:prstGeom prst="rect">
              <a:avLst/>
            </a:prstGeom>
            <a:solidFill>
              <a:srgbClr val="2477FA"/>
            </a:solidFill>
            <a:ln w="63500">
              <a:solidFill>
                <a:srgbClr val="2477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Teacher</a:t>
              </a:r>
              <a:endParaRPr kumimoji="1" lang="ko-Kore-KR" altLang="en-US" sz="12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2EDA6F-D844-5B4D-BC1A-DE2C2570672C}"/>
                </a:ext>
              </a:extLst>
            </p:cNvPr>
            <p:cNvSpPr/>
            <p:nvPr/>
          </p:nvSpPr>
          <p:spPr>
            <a:xfrm>
              <a:off x="385106" y="1784681"/>
              <a:ext cx="1378511" cy="301136"/>
            </a:xfrm>
            <a:prstGeom prst="rect">
              <a:avLst/>
            </a:prstGeom>
            <a:solidFill>
              <a:srgbClr val="F5FC40"/>
            </a:solidFill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Id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10210B-8314-C349-937C-FFA42D168868}"/>
                </a:ext>
              </a:extLst>
            </p:cNvPr>
            <p:cNvSpPr/>
            <p:nvPr/>
          </p:nvSpPr>
          <p:spPr>
            <a:xfrm>
              <a:off x="385106" y="2072091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Password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61D8A1-8248-9441-949D-58DD8F77DB49}"/>
                </a:ext>
              </a:extLst>
            </p:cNvPr>
            <p:cNvSpPr/>
            <p:nvPr/>
          </p:nvSpPr>
          <p:spPr>
            <a:xfrm>
              <a:off x="385106" y="2394015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Name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47BD03-9848-E442-BC4D-B7D4C72A78B6}"/>
              </a:ext>
            </a:extLst>
          </p:cNvPr>
          <p:cNvGrpSpPr/>
          <p:nvPr/>
        </p:nvGrpSpPr>
        <p:grpSpPr>
          <a:xfrm>
            <a:off x="3011070" y="4545118"/>
            <a:ext cx="1378516" cy="1540889"/>
            <a:chOff x="2074206" y="1436916"/>
            <a:chExt cx="1378516" cy="154088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003756-2E48-8D4F-87E5-764A255FF954}"/>
                </a:ext>
              </a:extLst>
            </p:cNvPr>
            <p:cNvSpPr/>
            <p:nvPr/>
          </p:nvSpPr>
          <p:spPr>
            <a:xfrm>
              <a:off x="2074211" y="1436916"/>
              <a:ext cx="1378511" cy="301136"/>
            </a:xfrm>
            <a:prstGeom prst="rect">
              <a:avLst/>
            </a:prstGeom>
            <a:solidFill>
              <a:srgbClr val="2477FA"/>
            </a:solidFill>
            <a:ln w="63500">
              <a:solidFill>
                <a:srgbClr val="2477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Project</a:t>
              </a:r>
              <a:endParaRPr kumimoji="1" lang="ko-Kore-KR" altLang="en-US" sz="12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28647C9-DBA4-6B41-8059-B59AB1ABF672}"/>
                </a:ext>
              </a:extLst>
            </p:cNvPr>
            <p:cNvSpPr/>
            <p:nvPr/>
          </p:nvSpPr>
          <p:spPr>
            <a:xfrm>
              <a:off x="2074207" y="1784681"/>
              <a:ext cx="1378511" cy="301136"/>
            </a:xfrm>
            <a:prstGeom prst="rect">
              <a:avLst/>
            </a:prstGeom>
            <a:solidFill>
              <a:srgbClr val="F5FC40"/>
            </a:solidFill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659D19-520A-474D-A006-BCFE8F8A0950}"/>
                </a:ext>
              </a:extLst>
            </p:cNvPr>
            <p:cNvSpPr/>
            <p:nvPr/>
          </p:nvSpPr>
          <p:spPr>
            <a:xfrm>
              <a:off x="2074207" y="2072091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Name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CE1C90B-64EC-E14D-A7F0-11FCF7C84191}"/>
                </a:ext>
              </a:extLst>
            </p:cNvPr>
            <p:cNvSpPr/>
            <p:nvPr/>
          </p:nvSpPr>
          <p:spPr>
            <a:xfrm>
              <a:off x="2074206" y="2394015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creation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9288B28-5061-BB4D-BE29-185726B165BB}"/>
                </a:ext>
              </a:extLst>
            </p:cNvPr>
            <p:cNvSpPr/>
            <p:nvPr/>
          </p:nvSpPr>
          <p:spPr>
            <a:xfrm>
              <a:off x="2074206" y="2676669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modify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FFA1E0-B15E-C241-92CB-A36AC280382F}"/>
              </a:ext>
            </a:extLst>
          </p:cNvPr>
          <p:cNvGrpSpPr/>
          <p:nvPr/>
        </p:nvGrpSpPr>
        <p:grpSpPr>
          <a:xfrm>
            <a:off x="385100" y="4213646"/>
            <a:ext cx="1378516" cy="1858202"/>
            <a:chOff x="385101" y="3463716"/>
            <a:chExt cx="1378516" cy="185820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45F3E03-1CE3-8D42-B1DC-FA08CABB0B8E}"/>
                </a:ext>
              </a:extLst>
            </p:cNvPr>
            <p:cNvSpPr/>
            <p:nvPr/>
          </p:nvSpPr>
          <p:spPr>
            <a:xfrm>
              <a:off x="385106" y="3463716"/>
              <a:ext cx="1378511" cy="301136"/>
            </a:xfrm>
            <a:prstGeom prst="rect">
              <a:avLst/>
            </a:prstGeom>
            <a:solidFill>
              <a:srgbClr val="2477FA"/>
            </a:solidFill>
            <a:ln w="63500">
              <a:solidFill>
                <a:srgbClr val="2477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Announcement</a:t>
              </a:r>
              <a:endParaRPr kumimoji="1" lang="ko-Kore-KR" altLang="en-US" sz="12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FD0AD23-0C09-394E-B81B-3D638A29B07B}"/>
                </a:ext>
              </a:extLst>
            </p:cNvPr>
            <p:cNvSpPr/>
            <p:nvPr/>
          </p:nvSpPr>
          <p:spPr>
            <a:xfrm>
              <a:off x="385102" y="3811481"/>
              <a:ext cx="1378511" cy="301136"/>
            </a:xfrm>
            <a:prstGeom prst="rect">
              <a:avLst/>
            </a:prstGeom>
            <a:solidFill>
              <a:srgbClr val="F5FC40"/>
            </a:solidFill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Id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B212E45-9778-9045-AE1C-561EF6356B45}"/>
                </a:ext>
              </a:extLst>
            </p:cNvPr>
            <p:cNvSpPr/>
            <p:nvPr/>
          </p:nvSpPr>
          <p:spPr>
            <a:xfrm>
              <a:off x="385102" y="4098891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title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669FCB4-03A5-1D46-9D7E-F742111C6694}"/>
                </a:ext>
              </a:extLst>
            </p:cNvPr>
            <p:cNvSpPr/>
            <p:nvPr/>
          </p:nvSpPr>
          <p:spPr>
            <a:xfrm>
              <a:off x="385101" y="4420815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writing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18821E7-AABC-AA40-8020-4F081F3ED6B9}"/>
                </a:ext>
              </a:extLst>
            </p:cNvPr>
            <p:cNvSpPr/>
            <p:nvPr/>
          </p:nvSpPr>
          <p:spPr>
            <a:xfrm>
              <a:off x="385101" y="4703469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content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C0EBE2-EC1B-214A-896C-9C8C73893C5C}"/>
                </a:ext>
              </a:extLst>
            </p:cNvPr>
            <p:cNvSpPr/>
            <p:nvPr/>
          </p:nvSpPr>
          <p:spPr>
            <a:xfrm>
              <a:off x="385101" y="5020782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Views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C66418-8526-334E-A9DF-3F40B03AEB13}"/>
              </a:ext>
            </a:extLst>
          </p:cNvPr>
          <p:cNvGrpSpPr/>
          <p:nvPr/>
        </p:nvGrpSpPr>
        <p:grpSpPr>
          <a:xfrm>
            <a:off x="10428389" y="1002641"/>
            <a:ext cx="1378511" cy="3352317"/>
            <a:chOff x="6096000" y="1228702"/>
            <a:chExt cx="1378511" cy="335231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FBF53B8-8E56-E748-BDD2-37BF0CE2B95A}"/>
                </a:ext>
              </a:extLst>
            </p:cNvPr>
            <p:cNvGrpSpPr/>
            <p:nvPr/>
          </p:nvGrpSpPr>
          <p:grpSpPr>
            <a:xfrm>
              <a:off x="6096000" y="1228702"/>
              <a:ext cx="1378511" cy="1540889"/>
              <a:chOff x="385106" y="1436916"/>
              <a:chExt cx="1378511" cy="154088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C6518F8-655C-054D-816B-2CCB62FF3C45}"/>
                  </a:ext>
                </a:extLst>
              </p:cNvPr>
              <p:cNvSpPr/>
              <p:nvPr/>
            </p:nvSpPr>
            <p:spPr>
              <a:xfrm>
                <a:off x="385106" y="1436916"/>
                <a:ext cx="1378511" cy="301136"/>
              </a:xfrm>
              <a:prstGeom prst="rect">
                <a:avLst/>
              </a:prstGeom>
              <a:solidFill>
                <a:srgbClr val="2477FA"/>
              </a:solidFill>
              <a:ln w="63500">
                <a:solidFill>
                  <a:srgbClr val="2477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ore-KR" sz="1200" b="1" dirty="0">
                    <a:solidFill>
                      <a:srgbClr val="F5FC4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Student</a:t>
                </a:r>
                <a:endParaRPr kumimoji="1" lang="ko-Kore-KR" altLang="en-US" sz="1200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87019AA-95D7-044F-BA90-3368921143BA}"/>
                  </a:ext>
                </a:extLst>
              </p:cNvPr>
              <p:cNvSpPr/>
              <p:nvPr/>
            </p:nvSpPr>
            <p:spPr>
              <a:xfrm>
                <a:off x="385106" y="1784681"/>
                <a:ext cx="1378511" cy="301136"/>
              </a:xfrm>
              <a:prstGeom prst="rect">
                <a:avLst/>
              </a:prstGeom>
              <a:solidFill>
                <a:srgbClr val="F5FC40"/>
              </a:solidFill>
              <a:ln w="63500">
                <a:solidFill>
                  <a:srgbClr val="F5F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rtlCol="0" anchor="ctr"/>
              <a:lstStyle/>
              <a:p>
                <a:r>
                  <a:rPr kumimoji="1" lang="en-US" altLang="ko-Kore-KR" sz="1200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Id</a:t>
                </a:r>
                <a:endParaRPr kumimoji="1" lang="ko-Kore-KR" altLang="en-US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2ECF7EE-77EB-1047-BD7B-DE25C4EB9C15}"/>
                  </a:ext>
                </a:extLst>
              </p:cNvPr>
              <p:cNvSpPr/>
              <p:nvPr/>
            </p:nvSpPr>
            <p:spPr>
              <a:xfrm>
                <a:off x="385106" y="2072091"/>
                <a:ext cx="1378511" cy="301136"/>
              </a:xfrm>
              <a:prstGeom prst="rect">
                <a:avLst/>
              </a:prstGeom>
              <a:noFill/>
              <a:ln w="63500">
                <a:solidFill>
                  <a:srgbClr val="F5F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rtlCol="0" anchor="ctr"/>
              <a:lstStyle/>
              <a:p>
                <a:r>
                  <a:rPr kumimoji="1" lang="en-US" altLang="ko-Kore-KR" sz="1200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Password</a:t>
                </a:r>
                <a:endParaRPr kumimoji="1" lang="ko-Kore-KR" altLang="en-US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EBC5D6D-ED8E-1A4A-8E0B-F59501215981}"/>
                  </a:ext>
                </a:extLst>
              </p:cNvPr>
              <p:cNvSpPr/>
              <p:nvPr/>
            </p:nvSpPr>
            <p:spPr>
              <a:xfrm>
                <a:off x="385106" y="2394015"/>
                <a:ext cx="1378511" cy="301136"/>
              </a:xfrm>
              <a:prstGeom prst="rect">
                <a:avLst/>
              </a:prstGeom>
              <a:noFill/>
              <a:ln w="63500">
                <a:solidFill>
                  <a:srgbClr val="F5F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rtlCol="0" anchor="ctr"/>
              <a:lstStyle/>
              <a:p>
                <a:r>
                  <a:rPr kumimoji="1" lang="en-US" altLang="ko-Kore-KR" sz="1200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Name</a:t>
                </a:r>
                <a:endParaRPr kumimoji="1" lang="ko-Kore-KR" altLang="en-US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03164EE-75F1-2D4A-A423-006F27FFE7A7}"/>
                  </a:ext>
                </a:extLst>
              </p:cNvPr>
              <p:cNvSpPr/>
              <p:nvPr/>
            </p:nvSpPr>
            <p:spPr>
              <a:xfrm>
                <a:off x="385106" y="2676669"/>
                <a:ext cx="1378511" cy="301136"/>
              </a:xfrm>
              <a:prstGeom prst="rect">
                <a:avLst/>
              </a:prstGeom>
              <a:noFill/>
              <a:ln w="63500">
                <a:solidFill>
                  <a:srgbClr val="F5F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rtlCol="0" anchor="ctr"/>
              <a:lstStyle/>
              <a:p>
                <a:r>
                  <a:rPr kumimoji="1" lang="en-US" altLang="ko-Kore-KR" sz="1200" b="1" dirty="0">
                    <a:solidFill>
                      <a:srgbClr val="2477FA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photo</a:t>
                </a:r>
                <a:endParaRPr kumimoji="1" lang="ko-Kore-KR" altLang="en-US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6906B14-3812-634F-9F5D-7B4AC8AC9169}"/>
                </a:ext>
              </a:extLst>
            </p:cNvPr>
            <p:cNvSpPr/>
            <p:nvPr/>
          </p:nvSpPr>
          <p:spPr>
            <a:xfrm>
              <a:off x="6096000" y="2769591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 err="1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mbti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85C2436-9A09-A944-9998-2CAA9794354D}"/>
                </a:ext>
              </a:extLst>
            </p:cNvPr>
            <p:cNvSpPr/>
            <p:nvPr/>
          </p:nvSpPr>
          <p:spPr>
            <a:xfrm>
              <a:off x="6096000" y="3091515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 err="1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Github</a:t>
              </a:r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id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D9CB3BC-F004-FD42-9591-7D6668C8A24E}"/>
                </a:ext>
              </a:extLst>
            </p:cNvPr>
            <p:cNvSpPr/>
            <p:nvPr/>
          </p:nvSpPr>
          <p:spPr>
            <a:xfrm>
              <a:off x="6096000" y="3374169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introduce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CD13C9D-AEBF-D14B-A949-757ED3E3F20E}"/>
                </a:ext>
              </a:extLst>
            </p:cNvPr>
            <p:cNvSpPr/>
            <p:nvPr/>
          </p:nvSpPr>
          <p:spPr>
            <a:xfrm>
              <a:off x="6096000" y="3675305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subway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E85B402-85DA-7A47-BC04-29ECA69F9341}"/>
                </a:ext>
              </a:extLst>
            </p:cNvPr>
            <p:cNvSpPr/>
            <p:nvPr/>
          </p:nvSpPr>
          <p:spPr>
            <a:xfrm>
              <a:off x="6096000" y="3997229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phone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3D2F6F1-D479-054C-9FBE-FD0F8B6C0FA6}"/>
                </a:ext>
              </a:extLst>
            </p:cNvPr>
            <p:cNvSpPr/>
            <p:nvPr/>
          </p:nvSpPr>
          <p:spPr>
            <a:xfrm>
              <a:off x="6096000" y="4279883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strength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4A37A38-C477-3F42-A1EC-298387792DAD}"/>
              </a:ext>
            </a:extLst>
          </p:cNvPr>
          <p:cNvGrpSpPr/>
          <p:nvPr/>
        </p:nvGrpSpPr>
        <p:grpSpPr>
          <a:xfrm>
            <a:off x="6791639" y="5136671"/>
            <a:ext cx="1378511" cy="936311"/>
            <a:chOff x="385106" y="1436916"/>
            <a:chExt cx="1378511" cy="936311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6F5EB9E-2413-8B4B-B8A3-0348DB4C0F42}"/>
                </a:ext>
              </a:extLst>
            </p:cNvPr>
            <p:cNvSpPr/>
            <p:nvPr/>
          </p:nvSpPr>
          <p:spPr>
            <a:xfrm>
              <a:off x="385106" y="1436916"/>
              <a:ext cx="1378511" cy="301136"/>
            </a:xfrm>
            <a:prstGeom prst="rect">
              <a:avLst/>
            </a:prstGeom>
            <a:solidFill>
              <a:srgbClr val="2477FA"/>
            </a:solidFill>
            <a:ln w="63500">
              <a:solidFill>
                <a:srgbClr val="2477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 b="1" dirty="0">
                  <a:solidFill>
                    <a:srgbClr val="F5FC4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Team</a:t>
              </a:r>
              <a:endParaRPr kumimoji="1" lang="ko-Kore-KR" altLang="en-US" sz="1200" b="1" dirty="0">
                <a:solidFill>
                  <a:srgbClr val="F5FC4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69EFABC-A722-7647-BFE5-5E6DCDB0045E}"/>
                </a:ext>
              </a:extLst>
            </p:cNvPr>
            <p:cNvSpPr/>
            <p:nvPr/>
          </p:nvSpPr>
          <p:spPr>
            <a:xfrm>
              <a:off x="385106" y="1784681"/>
              <a:ext cx="1378511" cy="301136"/>
            </a:xfrm>
            <a:prstGeom prst="rect">
              <a:avLst/>
            </a:prstGeom>
            <a:solidFill>
              <a:srgbClr val="F5FC40"/>
            </a:solidFill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AB3F8F1-F691-BF42-8A8D-C72394359F8A}"/>
                </a:ext>
              </a:extLst>
            </p:cNvPr>
            <p:cNvSpPr/>
            <p:nvPr/>
          </p:nvSpPr>
          <p:spPr>
            <a:xfrm>
              <a:off x="385106" y="2072091"/>
              <a:ext cx="1378511" cy="301136"/>
            </a:xfrm>
            <a:prstGeom prst="rect">
              <a:avLst/>
            </a:prstGeom>
            <a:noFill/>
            <a:ln w="63500">
              <a:solidFill>
                <a:srgbClr val="F5F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kumimoji="1" lang="en-US" altLang="ko-Kore-KR" sz="1200" b="1" dirty="0">
                  <a:solidFill>
                    <a:srgbClr val="2477FA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Name</a:t>
              </a:r>
              <a:endParaRPr kumimoji="1" lang="ko-Kore-KR" altLang="en-US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C633C76B-C846-6D4B-AB9E-E143EB3AACD0}"/>
              </a:ext>
            </a:extLst>
          </p:cNvPr>
          <p:cNvSpPr/>
          <p:nvPr/>
        </p:nvSpPr>
        <p:spPr>
          <a:xfrm>
            <a:off x="1144693" y="2810934"/>
            <a:ext cx="1225511" cy="622106"/>
          </a:xfrm>
          <a:prstGeom prst="diamond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write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B83A038F-4A89-F64D-AB95-70A3C6D0ACD8}"/>
              </a:ext>
            </a:extLst>
          </p:cNvPr>
          <p:cNvSpPr/>
          <p:nvPr/>
        </p:nvSpPr>
        <p:spPr>
          <a:xfrm>
            <a:off x="6819675" y="850454"/>
            <a:ext cx="1225511" cy="622106"/>
          </a:xfrm>
          <a:prstGeom prst="diamond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manage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6" name="다이아몬드 75">
            <a:extLst>
              <a:ext uri="{FF2B5EF4-FFF2-40B4-BE49-F238E27FC236}">
                <a16:creationId xmlns:a16="http://schemas.microsoft.com/office/drawing/2014/main" id="{475A5C6B-1677-CD40-936E-626FF65A9BF0}"/>
              </a:ext>
            </a:extLst>
          </p:cNvPr>
          <p:cNvSpPr/>
          <p:nvPr/>
        </p:nvSpPr>
        <p:spPr>
          <a:xfrm>
            <a:off x="10504888" y="4885488"/>
            <a:ext cx="1225511" cy="622106"/>
          </a:xfrm>
          <a:prstGeom prst="diamond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dip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0786CC42-AD10-744A-85DE-A90C078825B6}"/>
              </a:ext>
            </a:extLst>
          </p:cNvPr>
          <p:cNvSpPr/>
          <p:nvPr/>
        </p:nvSpPr>
        <p:spPr>
          <a:xfrm>
            <a:off x="6288435" y="2340499"/>
            <a:ext cx="1225511" cy="622106"/>
          </a:xfrm>
          <a:prstGeom prst="diamond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joining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FE2CD34-167C-7344-AA1F-EE4F15385541}"/>
              </a:ext>
            </a:extLst>
          </p:cNvPr>
          <p:cNvSpPr/>
          <p:nvPr/>
        </p:nvSpPr>
        <p:spPr>
          <a:xfrm>
            <a:off x="9527459" y="5582728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400" b="1" u="sng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</a:t>
            </a:r>
            <a:endParaRPr kumimoji="1" lang="ko-Kore-KR" altLang="en-US" sz="1400" b="1" u="sng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5682128C-36A1-C54E-9EC5-ECA28C28F8F2}"/>
              </a:ext>
            </a:extLst>
          </p:cNvPr>
          <p:cNvSpPr/>
          <p:nvPr/>
        </p:nvSpPr>
        <p:spPr>
          <a:xfrm>
            <a:off x="9698404" y="6263429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kumimoji="1" lang="en-US" altLang="ko-Kore-KR" sz="11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application</a:t>
            </a:r>
            <a:endParaRPr kumimoji="1" lang="ko-Kore-KR" altLang="en-US" sz="11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360F28E-3246-5F45-BE89-0524CA70880B}"/>
              </a:ext>
            </a:extLst>
          </p:cNvPr>
          <p:cNvSpPr/>
          <p:nvPr/>
        </p:nvSpPr>
        <p:spPr>
          <a:xfrm>
            <a:off x="10441676" y="5952376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05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cancellation</a:t>
            </a:r>
            <a:endParaRPr kumimoji="1" lang="ko-Kore-KR" altLang="en-US" sz="105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EA5B5FE1-EADA-2148-A25D-1A5F10E3A69C}"/>
              </a:ext>
            </a:extLst>
          </p:cNvPr>
          <p:cNvSpPr/>
          <p:nvPr/>
        </p:nvSpPr>
        <p:spPr>
          <a:xfrm>
            <a:off x="11321938" y="5759718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sender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1E6EA32-FAF2-F843-9F80-19B8F85D51E4}"/>
              </a:ext>
            </a:extLst>
          </p:cNvPr>
          <p:cNvSpPr/>
          <p:nvPr/>
        </p:nvSpPr>
        <p:spPr>
          <a:xfrm>
            <a:off x="10953521" y="6282862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target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898D231-CAFB-574E-A7A9-5A3B94F69524}"/>
              </a:ext>
            </a:extLst>
          </p:cNvPr>
          <p:cNvSpPr/>
          <p:nvPr/>
        </p:nvSpPr>
        <p:spPr>
          <a:xfrm>
            <a:off x="4932461" y="1916700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creation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DC401C6-2786-4E40-A0E1-3F12510FA377}"/>
              </a:ext>
            </a:extLst>
          </p:cNvPr>
          <p:cNvSpPr/>
          <p:nvPr/>
        </p:nvSpPr>
        <p:spPr>
          <a:xfrm>
            <a:off x="4738069" y="2434609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secession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32F4909-E6D3-E54C-B39B-3F91B9E711DE}"/>
              </a:ext>
            </a:extLst>
          </p:cNvPr>
          <p:cNvSpPr/>
          <p:nvPr/>
        </p:nvSpPr>
        <p:spPr>
          <a:xfrm>
            <a:off x="5664143" y="1640521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400" b="1" u="sng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</a:t>
            </a:r>
            <a:endParaRPr kumimoji="1" lang="ko-Kore-KR" altLang="en-US" sz="1400" b="1" u="sng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1FB30438-D96C-414D-970A-37EF442E4124}"/>
              </a:ext>
            </a:extLst>
          </p:cNvPr>
          <p:cNvSpPr/>
          <p:nvPr/>
        </p:nvSpPr>
        <p:spPr>
          <a:xfrm>
            <a:off x="43204" y="2916156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modify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4" name="다이아몬드 143">
            <a:extLst>
              <a:ext uri="{FF2B5EF4-FFF2-40B4-BE49-F238E27FC236}">
                <a16:creationId xmlns:a16="http://schemas.microsoft.com/office/drawing/2014/main" id="{BB064943-D0DA-B340-9D10-D1EE620113CF}"/>
              </a:ext>
            </a:extLst>
          </p:cNvPr>
          <p:cNvSpPr/>
          <p:nvPr/>
        </p:nvSpPr>
        <p:spPr>
          <a:xfrm>
            <a:off x="7493356" y="2491067"/>
            <a:ext cx="1225511" cy="622106"/>
          </a:xfrm>
          <a:prstGeom prst="diamond">
            <a:avLst/>
          </a:prstGeom>
          <a:solidFill>
            <a:srgbClr val="F5F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4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comment</a:t>
            </a:r>
            <a:endParaRPr kumimoji="1" lang="ko-Kore-KR" altLang="en-US" sz="14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C3CDA27A-79D6-6D4E-9D01-5EB301544F61}"/>
              </a:ext>
            </a:extLst>
          </p:cNvPr>
          <p:cNvCxnSpPr>
            <a:cxnSpLocks/>
            <a:stCxn id="58" idx="1"/>
            <a:endCxn id="144" idx="0"/>
          </p:cNvCxnSpPr>
          <p:nvPr/>
        </p:nvCxnSpPr>
        <p:spPr>
          <a:xfrm flipH="1">
            <a:off x="8106112" y="1153209"/>
            <a:ext cx="2322277" cy="1337858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[R] 151">
            <a:extLst>
              <a:ext uri="{FF2B5EF4-FFF2-40B4-BE49-F238E27FC236}">
                <a16:creationId xmlns:a16="http://schemas.microsoft.com/office/drawing/2014/main" id="{15E8F94B-527B-8246-96DC-98031752C15C}"/>
              </a:ext>
            </a:extLst>
          </p:cNvPr>
          <p:cNvCxnSpPr>
            <a:cxnSpLocks/>
            <a:stCxn id="144" idx="2"/>
            <a:endCxn id="71" idx="0"/>
          </p:cNvCxnSpPr>
          <p:nvPr/>
        </p:nvCxnSpPr>
        <p:spPr>
          <a:xfrm flipH="1">
            <a:off x="7480895" y="3113173"/>
            <a:ext cx="625217" cy="2023498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[R] 155">
            <a:extLst>
              <a:ext uri="{FF2B5EF4-FFF2-40B4-BE49-F238E27FC236}">
                <a16:creationId xmlns:a16="http://schemas.microsoft.com/office/drawing/2014/main" id="{968D55B0-FC31-8C4E-9B28-88415BF831D6}"/>
              </a:ext>
            </a:extLst>
          </p:cNvPr>
          <p:cNvCxnSpPr>
            <a:cxnSpLocks/>
            <a:stCxn id="76" idx="2"/>
            <a:endCxn id="124" idx="6"/>
          </p:cNvCxnSpPr>
          <p:nvPr/>
        </p:nvCxnSpPr>
        <p:spPr>
          <a:xfrm flipH="1">
            <a:off x="10344380" y="5507594"/>
            <a:ext cx="773264" cy="280965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5AC554A7-FA58-5441-9E0B-3D6A4BBAED04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flipH="1">
            <a:off x="10106865" y="5507594"/>
            <a:ext cx="1010779" cy="755835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FBB495BB-180C-ED41-836E-5E670EA846B1}"/>
              </a:ext>
            </a:extLst>
          </p:cNvPr>
          <p:cNvCxnSpPr>
            <a:cxnSpLocks/>
            <a:stCxn id="76" idx="2"/>
            <a:endCxn id="126" idx="0"/>
          </p:cNvCxnSpPr>
          <p:nvPr/>
        </p:nvCxnSpPr>
        <p:spPr>
          <a:xfrm flipH="1">
            <a:off x="10850137" y="5507594"/>
            <a:ext cx="267507" cy="444782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5AD04C16-8854-F940-8972-014A13E19F98}"/>
              </a:ext>
            </a:extLst>
          </p:cNvPr>
          <p:cNvCxnSpPr>
            <a:cxnSpLocks/>
            <a:stCxn id="128" idx="0"/>
            <a:endCxn id="76" idx="2"/>
          </p:cNvCxnSpPr>
          <p:nvPr/>
        </p:nvCxnSpPr>
        <p:spPr>
          <a:xfrm flipH="1" flipV="1">
            <a:off x="11117644" y="5507594"/>
            <a:ext cx="244338" cy="775268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F98FA1A9-FE5D-BA40-AA7E-281FF7E1F956}"/>
              </a:ext>
            </a:extLst>
          </p:cNvPr>
          <p:cNvCxnSpPr>
            <a:cxnSpLocks/>
            <a:stCxn id="127" idx="0"/>
            <a:endCxn id="76" idx="2"/>
          </p:cNvCxnSpPr>
          <p:nvPr/>
        </p:nvCxnSpPr>
        <p:spPr>
          <a:xfrm flipH="1" flipV="1">
            <a:off x="11117644" y="5507594"/>
            <a:ext cx="612755" cy="252124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233E4705-38EF-3F4A-9E62-1EF6322A327D}"/>
              </a:ext>
            </a:extLst>
          </p:cNvPr>
          <p:cNvCxnSpPr>
            <a:cxnSpLocks/>
            <a:stCxn id="79" idx="1"/>
            <a:endCxn id="132" idx="4"/>
          </p:cNvCxnSpPr>
          <p:nvPr/>
        </p:nvCxnSpPr>
        <p:spPr>
          <a:xfrm flipH="1" flipV="1">
            <a:off x="6072604" y="2052183"/>
            <a:ext cx="215831" cy="599369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[R] 175">
            <a:extLst>
              <a:ext uri="{FF2B5EF4-FFF2-40B4-BE49-F238E27FC236}">
                <a16:creationId xmlns:a16="http://schemas.microsoft.com/office/drawing/2014/main" id="{4D9432DD-AD7B-F048-ADDF-DA81AE3EA0F5}"/>
              </a:ext>
            </a:extLst>
          </p:cNvPr>
          <p:cNvCxnSpPr>
            <a:cxnSpLocks/>
            <a:stCxn id="79" idx="1"/>
            <a:endCxn id="129" idx="4"/>
          </p:cNvCxnSpPr>
          <p:nvPr/>
        </p:nvCxnSpPr>
        <p:spPr>
          <a:xfrm flipH="1" flipV="1">
            <a:off x="5340922" y="2328362"/>
            <a:ext cx="947513" cy="323190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[R] 178">
            <a:extLst>
              <a:ext uri="{FF2B5EF4-FFF2-40B4-BE49-F238E27FC236}">
                <a16:creationId xmlns:a16="http://schemas.microsoft.com/office/drawing/2014/main" id="{BCC973E7-DA3C-5F41-970A-F264B0274461}"/>
              </a:ext>
            </a:extLst>
          </p:cNvPr>
          <p:cNvCxnSpPr>
            <a:cxnSpLocks/>
            <a:stCxn id="130" idx="6"/>
            <a:endCxn id="79" idx="1"/>
          </p:cNvCxnSpPr>
          <p:nvPr/>
        </p:nvCxnSpPr>
        <p:spPr>
          <a:xfrm>
            <a:off x="5554990" y="2640440"/>
            <a:ext cx="733445" cy="11112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>
            <a:extLst>
              <a:ext uri="{FF2B5EF4-FFF2-40B4-BE49-F238E27FC236}">
                <a16:creationId xmlns:a16="http://schemas.microsoft.com/office/drawing/2014/main" id="{80559D35-9066-174D-981D-58C2ECA0AD80}"/>
              </a:ext>
            </a:extLst>
          </p:cNvPr>
          <p:cNvSpPr/>
          <p:nvPr/>
        </p:nvSpPr>
        <p:spPr>
          <a:xfrm>
            <a:off x="9057240" y="2127385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400" b="1" u="sng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</a:t>
            </a:r>
            <a:endParaRPr kumimoji="1" lang="ko-Kore-KR" altLang="en-US" sz="1400" b="1" u="sng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A98CCD2C-6878-014E-A369-35C564AA9F6F}"/>
              </a:ext>
            </a:extLst>
          </p:cNvPr>
          <p:cNvSpPr/>
          <p:nvPr/>
        </p:nvSpPr>
        <p:spPr>
          <a:xfrm>
            <a:off x="9132085" y="3885716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delete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B4773E5-E5FB-424C-A681-7D23B0911E32}"/>
              </a:ext>
            </a:extLst>
          </p:cNvPr>
          <p:cNvSpPr/>
          <p:nvPr/>
        </p:nvSpPr>
        <p:spPr>
          <a:xfrm>
            <a:off x="9530066" y="3026826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sender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B173561-21BF-DF4A-9672-49F885B9BFD1}"/>
              </a:ext>
            </a:extLst>
          </p:cNvPr>
          <p:cNvSpPr/>
          <p:nvPr/>
        </p:nvSpPr>
        <p:spPr>
          <a:xfrm>
            <a:off x="9411271" y="3471104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target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6CD0E21B-FD0B-E84A-95DA-E948D7E8F62F}"/>
              </a:ext>
            </a:extLst>
          </p:cNvPr>
          <p:cNvSpPr/>
          <p:nvPr/>
        </p:nvSpPr>
        <p:spPr>
          <a:xfrm>
            <a:off x="9447230" y="2572350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comment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A0E79906-9AEF-884F-ACAF-2581E50D8DA9}"/>
              </a:ext>
            </a:extLst>
          </p:cNvPr>
          <p:cNvSpPr/>
          <p:nvPr/>
        </p:nvSpPr>
        <p:spPr>
          <a:xfrm>
            <a:off x="7869942" y="3863161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modify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6BEA6415-B191-DA4B-BD16-4750EEDEE264}"/>
              </a:ext>
            </a:extLst>
          </p:cNvPr>
          <p:cNvSpPr/>
          <p:nvPr/>
        </p:nvSpPr>
        <p:spPr>
          <a:xfrm>
            <a:off x="8476048" y="4183921"/>
            <a:ext cx="816921" cy="4116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writing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CA5B8625-1154-AF4E-8F31-B27474A5E3DF}"/>
              </a:ext>
            </a:extLst>
          </p:cNvPr>
          <p:cNvCxnSpPr>
            <a:cxnSpLocks/>
            <a:stCxn id="144" idx="3"/>
            <a:endCxn id="189" idx="2"/>
          </p:cNvCxnSpPr>
          <p:nvPr/>
        </p:nvCxnSpPr>
        <p:spPr>
          <a:xfrm>
            <a:off x="8718867" y="2802120"/>
            <a:ext cx="811199" cy="430537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0EB73587-D407-3E4A-8A10-585A2B5C4AA2}"/>
              </a:ext>
            </a:extLst>
          </p:cNvPr>
          <p:cNvCxnSpPr>
            <a:cxnSpLocks/>
            <a:stCxn id="144" idx="3"/>
            <a:endCxn id="191" idx="2"/>
          </p:cNvCxnSpPr>
          <p:nvPr/>
        </p:nvCxnSpPr>
        <p:spPr>
          <a:xfrm flipV="1">
            <a:off x="8718867" y="2778181"/>
            <a:ext cx="728363" cy="23939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DA6BD447-403D-A04D-B398-3BB7962C778E}"/>
              </a:ext>
            </a:extLst>
          </p:cNvPr>
          <p:cNvCxnSpPr>
            <a:cxnSpLocks/>
            <a:stCxn id="144" idx="3"/>
            <a:endCxn id="190" idx="1"/>
          </p:cNvCxnSpPr>
          <p:nvPr/>
        </p:nvCxnSpPr>
        <p:spPr>
          <a:xfrm>
            <a:off x="8718867" y="2802120"/>
            <a:ext cx="812039" cy="729271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[R] 230">
            <a:extLst>
              <a:ext uri="{FF2B5EF4-FFF2-40B4-BE49-F238E27FC236}">
                <a16:creationId xmlns:a16="http://schemas.microsoft.com/office/drawing/2014/main" id="{23D17868-85C1-0240-8D43-90785E4C3B21}"/>
              </a:ext>
            </a:extLst>
          </p:cNvPr>
          <p:cNvCxnSpPr>
            <a:cxnSpLocks/>
            <a:stCxn id="144" idx="3"/>
            <a:endCxn id="188" idx="0"/>
          </p:cNvCxnSpPr>
          <p:nvPr/>
        </p:nvCxnSpPr>
        <p:spPr>
          <a:xfrm>
            <a:off x="8718867" y="2802120"/>
            <a:ext cx="821679" cy="1083596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C238E66C-FE4D-2D42-AC80-9B43F22C7038}"/>
              </a:ext>
            </a:extLst>
          </p:cNvPr>
          <p:cNvCxnSpPr>
            <a:cxnSpLocks/>
            <a:stCxn id="144" idx="3"/>
            <a:endCxn id="187" idx="3"/>
          </p:cNvCxnSpPr>
          <p:nvPr/>
        </p:nvCxnSpPr>
        <p:spPr>
          <a:xfrm flipV="1">
            <a:off x="8718867" y="2478760"/>
            <a:ext cx="458008" cy="323360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9A36908A-1B2A-A24A-B33E-54778AE208E3}"/>
              </a:ext>
            </a:extLst>
          </p:cNvPr>
          <p:cNvCxnSpPr>
            <a:cxnSpLocks/>
            <a:stCxn id="195" idx="0"/>
            <a:endCxn id="144" idx="3"/>
          </p:cNvCxnSpPr>
          <p:nvPr/>
        </p:nvCxnSpPr>
        <p:spPr>
          <a:xfrm flipH="1" flipV="1">
            <a:off x="8718867" y="2802120"/>
            <a:ext cx="165642" cy="1381801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9B748A32-CD64-E54A-8CD8-04A55684F1B9}"/>
              </a:ext>
            </a:extLst>
          </p:cNvPr>
          <p:cNvCxnSpPr>
            <a:cxnSpLocks/>
            <a:stCxn id="192" idx="0"/>
            <a:endCxn id="144" idx="3"/>
          </p:cNvCxnSpPr>
          <p:nvPr/>
        </p:nvCxnSpPr>
        <p:spPr>
          <a:xfrm flipV="1">
            <a:off x="8278403" y="2802120"/>
            <a:ext cx="440464" cy="1061041"/>
          </a:xfrm>
          <a:prstGeom prst="line">
            <a:avLst/>
          </a:prstGeom>
          <a:ln w="22225">
            <a:solidFill>
              <a:srgbClr val="2477FA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D9ED04-4BCE-0946-BBC2-474CBF615D85}"/>
              </a:ext>
            </a:extLst>
          </p:cNvPr>
          <p:cNvSpPr txBox="1"/>
          <p:nvPr/>
        </p:nvSpPr>
        <p:spPr>
          <a:xfrm>
            <a:off x="5513154" y="1012995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1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378CBD-1868-454B-B683-E03217ABCD79}"/>
              </a:ext>
            </a:extLst>
          </p:cNvPr>
          <p:cNvSpPr txBox="1"/>
          <p:nvPr/>
        </p:nvSpPr>
        <p:spPr>
          <a:xfrm>
            <a:off x="8965726" y="1012995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2DE459-0DFB-A24F-B856-CDDDF28AB2D7}"/>
              </a:ext>
            </a:extLst>
          </p:cNvPr>
          <p:cNvSpPr txBox="1"/>
          <p:nvPr/>
        </p:nvSpPr>
        <p:spPr>
          <a:xfrm>
            <a:off x="2448811" y="2429871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1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059F96-594D-724A-90F3-DD912AC70FE6}"/>
              </a:ext>
            </a:extLst>
          </p:cNvPr>
          <p:cNvSpPr txBox="1"/>
          <p:nvPr/>
        </p:nvSpPr>
        <p:spPr>
          <a:xfrm>
            <a:off x="3566183" y="2525873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1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C016F5-2F74-CE4B-B1D3-147C6C0CBBB1}"/>
              </a:ext>
            </a:extLst>
          </p:cNvPr>
          <p:cNvSpPr txBox="1"/>
          <p:nvPr/>
        </p:nvSpPr>
        <p:spPr>
          <a:xfrm>
            <a:off x="3549562" y="3921209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EEDD853-7D04-D640-81B3-9BDE6E36E4F5}"/>
              </a:ext>
            </a:extLst>
          </p:cNvPr>
          <p:cNvSpPr txBox="1"/>
          <p:nvPr/>
        </p:nvSpPr>
        <p:spPr>
          <a:xfrm>
            <a:off x="1227285" y="3667737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EA92CC-68A3-6048-A199-D891CD85F82F}"/>
              </a:ext>
            </a:extLst>
          </p:cNvPr>
          <p:cNvSpPr txBox="1"/>
          <p:nvPr/>
        </p:nvSpPr>
        <p:spPr>
          <a:xfrm>
            <a:off x="4536163" y="4906463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1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387E8C9-F2D0-8148-869C-842846636C7E}"/>
              </a:ext>
            </a:extLst>
          </p:cNvPr>
          <p:cNvSpPr txBox="1"/>
          <p:nvPr/>
        </p:nvSpPr>
        <p:spPr>
          <a:xfrm>
            <a:off x="6304135" y="5110894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08E1D7-B8E0-414C-9B22-B01805A8CFED}"/>
              </a:ext>
            </a:extLst>
          </p:cNvPr>
          <p:cNvSpPr txBox="1"/>
          <p:nvPr/>
        </p:nvSpPr>
        <p:spPr>
          <a:xfrm>
            <a:off x="7924887" y="1787297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A51C83-25E8-D446-81C6-9308F2762486}"/>
              </a:ext>
            </a:extLst>
          </p:cNvPr>
          <p:cNvSpPr txBox="1"/>
          <p:nvPr/>
        </p:nvSpPr>
        <p:spPr>
          <a:xfrm>
            <a:off x="6973803" y="3559422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1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1FDC38-37BE-B540-A226-9401DA58717B}"/>
              </a:ext>
            </a:extLst>
          </p:cNvPr>
          <p:cNvSpPr txBox="1"/>
          <p:nvPr/>
        </p:nvSpPr>
        <p:spPr>
          <a:xfrm>
            <a:off x="7778662" y="3559422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1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E343E5-F687-C445-9B81-682262FB22BC}"/>
              </a:ext>
            </a:extLst>
          </p:cNvPr>
          <p:cNvSpPr txBox="1"/>
          <p:nvPr/>
        </p:nvSpPr>
        <p:spPr>
          <a:xfrm>
            <a:off x="8869585" y="1787297"/>
            <a:ext cx="3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2477FA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</a:t>
            </a:r>
            <a:endParaRPr kumimoji="1" lang="ko-Kore-KR" altLang="en-US" b="1" dirty="0">
              <a:solidFill>
                <a:srgbClr val="2477FA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132D61-69F8-6348-ADB8-090C11E88B04}"/>
              </a:ext>
            </a:extLst>
          </p:cNvPr>
          <p:cNvSpPr/>
          <p:nvPr/>
        </p:nvSpPr>
        <p:spPr>
          <a:xfrm>
            <a:off x="6792225" y="6074686"/>
            <a:ext cx="1378511" cy="301136"/>
          </a:xfrm>
          <a:prstGeom prst="rect">
            <a:avLst/>
          </a:prstGeom>
          <a:noFill/>
          <a:ln w="63500">
            <a:solidFill>
              <a:srgbClr val="F5F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rtlCol="0" anchor="ctr"/>
          <a:lstStyle/>
          <a:p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Project No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8474444-00F3-8C40-8257-CC5CBFEF81C1}"/>
              </a:ext>
            </a:extLst>
          </p:cNvPr>
          <p:cNvSpPr/>
          <p:nvPr/>
        </p:nvSpPr>
        <p:spPr>
          <a:xfrm>
            <a:off x="3011068" y="6101366"/>
            <a:ext cx="1378511" cy="301136"/>
          </a:xfrm>
          <a:prstGeom prst="rect">
            <a:avLst/>
          </a:prstGeom>
          <a:noFill/>
          <a:ln w="63500">
            <a:solidFill>
              <a:srgbClr val="F5F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rtlCol="0" anchor="ctr"/>
          <a:lstStyle/>
          <a:p>
            <a:r>
              <a:rPr kumimoji="1" lang="en-US" altLang="ko-Kore-KR" sz="1200" b="1" dirty="0">
                <a:solidFill>
                  <a:srgbClr val="2477F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Teacher Id</a:t>
            </a:r>
            <a:endParaRPr kumimoji="1" lang="ko-Kore-KR" altLang="en-US" sz="1200" b="1" dirty="0">
              <a:solidFill>
                <a:srgbClr val="2477F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58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1259</Words>
  <Application>Microsoft Macintosh PowerPoint</Application>
  <PresentationFormat>와이드스크린</PresentationFormat>
  <Paragraphs>277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Apple SD Gothic Neo</vt:lpstr>
      <vt:lpstr>Apple SD Gothic Neo Heavy</vt:lpstr>
      <vt:lpstr>Apple SD Gothic Neo Medium</vt:lpstr>
      <vt:lpstr>Apple SD Gothic Neo Medium</vt:lpstr>
      <vt:lpstr>APPLE SD GOTHICNEO EXTRABOLD</vt:lpstr>
      <vt:lpstr>Arial</vt:lpstr>
      <vt:lpstr>Calibri</vt:lpstr>
      <vt:lpstr>Calibri Light</vt:lpstr>
      <vt:lpstr>Office 테마</vt:lpstr>
      <vt:lpstr>PowerPoint 프레젠테이션</vt:lpstr>
      <vt:lpstr>Contents</vt:lpstr>
      <vt:lpstr>프로젝트 제작 동기 및 목표</vt:lpstr>
      <vt:lpstr>개발환경</vt:lpstr>
      <vt:lpstr>협업환경</vt:lpstr>
      <vt:lpstr>역할분담</vt:lpstr>
      <vt:lpstr>프로젝트 일정</vt:lpstr>
      <vt:lpstr>프로젝트 일정</vt:lpstr>
      <vt:lpstr>ERD</vt:lpstr>
      <vt:lpstr>DB설계 - EER</vt:lpstr>
      <vt:lpstr>주요기능 – Work Flow</vt:lpstr>
      <vt:lpstr>이슈 – 1</vt:lpstr>
      <vt:lpstr>이슈 - 2</vt:lpstr>
      <vt:lpstr>이슈 - 3</vt:lpstr>
      <vt:lpstr>이슈 - 4</vt:lpstr>
      <vt:lpstr>시연 - 동영상</vt:lpstr>
      <vt:lpstr>프로젝트 후기 – 진행 소감</vt:lpstr>
      <vt:lpstr>프로젝트 후기 – 마무리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ifl</dc:creator>
  <cp:lastModifiedBy>ifl</cp:lastModifiedBy>
  <cp:revision>74</cp:revision>
  <dcterms:created xsi:type="dcterms:W3CDTF">2021-05-01T03:39:19Z</dcterms:created>
  <dcterms:modified xsi:type="dcterms:W3CDTF">2021-05-03T07:15:33Z</dcterms:modified>
</cp:coreProperties>
</file>