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2"/>
  </p:notesMasterIdLst>
  <p:handoutMasterIdLst>
    <p:handoutMasterId r:id="rId23"/>
  </p:handoutMasterIdLst>
  <p:sldIdLst>
    <p:sldId id="808" r:id="rId2"/>
    <p:sldId id="874" r:id="rId3"/>
    <p:sldId id="877" r:id="rId4"/>
    <p:sldId id="875" r:id="rId5"/>
    <p:sldId id="878" r:id="rId6"/>
    <p:sldId id="876" r:id="rId7"/>
    <p:sldId id="879" r:id="rId8"/>
    <p:sldId id="880" r:id="rId9"/>
    <p:sldId id="881" r:id="rId10"/>
    <p:sldId id="882" r:id="rId11"/>
    <p:sldId id="863" r:id="rId12"/>
    <p:sldId id="871" r:id="rId13"/>
    <p:sldId id="870" r:id="rId14"/>
    <p:sldId id="869" r:id="rId15"/>
    <p:sldId id="868" r:id="rId16"/>
    <p:sldId id="872" r:id="rId17"/>
    <p:sldId id="867" r:id="rId18"/>
    <p:sldId id="873" r:id="rId19"/>
    <p:sldId id="866" r:id="rId20"/>
    <p:sldId id="865" r:id="rId21"/>
  </p:sldIdLst>
  <p:sldSz cx="9144000" cy="6858000" type="screen4x3"/>
  <p:notesSz cx="7010400" cy="919956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73">
          <p15:clr>
            <a:srgbClr val="A4A3A4"/>
          </p15:clr>
        </p15:guide>
        <p15:guide id="2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09" autoAdjust="0"/>
    <p:restoredTop sz="94637" autoAdjust="0"/>
  </p:normalViewPr>
  <p:slideViewPr>
    <p:cSldViewPr showGuides="1">
      <p:cViewPr varScale="1">
        <p:scale>
          <a:sx n="89" d="100"/>
          <a:sy n="89" d="100"/>
        </p:scale>
        <p:origin x="96" y="77"/>
      </p:cViewPr>
      <p:guideLst>
        <p:guide orient="horz" pos="73"/>
        <p:guide pos="24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026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925" y="0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t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l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739188"/>
            <a:ext cx="3038475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620" tIns="46310" rIns="92620" bIns="46310" numCol="1" anchor="b" anchorCtr="0" compatLnSpc="1">
            <a:prstTxWarp prst="textNoShape">
              <a:avLst/>
            </a:prstTxWarp>
          </a:bodyPr>
          <a:lstStyle>
            <a:lvl1pPr algn="r" defTabSz="925513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17456A38-10EA-45D7-A65B-673B8D5382D6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600053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192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427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5427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endParaRPr lang="en-US" altLang="zh-TW"/>
          </a:p>
        </p:txBody>
      </p:sp>
      <p:sp>
        <p:nvSpPr>
          <p:cNvPr id="5427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fld id="{7D753045-8815-4174-A5C7-AFFCEFE8F4D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2699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369001"/>
            <a:ext cx="8280000" cy="61200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8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43845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460" y="2709000"/>
            <a:ext cx="8641080" cy="1440000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8494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2000" y="369000"/>
            <a:ext cx="8280000" cy="9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2000" y="1449000"/>
            <a:ext cx="8280000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9" r:id="rId2"/>
    <p:sldLayoutId id="2147483657" r:id="rId3"/>
    <p:sldLayoutId id="2147483660" r:id="rId4"/>
    <p:sldLayoutId id="2147483658" r:id="rId5"/>
  </p:sldLayoutIdLst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0" indent="0" algn="l" rtl="0" fontAlgn="base">
        <a:spcBef>
          <a:spcPts val="0"/>
        </a:spcBef>
        <a:spcAft>
          <a:spcPct val="0"/>
        </a:spcAft>
        <a:buFontTx/>
        <a:buNone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ts val="0"/>
        </a:spcBef>
        <a:spcAft>
          <a:spcPct val="0"/>
        </a:spcAft>
        <a:buChar char="–"/>
        <a:defRPr sz="22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ts val="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ts val="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Assignment 3</a:t>
            </a:r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89928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>
                <a:latin typeface="Lucida Console" panose="020B0609040504020204" pitchFamily="49" charset="0"/>
              </a:rPr>
              <a:t>quotient = dividend / divisor</a:t>
            </a:r>
            <a:r>
              <a:rPr lang="en-US" altLang="zh-TW" sz="3200" dirty="0" smtClean="0">
                <a:latin typeface="Lucida Console" panose="020B0609040504020204" pitchFamily="49" charset="0"/>
              </a:rPr>
              <a:t>;</a:t>
            </a:r>
            <a:br>
              <a:rPr lang="en-US" altLang="zh-TW" sz="3200" dirty="0" smtClean="0">
                <a:latin typeface="Lucida Console" panose="020B0609040504020204" pitchFamily="49" charset="0"/>
              </a:rPr>
            </a:br>
            <a:r>
              <a:rPr lang="en-US" altLang="zh-TW" sz="3200" dirty="0" smtClean="0">
                <a:latin typeface="Lucida Console" panose="020B0609040504020204" pitchFamily="49" charset="0"/>
              </a:rPr>
              <a:t>remainder </a:t>
            </a:r>
            <a:r>
              <a:rPr lang="en-US" altLang="zh-TW" sz="3200" dirty="0">
                <a:latin typeface="Lucida Console" panose="020B0609040504020204" pitchFamily="49" charset="0"/>
              </a:rPr>
              <a:t>= dividend % divisor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699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905511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7899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217970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55963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79521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96717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sp>
        <p:nvSpPr>
          <p:cNvPr id="14" name="文字方塊 13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8" name="矩形 1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矩形 2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280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08882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−</a:t>
                      </a:r>
                      <a:endParaRPr lang="zh-TW" altLang="en-US" sz="18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84245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37326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468572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1058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517762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文字方塊 2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010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50194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69895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571223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31198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06330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403538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2670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矩形 22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5" name="矩形 24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矩形 26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文字方塊 27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矩形 28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7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60361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223244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403557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077557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4555734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919721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726876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17186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64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286284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15073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8044238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0268687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1800" dirty="0">
                        <a:latin typeface="Cambria Math" panose="02040503050406030204" pitchFamily="18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549578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33427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835270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8205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文字方塊 2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024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5790506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064893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82917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885426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34624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82136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74134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4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854625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488975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矩形 25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7" name="文字方塊 26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866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865341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093715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14099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454042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204192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755458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45937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105848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110893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292128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0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128790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523149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014256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426521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831909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768131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580403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5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857183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643960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23221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8" name="矩形 27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文字方塊 30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084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868919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061109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679078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76373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754618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97904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0515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470619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6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987067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7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69166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787677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矩形 28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0" name="文字方塊 29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2" name="文字方塊 31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文字方塊 33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文字方塊 35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07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9556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19890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88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704254"/>
              </p:ext>
            </p:extLst>
          </p:nvPr>
        </p:nvGraphicFramePr>
        <p:xfrm>
          <a:off x="6732270" y="184480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06562"/>
              </p:ext>
            </p:extLst>
          </p:nvPr>
        </p:nvGraphicFramePr>
        <p:xfrm>
          <a:off x="6012180" y="1124712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kumimoji="0" lang="en-US" altLang="zh-TW" sz="2000" b="0" i="0" u="none" strike="noStrike" kern="1200" cap="none" spc="0" normalizeH="0" baseline="3000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0" name="直線接點 9"/>
          <p:cNvCxnSpPr/>
          <p:nvPr/>
        </p:nvCxnSpPr>
        <p:spPr bwMode="auto">
          <a:xfrm>
            <a:off x="5868162" y="896419"/>
            <a:ext cx="288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09351"/>
              </p:ext>
            </p:extLst>
          </p:nvPr>
        </p:nvGraphicFramePr>
        <p:xfrm>
          <a:off x="4860036" y="836676"/>
          <a:ext cx="3744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569172185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952620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3166079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21974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1362995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692012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49573767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1788972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32170186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44595351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9864592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⟌</a:t>
                      </a:r>
                      <a:endParaRPr lang="zh-TW" altLang="en-US" sz="2400" dirty="0"/>
                    </a:p>
                  </a:txBody>
                  <a:tcPr marT="720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3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2</a:t>
                      </a:r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/>
                        <a:t>0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99727641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7225744"/>
              </p:ext>
            </p:extLst>
          </p:nvPr>
        </p:nvGraphicFramePr>
        <p:xfrm>
          <a:off x="6012180" y="404622"/>
          <a:ext cx="201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0295842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500911483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smtClean="0"/>
                        <a:t>x</a:t>
                      </a:r>
                      <a:endParaRPr lang="zh-TW" altLang="en-US" sz="2000" i="1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19" name="直線接點 18"/>
          <p:cNvCxnSpPr/>
          <p:nvPr/>
        </p:nvCxnSpPr>
        <p:spPr bwMode="auto">
          <a:xfrm>
            <a:off x="6012180" y="155676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07711"/>
              </p:ext>
            </p:extLst>
          </p:nvPr>
        </p:nvGraphicFramePr>
        <p:xfrm>
          <a:off x="6732270" y="1556766"/>
          <a:ext cx="1296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 err="1" smtClean="0"/>
                        <a:t>x</a:t>
                      </a:r>
                      <a:r>
                        <a:rPr lang="en-US" altLang="zh-TW" sz="2000" baseline="30000" dirty="0" err="1" smtClean="0"/>
                        <a:t>2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+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kumimoji="0" lang="en-US" altLang="zh-TW" sz="2000" b="0" i="1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3" name="直線接點 22"/>
          <p:cNvCxnSpPr/>
          <p:nvPr/>
        </p:nvCxnSpPr>
        <p:spPr bwMode="auto">
          <a:xfrm>
            <a:off x="6732270" y="2276856"/>
            <a:ext cx="129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28892"/>
              </p:ext>
            </p:extLst>
          </p:nvPr>
        </p:nvGraphicFramePr>
        <p:xfrm>
          <a:off x="7596378" y="2276856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191923"/>
              </p:ext>
            </p:extLst>
          </p:nvPr>
        </p:nvGraphicFramePr>
        <p:xfrm>
          <a:off x="7596378" y="2708910"/>
          <a:ext cx="100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80535561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044418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0" dirty="0" err="1" smtClean="0"/>
                        <a:t>3</a:t>
                      </a:r>
                      <a:r>
                        <a:rPr lang="en-US" altLang="zh-TW" sz="2000" i="1" dirty="0" err="1" smtClean="0"/>
                        <a:t>x</a:t>
                      </a:r>
                      <a:endParaRPr lang="zh-TW" altLang="en-US" sz="2000" baseline="30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−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cxnSp>
        <p:nvCxnSpPr>
          <p:cNvPr id="26" name="直線接點 25"/>
          <p:cNvCxnSpPr/>
          <p:nvPr/>
        </p:nvCxnSpPr>
        <p:spPr bwMode="auto">
          <a:xfrm>
            <a:off x="7596378" y="3140964"/>
            <a:ext cx="1152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469224"/>
              </p:ext>
            </p:extLst>
          </p:nvPr>
        </p:nvGraphicFramePr>
        <p:xfrm>
          <a:off x="8316468" y="3140964"/>
          <a:ext cx="288000" cy="43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39148454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2000" dirty="0"/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3991104456"/>
                  </a:ext>
                </a:extLst>
              </a:tr>
            </a:tbl>
          </a:graphicData>
        </a:graphic>
      </p:graphicFrame>
      <p:graphicFrame>
        <p:nvGraphicFramePr>
          <p:cNvPr id="28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4325642"/>
              </p:ext>
            </p:extLst>
          </p:nvPr>
        </p:nvGraphicFramePr>
        <p:xfrm>
          <a:off x="2952000" y="2349000"/>
          <a:ext cx="288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remainder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42456"/>
              </p:ext>
            </p:extLst>
          </p:nvPr>
        </p:nvGraphicFramePr>
        <p:xfrm>
          <a:off x="3312000" y="4509000"/>
          <a:ext cx="252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buffer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-9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9632214"/>
              </p:ext>
            </p:extLst>
          </p:nvPr>
        </p:nvGraphicFramePr>
        <p:xfrm>
          <a:off x="3132000" y="558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quotient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1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79990"/>
              </p:ext>
            </p:extLst>
          </p:nvPr>
        </p:nvGraphicFramePr>
        <p:xfrm>
          <a:off x="3132000" y="3429000"/>
          <a:ext cx="2700000" cy="7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divisor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矩形 31"/>
          <p:cNvSpPr/>
          <p:nvPr/>
        </p:nvSpPr>
        <p:spPr bwMode="auto">
          <a:xfrm>
            <a:off x="241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0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3" name="文字方塊 32"/>
          <p:cNvSpPr txBox="1"/>
          <p:nvPr/>
        </p:nvSpPr>
        <p:spPr>
          <a:xfrm>
            <a:off x="612000" y="378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divisorDegree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2412000" y="378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612000" y="486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bufferDegree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2412000" y="48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7" name="文字方塊 36"/>
          <p:cNvSpPr txBox="1"/>
          <p:nvPr/>
        </p:nvSpPr>
        <p:spPr>
          <a:xfrm>
            <a:off x="432000" y="594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quotientDegree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8" name="矩形 37"/>
          <p:cNvSpPr/>
          <p:nvPr/>
        </p:nvSpPr>
        <p:spPr bwMode="auto">
          <a:xfrm>
            <a:off x="2412000" y="594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2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252000" y="270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remainderDegree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552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80334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56094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latin typeface="Lucida Console" panose="020B0609040504020204" pitchFamily="49" charset="0"/>
              </a:rPr>
              <a:t>adder</a:t>
            </a:r>
            <a:endParaRPr lang="zh-TW" altLang="en-US" sz="32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869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644959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703911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037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49841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272000" y="396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908915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270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492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65021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092000" y="270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4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6402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414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552064"/>
              </p:ext>
            </p:extLst>
          </p:nvPr>
        </p:nvGraphicFramePr>
        <p:xfrm>
          <a:off x="2772000" y="234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986443"/>
              </p:ext>
            </p:extLst>
          </p:nvPr>
        </p:nvGraphicFramePr>
        <p:xfrm>
          <a:off x="2772000" y="3609000"/>
          <a:ext cx="3780000" cy="72000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59793166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2267897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4064075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5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adder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-7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812000" y="270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3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732000" y="3969000"/>
            <a:ext cx="19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i="1" dirty="0" err="1" smtClean="0"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latin typeface="Times New Roman" panose="02020603050405020304" pitchFamily="18" charset="0"/>
              </a:rPr>
              <a:t>2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+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b="0" i="1" dirty="0" smtClean="0">
                <a:latin typeface="Times New Roman" panose="02020603050405020304" pitchFamily="18" charset="0"/>
              </a:rPr>
              <a:t>x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</a:t>
            </a:r>
            <a:r>
              <a:rPr lang="en-US" altLang="zh-TW" sz="1800" b="0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 smtClean="0">
                <a:latin typeface="Times New Roman" panose="02020603050405020304" pitchFamily="18" charset="0"/>
              </a:rPr>
              <a:t> 7</a:t>
            </a:r>
            <a:endParaRPr lang="zh-TW" altLang="en-US" b="0" dirty="0">
              <a:latin typeface="Times New Roman" panose="02020603050405020304" pitchFamily="18" charset="0"/>
            </a:endParaRP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 dirty="0" smtClean="0">
                <a:solidFill>
                  <a:srgbClr val="0000FF"/>
                </a:solidFill>
                <a:latin typeface="Lucida Console" panose="020B0609040504020204" pitchFamily="49" charset="0"/>
              </a:rPr>
              <a:t>addend += </a:t>
            </a:r>
            <a:r>
              <a:rPr lang="en-US" altLang="zh-TW" sz="3200" dirty="0">
                <a:solidFill>
                  <a:srgbClr val="0000FF"/>
                </a:solidFill>
                <a:latin typeface="Lucida Console" panose="020B0609040504020204" pitchFamily="49" charset="0"/>
              </a:rPr>
              <a:t>adder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252000" y="270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>
                <a:latin typeface="Lucida Console" panose="020B0609040504020204" pitchFamily="49" charset="0"/>
              </a:rPr>
              <a:t>addendDegree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05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1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2000" y="3969000"/>
            <a:ext cx="16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algn="r"/>
            <a:r>
              <a:rPr lang="en-US" altLang="zh-TW" sz="1600" b="0" dirty="0" err="1" smtClean="0">
                <a:latin typeface="Lucida Console" panose="020B0609040504020204" pitchFamily="49" charset="0"/>
              </a:rPr>
              <a:t>adderDegree</a:t>
            </a:r>
            <a:endParaRPr lang="zh-TW" altLang="en-US" sz="1600" b="0" dirty="0">
              <a:latin typeface="Lucida Console" panose="020B0609040504020204" pitchFamily="49" charset="0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205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Lucida Console" panose="020B0609040504020204" pitchFamily="49" charset="0"/>
                <a:cs typeface="Times New Roman" pitchFamily="18" charset="0"/>
              </a:rPr>
              <a:t>3</a:t>
            </a:r>
            <a:endParaRPr kumimoji="0" lang="zh-TW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Lucida Console" panose="020B0609040504020204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13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65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70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9259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101105"/>
              </p:ext>
            </p:extLst>
          </p:nvPr>
        </p:nvGraphicFramePr>
        <p:xfrm>
          <a:off x="3132000" y="2349000"/>
          <a:ext cx="3420000" cy="7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multiplicand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52000" y="2709000"/>
            <a:ext cx="144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3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4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9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417385"/>
              </p:ext>
            </p:extLst>
          </p:nvPr>
        </p:nvGraphicFramePr>
        <p:xfrm>
          <a:off x="3312000" y="3609000"/>
          <a:ext cx="3240000" cy="72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multiplier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-3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7992000" y="3969000"/>
            <a:ext cx="9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1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−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3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3" name="標題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2800" dirty="0">
                <a:latin typeface="Lucida Console" panose="020B0609040504020204" pitchFamily="49" charset="0"/>
              </a:rPr>
              <a:t>product = multiplicand * multiplier</a:t>
            </a:r>
            <a:endParaRPr lang="zh-TW" altLang="en-US" sz="2800" dirty="0">
              <a:latin typeface="Lucida Console" panose="020B0609040504020204" pitchFamily="49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2000" y="2709000"/>
            <a:ext cx="252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multiplicandDegree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>
            <a:off x="2592000" y="270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3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32000" y="3969000"/>
            <a:ext cx="216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multiplierDegree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 bwMode="auto">
          <a:xfrm>
            <a:off x="2592000" y="396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1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2" name="Group 13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297769"/>
              </p:ext>
            </p:extLst>
          </p:nvPr>
        </p:nvGraphicFramePr>
        <p:xfrm>
          <a:off x="3672000" y="4869000"/>
          <a:ext cx="2880000" cy="72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50830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36981554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product</a:t>
                      </a:r>
                    </a:p>
                  </a:txBody>
                  <a:tcPr marL="36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文字方塊 17"/>
          <p:cNvSpPr txBox="1"/>
          <p:nvPr/>
        </p:nvSpPr>
        <p:spPr>
          <a:xfrm>
            <a:off x="6012000" y="5769000"/>
            <a:ext cx="288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800" b="0" dirty="0" smtClean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4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TW" b="0" baseline="300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TW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6</a:t>
            </a:r>
            <a:r>
              <a:rPr kumimoji="0" lang="en-US" altLang="zh-TW" sz="20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3000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TW" b="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sz="1800" b="0" dirty="0">
                <a:solidFill>
                  <a:srgbClr val="00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−</a:t>
            </a:r>
            <a:r>
              <a:rPr lang="en-US" altLang="zh-TW" b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TW" b="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TW" b="0" i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kumimoji="0" lang="en-US" altLang="zh-TW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Times New Roman" pitchFamily="18" charset="0"/>
              </a:rPr>
              <a:t>+</a:t>
            </a:r>
            <a:r>
              <a:rPr kumimoji="0" lang="en-US" altLang="zh-TW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itchFamily="18" charset="0"/>
              </a:rPr>
              <a:t> 12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792000" y="5229000"/>
            <a:ext cx="1800000" cy="360000"/>
          </a:xfrm>
          <a:prstGeom prst="rect">
            <a:avLst/>
          </a:prstGeom>
          <a:noFill/>
        </p:spPr>
        <p:txBody>
          <a:bodyPr wrap="square" tIns="0" bIns="0" rtlCol="0" anchor="ctr" anchorCtr="0">
            <a:noAutofit/>
          </a:bodyPr>
          <a:lstStyle/>
          <a:p>
            <a:pPr lvl="0" algn="r"/>
            <a:r>
              <a:rPr lang="en-US" altLang="zh-TW" sz="1600" b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productDegree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2592000" y="5229000"/>
            <a:ext cx="360000" cy="360000"/>
          </a:xfrm>
          <a:prstGeom prst="rect">
            <a:avLst/>
          </a:prstGeom>
          <a:ln w="1905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359601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Designs\ppt_template_07-25-2002.pot</Template>
  <TotalTime>8390</TotalTime>
  <Words>1039</Words>
  <Application>Microsoft Office PowerPoint</Application>
  <PresentationFormat>如螢幕大小 (4:3)</PresentationFormat>
  <Paragraphs>878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新細明體</vt:lpstr>
      <vt:lpstr>Cambria Math</vt:lpstr>
      <vt:lpstr>Courier New</vt:lpstr>
      <vt:lpstr>Lucida Console</vt:lpstr>
      <vt:lpstr>Symbol</vt:lpstr>
      <vt:lpstr>Times New Roman</vt:lpstr>
      <vt:lpstr>ppt_template_07-25-2002</vt:lpstr>
      <vt:lpstr>Assignment 3</vt:lpstr>
      <vt:lpstr>addend += adder</vt:lpstr>
      <vt:lpstr>addend += adder</vt:lpstr>
      <vt:lpstr>addend += adder</vt:lpstr>
      <vt:lpstr>addend += adder</vt:lpstr>
      <vt:lpstr>addend += adder</vt:lpstr>
      <vt:lpstr>addend += adder</vt:lpstr>
      <vt:lpstr>product = multiplicand * multiplier</vt:lpstr>
      <vt:lpstr>product = multiplicand * multiplier</vt:lpstr>
      <vt:lpstr>quotient = dividend / divisor; remainder = dividend % divisor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Control Structures</dc:title>
  <dc:creator>kalid</dc:creator>
  <cp:lastModifiedBy>james</cp:lastModifiedBy>
  <cp:revision>1485</cp:revision>
  <dcterms:created xsi:type="dcterms:W3CDTF">2000-06-12T17:02:08Z</dcterms:created>
  <dcterms:modified xsi:type="dcterms:W3CDTF">2020-09-27T04:39:02Z</dcterms:modified>
</cp:coreProperties>
</file>