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sldIdLst>
    <p:sldId id="256" r:id="rId2"/>
    <p:sldId id="528" r:id="rId3"/>
    <p:sldId id="531" r:id="rId4"/>
    <p:sldId id="530" r:id="rId5"/>
    <p:sldId id="529" r:id="rId6"/>
    <p:sldId id="537" r:id="rId7"/>
    <p:sldId id="532" r:id="rId8"/>
    <p:sldId id="491" r:id="rId9"/>
    <p:sldId id="496" r:id="rId10"/>
    <p:sldId id="497" r:id="rId11"/>
    <p:sldId id="498" r:id="rId12"/>
    <p:sldId id="505" r:id="rId13"/>
    <p:sldId id="506" r:id="rId14"/>
    <p:sldId id="507" r:id="rId15"/>
    <p:sldId id="508" r:id="rId16"/>
    <p:sldId id="509" r:id="rId17"/>
    <p:sldId id="510" r:id="rId18"/>
    <p:sldId id="538" r:id="rId19"/>
    <p:sldId id="501" r:id="rId20"/>
    <p:sldId id="523" r:id="rId21"/>
    <p:sldId id="533" r:id="rId22"/>
    <p:sldId id="503" r:id="rId23"/>
    <p:sldId id="536" r:id="rId24"/>
    <p:sldId id="535" r:id="rId25"/>
    <p:sldId id="524" r:id="rId26"/>
    <p:sldId id="527" r:id="rId27"/>
    <p:sldId id="525" r:id="rId28"/>
    <p:sldId id="526" r:id="rId29"/>
    <p:sldId id="512" r:id="rId30"/>
    <p:sldId id="513" r:id="rId31"/>
    <p:sldId id="511" r:id="rId32"/>
    <p:sldId id="514" r:id="rId33"/>
    <p:sldId id="515" r:id="rId34"/>
    <p:sldId id="516" r:id="rId35"/>
    <p:sldId id="518" r:id="rId36"/>
    <p:sldId id="517" r:id="rId37"/>
    <p:sldId id="519" r:id="rId38"/>
    <p:sldId id="520" r:id="rId39"/>
    <p:sldId id="521" r:id="rId40"/>
    <p:sldId id="522" r:id="rId4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99FF"/>
    <a:srgbClr val="006600"/>
    <a:srgbClr val="008000"/>
    <a:srgbClr val="9600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0" autoAdjust="0"/>
    <p:restoredTop sz="98558" autoAdjust="0"/>
  </p:normalViewPr>
  <p:slideViewPr>
    <p:cSldViewPr>
      <p:cViewPr varScale="1">
        <p:scale>
          <a:sx n="92" d="100"/>
          <a:sy n="92" d="100"/>
        </p:scale>
        <p:origin x="269" y="82"/>
      </p:cViewPr>
      <p:guideLst>
        <p:guide orient="horz" pos="2795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FB4328B-1A96-43A5-9185-2783A89ED2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0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14584E2-497E-40A3-8704-6D55C13B1AA5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2709000"/>
            <a:ext cx="8280000" cy="144018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0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8280000" cy="612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77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76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60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53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2169000"/>
            <a:ext cx="5760000" cy="41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01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971" y="260978"/>
            <a:ext cx="8352058" cy="1008022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4896035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2466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00" y="1449000"/>
            <a:ext cx="828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6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700" r:id="rId3"/>
    <p:sldLayoutId id="2147483696" r:id="rId4"/>
    <p:sldLayoutId id="2147483701" r:id="rId5"/>
    <p:sldLayoutId id="2147483699" r:id="rId6"/>
    <p:sldLayoutId id="2147483698" r:id="rId7"/>
    <p:sldLayoutId id="2147483697" r:id="rId8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/>
              <a:t>Homework Assignment </a:t>
            </a:r>
            <a:r>
              <a:rPr lang="en-US" altLang="zh-TW" sz="4800" dirty="0" smtClean="0"/>
              <a:t>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two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57" name="直線單箭頭接點 56"/>
          <p:cNvCxnSpPr>
            <a:endCxn id="61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68" idx="0"/>
          </p:cNvCxnSpPr>
          <p:nvPr/>
        </p:nvCxnSpPr>
        <p:spPr>
          <a:xfrm flipH="1">
            <a:off x="6192000" y="2169000"/>
            <a:ext cx="72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94764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19538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直線單箭頭接點 62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7" name="直線單箭頭接點 66"/>
          <p:cNvCxnSpPr>
            <a:endCxn id="68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17156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>
            <a:endCxn id="61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62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6192000" y="2349000"/>
            <a:ext cx="90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832000" y="162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763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8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橢圓 24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39607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three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691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6192000" y="3249000"/>
            <a:ext cx="1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172000" y="324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82475"/>
              </p:ext>
            </p:extLst>
          </p:nvPr>
        </p:nvGraphicFramePr>
        <p:xfrm>
          <a:off x="61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87653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8106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619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6192000" y="450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56853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58" idx="2"/>
          </p:cNvCxnSpPr>
          <p:nvPr/>
        </p:nvCxnSpPr>
        <p:spPr>
          <a:xfrm flipV="1">
            <a:off x="7092000" y="342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832000" y="1629000"/>
            <a:ext cx="28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71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7272000" y="4329000"/>
            <a:ext cx="14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3969000"/>
            <a:ext cx="900000" cy="1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168466" y="443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456006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39607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four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331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547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41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21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4752000" y="3249000"/>
            <a:ext cx="18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99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35046"/>
              </p:ext>
            </p:extLst>
          </p:nvPr>
        </p:nvGraphicFramePr>
        <p:xfrm>
          <a:off x="475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91232"/>
              </p:ext>
            </p:extLst>
          </p:nvPr>
        </p:nvGraphicFramePr>
        <p:xfrm>
          <a:off x="223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19298"/>
              </p:ext>
            </p:extLst>
          </p:nvPr>
        </p:nvGraphicFramePr>
        <p:xfrm>
          <a:off x="349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439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475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13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5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11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4752000" y="5589000"/>
            <a:ext cx="18000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5133"/>
              </p:ext>
            </p:extLst>
          </p:nvPr>
        </p:nvGraphicFramePr>
        <p:xfrm>
          <a:off x="367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331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457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29" idx="2"/>
          </p:cNvCxnSpPr>
          <p:nvPr/>
        </p:nvCxnSpPr>
        <p:spPr>
          <a:xfrm flipV="1">
            <a:off x="5652000" y="4509000"/>
            <a:ext cx="14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392000" y="1629000"/>
            <a:ext cx="41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53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832000" y="5589000"/>
            <a:ext cx="27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5832000" y="5049000"/>
            <a:ext cx="216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241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89186"/>
              </p:ext>
            </p:extLst>
          </p:nvPr>
        </p:nvGraphicFramePr>
        <p:xfrm>
          <a:off x="60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73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01201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5292000" y="4329000"/>
            <a:ext cx="90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691980" y="1988990"/>
            <a:ext cx="432003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橢圓 44"/>
          <p:cNvSpPr/>
          <p:nvPr/>
        </p:nvSpPr>
        <p:spPr>
          <a:xfrm>
            <a:off x="1979982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827512" y="1412986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1259977" y="141298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1115514" y="1268524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83511" y="184452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547517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63258"/>
              </p:ext>
            </p:extLst>
          </p:nvPr>
        </p:nvGraphicFramePr>
        <p:xfrm>
          <a:off x="60331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five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187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4032000" y="2169000"/>
            <a:ext cx="16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7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77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3" idx="0"/>
          </p:cNvCxnSpPr>
          <p:nvPr/>
        </p:nvCxnSpPr>
        <p:spPr>
          <a:xfrm flipH="1">
            <a:off x="439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81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2219"/>
              </p:ext>
            </p:extLst>
          </p:nvPr>
        </p:nvGraphicFramePr>
        <p:xfrm>
          <a:off x="45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4816"/>
              </p:ext>
            </p:extLst>
          </p:nvPr>
        </p:nvGraphicFramePr>
        <p:xfrm>
          <a:off x="7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99179"/>
              </p:ext>
            </p:extLst>
          </p:nvPr>
        </p:nvGraphicFramePr>
        <p:xfrm>
          <a:off x="205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295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60" idx="2"/>
          </p:cNvCxnSpPr>
          <p:nvPr/>
        </p:nvCxnSpPr>
        <p:spPr>
          <a:xfrm flipH="1" flipV="1">
            <a:off x="3132000" y="2349000"/>
            <a:ext cx="23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60" idx="2"/>
          </p:cNvCxnSpPr>
          <p:nvPr/>
        </p:nvCxnSpPr>
        <p:spPr>
          <a:xfrm flipV="1">
            <a:off x="1692000" y="234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1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49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33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63213"/>
              </p:ext>
            </p:extLst>
          </p:nvPr>
        </p:nvGraphicFramePr>
        <p:xfrm>
          <a:off x="223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187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313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4212000" y="4509000"/>
            <a:ext cx="25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2952000" y="1629000"/>
            <a:ext cx="54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35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4392000" y="558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4392000" y="5049000"/>
            <a:ext cx="342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97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59461"/>
              </p:ext>
            </p:extLst>
          </p:nvPr>
        </p:nvGraphicFramePr>
        <p:xfrm>
          <a:off x="583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55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09757"/>
              </p:ext>
            </p:extLst>
          </p:nvPr>
        </p:nvGraphicFramePr>
        <p:xfrm>
          <a:off x="33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/>
          <p:nvPr/>
        </p:nvCxnSpPr>
        <p:spPr>
          <a:xfrm>
            <a:off x="3492000" y="43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672000" y="4329000"/>
            <a:ext cx="23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583200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4212000" y="432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971975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直線接點 38"/>
          <p:cNvCxnSpPr/>
          <p:nvPr/>
        </p:nvCxnSpPr>
        <p:spPr>
          <a:xfrm>
            <a:off x="1260439" y="1989451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827974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403978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395971" y="1413447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828436" y="141344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683973" y="1268985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51970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115976" y="184545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68830"/>
              </p:ext>
            </p:extLst>
          </p:nvPr>
        </p:nvGraphicFramePr>
        <p:xfrm>
          <a:off x="4572000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six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2592000" y="2169000"/>
            <a:ext cx="162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000" y="2169000"/>
            <a:ext cx="14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3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0"/>
          </p:cNvCxnSpPr>
          <p:nvPr/>
        </p:nvCxnSpPr>
        <p:spPr>
          <a:xfrm>
            <a:off x="349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29" idx="0"/>
          </p:cNvCxnSpPr>
          <p:nvPr/>
        </p:nvCxnSpPr>
        <p:spPr>
          <a:xfrm flipH="1">
            <a:off x="637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532000" y="3249000"/>
            <a:ext cx="0" cy="216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36467"/>
              </p:ext>
            </p:extLst>
          </p:nvPr>
        </p:nvGraphicFramePr>
        <p:xfrm>
          <a:off x="655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1622"/>
              </p:ext>
            </p:extLst>
          </p:nvPr>
        </p:nvGraphicFramePr>
        <p:xfrm>
          <a:off x="151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93178"/>
              </p:ext>
            </p:extLst>
          </p:nvPr>
        </p:nvGraphicFramePr>
        <p:xfrm>
          <a:off x="40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49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2349000"/>
            <a:ext cx="21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412000" y="2349000"/>
            <a:ext cx="252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529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6299"/>
              </p:ext>
            </p:extLst>
          </p:nvPr>
        </p:nvGraphicFramePr>
        <p:xfrm>
          <a:off x="421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34" idx="2"/>
          </p:cNvCxnSpPr>
          <p:nvPr/>
        </p:nvCxnSpPr>
        <p:spPr>
          <a:xfrm flipH="1" flipV="1">
            <a:off x="1332000" y="4509000"/>
            <a:ext cx="30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11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7632000" y="3429000"/>
            <a:ext cx="0" cy="144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932000" y="162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89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6372000" y="558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6372000" y="5409000"/>
            <a:ext cx="216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432000" y="5409000"/>
            <a:ext cx="37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21928"/>
              </p:ext>
            </p:extLst>
          </p:nvPr>
        </p:nvGraphicFramePr>
        <p:xfrm>
          <a:off x="529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4752000" y="432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94812"/>
              </p:ext>
            </p:extLst>
          </p:nvPr>
        </p:nvGraphicFramePr>
        <p:xfrm>
          <a:off x="277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33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13678"/>
              </p:ext>
            </p:extLst>
          </p:nvPr>
        </p:nvGraphicFramePr>
        <p:xfrm>
          <a:off x="25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" name="直線單箭頭接點 75"/>
          <p:cNvCxnSpPr/>
          <p:nvPr/>
        </p:nvCxnSpPr>
        <p:spPr>
          <a:xfrm flipH="1">
            <a:off x="5472000" y="4329000"/>
            <a:ext cx="180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952000" y="4329000"/>
            <a:ext cx="180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6192000" y="4869000"/>
            <a:ext cx="144000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2232000" y="4329000"/>
            <a:ext cx="23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0"/>
          </p:cNvCxnSpPr>
          <p:nvPr/>
        </p:nvCxnSpPr>
        <p:spPr>
          <a:xfrm flipH="1">
            <a:off x="5292000" y="4329000"/>
            <a:ext cx="1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59" idx="2"/>
          </p:cNvCxnSpPr>
          <p:nvPr/>
        </p:nvCxnSpPr>
        <p:spPr>
          <a:xfrm flipV="1">
            <a:off x="1152000" y="342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59" idx="2"/>
          </p:cNvCxnSpPr>
          <p:nvPr/>
        </p:nvCxnSpPr>
        <p:spPr>
          <a:xfrm flipH="1" flipV="1">
            <a:off x="2592000" y="3429000"/>
            <a:ext cx="108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6192000" y="342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683973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直線接點 88"/>
          <p:cNvCxnSpPr/>
          <p:nvPr/>
        </p:nvCxnSpPr>
        <p:spPr>
          <a:xfrm>
            <a:off x="972437" y="1989451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橢圓 89"/>
          <p:cNvSpPr/>
          <p:nvPr/>
        </p:nvSpPr>
        <p:spPr>
          <a:xfrm>
            <a:off x="539972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1115976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2" name="直線接點 91"/>
          <p:cNvCxnSpPr/>
          <p:nvPr/>
        </p:nvCxnSpPr>
        <p:spPr>
          <a:xfrm flipH="1">
            <a:off x="1835981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3" name="橢圓 92"/>
          <p:cNvSpPr/>
          <p:nvPr/>
        </p:nvSpPr>
        <p:spPr>
          <a:xfrm>
            <a:off x="1691980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971975" y="1413447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1" name="直線接點 40"/>
          <p:cNvCxnSpPr/>
          <p:nvPr/>
        </p:nvCxnSpPr>
        <p:spPr>
          <a:xfrm>
            <a:off x="1548441" y="1413447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3" name="橢圓 42"/>
          <p:cNvSpPr/>
          <p:nvPr/>
        </p:nvSpPr>
        <p:spPr>
          <a:xfrm>
            <a:off x="1403978" y="1268985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27974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979982" y="184545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8589"/>
              </p:ext>
            </p:extLst>
          </p:nvPr>
        </p:nvGraphicFramePr>
        <p:xfrm>
          <a:off x="252000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>
            <a:endCxn id="41" idx="0"/>
          </p:cNvCxnSpPr>
          <p:nvPr/>
        </p:nvCxnSpPr>
        <p:spPr>
          <a:xfrm flipH="1">
            <a:off x="3672000" y="1449000"/>
            <a:ext cx="10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43" idx="0"/>
          </p:cNvCxnSpPr>
          <p:nvPr/>
        </p:nvCxnSpPr>
        <p:spPr>
          <a:xfrm>
            <a:off x="5472000" y="144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592000" y="414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03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83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912000" y="2889000"/>
            <a:ext cx="0" cy="216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112000" y="5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67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1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95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0" idx="2"/>
          </p:cNvCxnSpPr>
          <p:nvPr/>
        </p:nvCxnSpPr>
        <p:spPr>
          <a:xfrm flipV="1">
            <a:off x="5112000" y="1629000"/>
            <a:ext cx="0" cy="34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43" idx="2"/>
          </p:cNvCxnSpPr>
          <p:nvPr/>
        </p:nvCxnSpPr>
        <p:spPr>
          <a:xfrm flipV="1">
            <a:off x="6552000" y="3069000"/>
            <a:ext cx="0" cy="234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12000" y="549000"/>
            <a:ext cx="23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7452000" y="549000"/>
            <a:ext cx="0" cy="468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652000" y="522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652000" y="5049000"/>
            <a:ext cx="126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592000" y="5049000"/>
            <a:ext cx="19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752000" y="4149000"/>
            <a:ext cx="18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95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5472000" y="4149000"/>
            <a:ext cx="72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032000" y="4149000"/>
            <a:ext cx="72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5472000" y="5409000"/>
            <a:ext cx="1080000" cy="2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312000" y="4149000"/>
            <a:ext cx="12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5292000" y="4149000"/>
            <a:ext cx="18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1" idx="2"/>
          </p:cNvCxnSpPr>
          <p:nvPr/>
        </p:nvCxnSpPr>
        <p:spPr>
          <a:xfrm flipV="1">
            <a:off x="29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41" idx="2"/>
          </p:cNvCxnSpPr>
          <p:nvPr/>
        </p:nvCxnSpPr>
        <p:spPr>
          <a:xfrm flipH="1" flipV="1">
            <a:off x="367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3" idx="2"/>
          </p:cNvCxnSpPr>
          <p:nvPr/>
        </p:nvCxnSpPr>
        <p:spPr>
          <a:xfrm flipV="1">
            <a:off x="583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26096"/>
              </p:ext>
            </p:extLst>
          </p:nvPr>
        </p:nvGraphicFramePr>
        <p:xfrm>
          <a:off x="4572000" y="9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98195"/>
              </p:ext>
            </p:extLst>
          </p:nvPr>
        </p:nvGraphicFramePr>
        <p:xfrm>
          <a:off x="313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62118"/>
              </p:ext>
            </p:extLst>
          </p:nvPr>
        </p:nvGraphicFramePr>
        <p:xfrm>
          <a:off x="601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26155"/>
              </p:ext>
            </p:extLst>
          </p:nvPr>
        </p:nvGraphicFramePr>
        <p:xfrm>
          <a:off x="24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26172"/>
              </p:ext>
            </p:extLst>
          </p:nvPr>
        </p:nvGraphicFramePr>
        <p:xfrm>
          <a:off x="385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10587"/>
              </p:ext>
            </p:extLst>
          </p:nvPr>
        </p:nvGraphicFramePr>
        <p:xfrm>
          <a:off x="529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62987"/>
              </p:ext>
            </p:extLst>
          </p:nvPr>
        </p:nvGraphicFramePr>
        <p:xfrm>
          <a:off x="45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cxnSp>
        <p:nvCxnSpPr>
          <p:cNvPr id="114" name="直線單箭頭接點 113"/>
          <p:cNvCxnSpPr/>
          <p:nvPr/>
        </p:nvCxnSpPr>
        <p:spPr>
          <a:xfrm flipH="1">
            <a:off x="2952000" y="5409000"/>
            <a:ext cx="18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8780"/>
              </p:ext>
            </p:extLst>
          </p:nvPr>
        </p:nvGraphicFramePr>
        <p:xfrm>
          <a:off x="252000" y="558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46174"/>
                  </a:ext>
                </a:extLst>
              </a:tr>
            </a:tbl>
          </a:graphicData>
        </a:graphic>
      </p:graphicFrame>
      <p:cxnSp>
        <p:nvCxnSpPr>
          <p:cNvPr id="51" name="直線接點 50"/>
          <p:cNvCxnSpPr/>
          <p:nvPr/>
        </p:nvCxnSpPr>
        <p:spPr>
          <a:xfrm flipH="1">
            <a:off x="1223973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2" name="直線接點 51"/>
          <p:cNvCxnSpPr/>
          <p:nvPr/>
        </p:nvCxnSpPr>
        <p:spPr>
          <a:xfrm>
            <a:off x="1512437" y="1269446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3" name="橢圓 52"/>
          <p:cNvSpPr/>
          <p:nvPr/>
        </p:nvSpPr>
        <p:spPr>
          <a:xfrm>
            <a:off x="1079972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55976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375981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橢圓 55"/>
          <p:cNvSpPr/>
          <p:nvPr/>
        </p:nvSpPr>
        <p:spPr>
          <a:xfrm>
            <a:off x="2231980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1511975" y="693442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2088441" y="693442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橢圓 59"/>
          <p:cNvSpPr/>
          <p:nvPr/>
        </p:nvSpPr>
        <p:spPr>
          <a:xfrm>
            <a:off x="1943978" y="548980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1367974" y="112498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2519982" y="1125445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線接點 85"/>
          <p:cNvCxnSpPr/>
          <p:nvPr/>
        </p:nvCxnSpPr>
        <p:spPr>
          <a:xfrm>
            <a:off x="2663983" y="1268985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橢圓 86"/>
          <p:cNvSpPr/>
          <p:nvPr/>
        </p:nvSpPr>
        <p:spPr>
          <a:xfrm>
            <a:off x="2807522" y="170052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8" name="直線單箭頭接點 27"/>
          <p:cNvCxnSpPr>
            <a:endCxn id="41" idx="0"/>
          </p:cNvCxnSpPr>
          <p:nvPr/>
        </p:nvCxnSpPr>
        <p:spPr>
          <a:xfrm flipH="1">
            <a:off x="3672000" y="1449000"/>
            <a:ext cx="10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43" idx="0"/>
          </p:cNvCxnSpPr>
          <p:nvPr/>
        </p:nvCxnSpPr>
        <p:spPr>
          <a:xfrm>
            <a:off x="5472000" y="144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592000" y="414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03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83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632000" y="4149000"/>
            <a:ext cx="0" cy="90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112000" y="5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67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1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95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0" idx="2"/>
          </p:cNvCxnSpPr>
          <p:nvPr/>
        </p:nvCxnSpPr>
        <p:spPr>
          <a:xfrm flipV="1">
            <a:off x="5112000" y="1629000"/>
            <a:ext cx="0" cy="34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39" idx="2"/>
          </p:cNvCxnSpPr>
          <p:nvPr/>
        </p:nvCxnSpPr>
        <p:spPr>
          <a:xfrm flipV="1">
            <a:off x="7272000" y="4329000"/>
            <a:ext cx="0" cy="10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12000" y="549000"/>
            <a:ext cx="30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172000" y="549000"/>
            <a:ext cx="0" cy="468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652000" y="522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652000" y="5049000"/>
            <a:ext cx="198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592000" y="5049000"/>
            <a:ext cx="19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752000" y="4149000"/>
            <a:ext cx="18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95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5472000" y="4149000"/>
            <a:ext cx="72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032000" y="4149000"/>
            <a:ext cx="72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5472000" y="5409000"/>
            <a:ext cx="1800000" cy="2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312000" y="4149000"/>
            <a:ext cx="12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5292000" y="4149000"/>
            <a:ext cx="18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1" idx="2"/>
          </p:cNvCxnSpPr>
          <p:nvPr/>
        </p:nvCxnSpPr>
        <p:spPr>
          <a:xfrm flipV="1">
            <a:off x="29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41" idx="2"/>
          </p:cNvCxnSpPr>
          <p:nvPr/>
        </p:nvCxnSpPr>
        <p:spPr>
          <a:xfrm flipH="1" flipV="1">
            <a:off x="367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3" idx="2"/>
          </p:cNvCxnSpPr>
          <p:nvPr/>
        </p:nvCxnSpPr>
        <p:spPr>
          <a:xfrm flipV="1">
            <a:off x="583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4494"/>
              </p:ext>
            </p:extLst>
          </p:nvPr>
        </p:nvGraphicFramePr>
        <p:xfrm>
          <a:off x="4572000" y="9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53610"/>
              </p:ext>
            </p:extLst>
          </p:nvPr>
        </p:nvGraphicFramePr>
        <p:xfrm>
          <a:off x="313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31052"/>
              </p:ext>
            </p:extLst>
          </p:nvPr>
        </p:nvGraphicFramePr>
        <p:xfrm>
          <a:off x="601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73588"/>
              </p:ext>
            </p:extLst>
          </p:nvPr>
        </p:nvGraphicFramePr>
        <p:xfrm>
          <a:off x="24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61414"/>
              </p:ext>
            </p:extLst>
          </p:nvPr>
        </p:nvGraphicFramePr>
        <p:xfrm>
          <a:off x="385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05771"/>
              </p:ext>
            </p:extLst>
          </p:nvPr>
        </p:nvGraphicFramePr>
        <p:xfrm>
          <a:off x="529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51968"/>
              </p:ext>
            </p:extLst>
          </p:nvPr>
        </p:nvGraphicFramePr>
        <p:xfrm>
          <a:off x="45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42810"/>
              </p:ext>
            </p:extLst>
          </p:nvPr>
        </p:nvGraphicFramePr>
        <p:xfrm>
          <a:off x="673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flipH="1">
            <a:off x="5652000" y="4149000"/>
            <a:ext cx="12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91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65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952000" y="5409000"/>
            <a:ext cx="18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223973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1512437" y="1269446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橢圓 50"/>
          <p:cNvSpPr/>
          <p:nvPr/>
        </p:nvSpPr>
        <p:spPr>
          <a:xfrm>
            <a:off x="1079972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55976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375981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橢圓 55"/>
          <p:cNvSpPr/>
          <p:nvPr/>
        </p:nvSpPr>
        <p:spPr>
          <a:xfrm>
            <a:off x="2231980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1511975" y="693442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2088441" y="693442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橢圓 59"/>
          <p:cNvSpPr/>
          <p:nvPr/>
        </p:nvSpPr>
        <p:spPr>
          <a:xfrm>
            <a:off x="1943978" y="548980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1367974" y="112498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2519982" y="1125445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77917"/>
              </p:ext>
            </p:extLst>
          </p:nvPr>
        </p:nvGraphicFramePr>
        <p:xfrm>
          <a:off x="252000" y="558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4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000" y="468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9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32000" y="612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32000" y="612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2000" y="522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00" y="61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2000" y="486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Black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1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1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5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2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6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2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3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3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8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8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9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9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952000" y="36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92000" y="5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032000" y="180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7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132000" y="180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9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032000" y="90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12000" y="18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95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11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92000" y="4869000"/>
            <a:ext cx="1620000" cy="12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12000" y="6129000"/>
            <a:ext cx="1980000" cy="54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data1.scaryVal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2000" y="55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8" name="矩形 97"/>
          <p:cNvSpPr/>
          <p:nvPr/>
        </p:nvSpPr>
        <p:spPr>
          <a:xfrm>
            <a:off x="1872000" y="50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92000" y="55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92000" y="504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2052000" y="5589000"/>
            <a:ext cx="90000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2052000" y="4329000"/>
            <a:ext cx="1440000" cy="16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92" idx="2"/>
          </p:cNvCxnSpPr>
          <p:nvPr/>
        </p:nvCxnSpPr>
        <p:spPr>
          <a:xfrm flipV="1">
            <a:off x="4572000" y="2169000"/>
            <a:ext cx="0" cy="28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652000" y="4329000"/>
            <a:ext cx="1440000" cy="16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77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5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772000" y="1629000"/>
            <a:ext cx="720001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69" idx="0"/>
          </p:cNvCxnSpPr>
          <p:nvPr/>
        </p:nvCxnSpPr>
        <p:spPr>
          <a:xfrm>
            <a:off x="5652000" y="1629000"/>
            <a:ext cx="7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2000" y="3789000"/>
            <a:ext cx="12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852000" y="3789000"/>
            <a:ext cx="5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52000" y="378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6192000" y="3789000"/>
            <a:ext cx="12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729000"/>
            <a:ext cx="3780000" cy="162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352000" y="2349000"/>
            <a:ext cx="0" cy="32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3132000" y="54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Black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Red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9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Red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92000" y="54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91" name="矩形 90"/>
          <p:cNvSpPr/>
          <p:nvPr/>
        </p:nvSpPr>
        <p:spPr>
          <a:xfrm>
            <a:off x="34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105" name="矩形 104"/>
          <p:cNvSpPr/>
          <p:nvPr/>
        </p:nvSpPr>
        <p:spPr>
          <a:xfrm>
            <a:off x="5292000" y="486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true</a:t>
            </a:r>
            <a:endParaRPr lang="zh-TW" altLang="en-US" sz="16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6192000" y="5589000"/>
            <a:ext cx="21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2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3275991" y="486901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45" name="矩形 144"/>
          <p:cNvSpPr/>
          <p:nvPr/>
        </p:nvSpPr>
        <p:spPr>
          <a:xfrm>
            <a:off x="4427999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139997" y="602101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292005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3419992" y="602101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427999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4139997" y="530101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004003" y="602101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563993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004003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563993" y="501301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B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292005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3275991" y="54898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29" name="矩形 128"/>
          <p:cNvSpPr/>
          <p:nvPr/>
        </p:nvSpPr>
        <p:spPr>
          <a:xfrm>
            <a:off x="4427999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139997" y="170098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292005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3419992" y="170098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427999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139997" y="98098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5004003" y="170098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275991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63993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5004003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563993" y="69298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B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292005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5292005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6444013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6156011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30801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436006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44013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156011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020017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292005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80007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02001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580007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308019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1259977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2411985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23983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5991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403978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11985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123983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987989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25997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797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987989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59977" y="5013011"/>
            <a:ext cx="1296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96" name="文字方塊 95"/>
          <p:cNvSpPr txBox="1"/>
          <p:nvPr/>
        </p:nvSpPr>
        <p:spPr>
          <a:xfrm>
            <a:off x="971975" y="6021018"/>
            <a:ext cx="1872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data1.scaryVal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123983" y="5589015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2123983" y="5157012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259977" y="5589015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259977" y="5157012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>
            <a:endCxn id="144" idx="1"/>
          </p:cNvCxnSpPr>
          <p:nvPr/>
        </p:nvCxnSpPr>
        <p:spPr>
          <a:xfrm flipV="1">
            <a:off x="2267984" y="5589010"/>
            <a:ext cx="1008007" cy="14400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1979982" y="4149005"/>
            <a:ext cx="1728012" cy="1728013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131" idx="2"/>
          </p:cNvCxnSpPr>
          <p:nvPr/>
        </p:nvCxnSpPr>
        <p:spPr>
          <a:xfrm flipH="1" flipV="1">
            <a:off x="4571997" y="1988988"/>
            <a:ext cx="3" cy="316800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436006" y="4149005"/>
            <a:ext cx="1728012" cy="1728013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555986" y="1988990"/>
            <a:ext cx="1872013" cy="100800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16002" y="1988990"/>
            <a:ext cx="1872012" cy="1008007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555977" y="1556987"/>
            <a:ext cx="1152017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89" idx="0"/>
          </p:cNvCxnSpPr>
          <p:nvPr/>
        </p:nvCxnSpPr>
        <p:spPr>
          <a:xfrm>
            <a:off x="5436006" y="1556987"/>
            <a:ext cx="1151999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1980" y="3717002"/>
            <a:ext cx="1584011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419992" y="3717002"/>
            <a:ext cx="1008007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16001" y="3717002"/>
            <a:ext cx="1008008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5868009" y="3717002"/>
            <a:ext cx="1584012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836982"/>
            <a:ext cx="3600025" cy="15840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172025" y="2420993"/>
            <a:ext cx="0" cy="3168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547979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275991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5868010" y="5589015"/>
            <a:ext cx="23040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3851995" y="6309020"/>
            <a:ext cx="144001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header node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4139997" y="260978"/>
            <a:ext cx="864006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root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217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Internal Implementation of STL::set in Visual C++ </a:t>
            </a:r>
            <a:r>
              <a:rPr lang="en-US" altLang="zh-TW" dirty="0" smtClean="0"/>
              <a:t>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44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0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key/value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comparator predicate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traits required to make Tree behave like a 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of key values, unique keys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set()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5707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06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Voidptr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_Left;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_Right;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_Red or _Black, _Black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true only if head (also nil)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99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6120000"/>
          </a:xfrm>
        </p:spPr>
        <p:txBody>
          <a:bodyPr>
            <a:noAutofit/>
          </a:bodyPr>
          <a:lstStyle/>
          <a:p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*( root + 4 )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prstClr val="black"/>
              </a:solidFill>
              <a:ea typeface="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4013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84240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6134" y="3572967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9001"/>
            <a:ext cx="2736054" cy="8640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436006" y="1124984"/>
            <a:ext cx="2304389" cy="86383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843988" y="1844986"/>
            <a:ext cx="2016014" cy="43200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3419856" y="1988820"/>
            <a:ext cx="1872149" cy="144018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843784" y="1988820"/>
            <a:ext cx="2016252" cy="1296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843784" y="2564892"/>
            <a:ext cx="2016252" cy="86410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6012180" y="1988821"/>
            <a:ext cx="2304288" cy="129616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6012180" y="2564893"/>
            <a:ext cx="2304288" cy="864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108"/>
              </p:ext>
            </p:extLst>
          </p:nvPr>
        </p:nvGraphicFramePr>
        <p:xfrm>
          <a:off x="8028432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8316468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9107"/>
              </p:ext>
            </p:extLst>
          </p:nvPr>
        </p:nvGraphicFramePr>
        <p:xfrm>
          <a:off x="251460" y="1844802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70814"/>
              </p:ext>
            </p:extLst>
          </p:nvPr>
        </p:nvGraphicFramePr>
        <p:xfrm>
          <a:off x="2843988" y="40497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14051"/>
              </p:ext>
            </p:extLst>
          </p:nvPr>
        </p:nvGraphicFramePr>
        <p:xfrm>
          <a:off x="5724144" y="1844802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2324"/>
              </p:ext>
            </p:extLst>
          </p:nvPr>
        </p:nvGraphicFramePr>
        <p:xfrm>
          <a:off x="2843784" y="3284982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59602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5436005" y="1844988"/>
            <a:ext cx="1" cy="187201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5436006" y="3284998"/>
            <a:ext cx="2304016" cy="720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91227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1151736" cy="575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40022" y="3861003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9947"/>
              </p:ext>
            </p:extLst>
          </p:nvPr>
        </p:nvGraphicFramePr>
        <p:xfrm>
          <a:off x="7164018" y="3861003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6012180" y="3429000"/>
            <a:ext cx="1439840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740022" y="4437007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58435"/>
              </p:ext>
            </p:extLst>
          </p:nvPr>
        </p:nvGraphicFramePr>
        <p:xfrm>
          <a:off x="7164018" y="4437007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979982" y="836982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91881"/>
              </p:ext>
            </p:extLst>
          </p:nvPr>
        </p:nvGraphicFramePr>
        <p:xfrm>
          <a:off x="2699987" y="83698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987989" y="548997"/>
            <a:ext cx="1872251" cy="431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6012010" y="548980"/>
            <a:ext cx="2304456" cy="172787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3419991" y="548999"/>
            <a:ext cx="2016320" cy="143999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6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5724006" y="548979"/>
            <a:ext cx="1728013" cy="1728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84240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5981" y="3573001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8998"/>
            <a:ext cx="1296009" cy="86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292005" y="1124984"/>
            <a:ext cx="1008008" cy="86400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1691981" y="548980"/>
            <a:ext cx="1728011" cy="17280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2843988" y="1988990"/>
            <a:ext cx="1152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2843987" y="548980"/>
            <a:ext cx="1008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412000" y="1989000"/>
            <a:ext cx="1007992" cy="129599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412000" y="2529000"/>
            <a:ext cx="100799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5724178" y="1989000"/>
            <a:ext cx="1007822" cy="129598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5724178" y="2529000"/>
            <a:ext cx="136782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36433"/>
              </p:ext>
            </p:extLst>
          </p:nvPr>
        </p:nvGraphicFramePr>
        <p:xfrm>
          <a:off x="7164426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7452462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732015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4571999" y="1556987"/>
            <a:ext cx="1" cy="216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4572000" y="1988989"/>
            <a:ext cx="1728012" cy="201611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901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576004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019" y="3573001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55307"/>
              </p:ext>
            </p:extLst>
          </p:nvPr>
        </p:nvGraphicFramePr>
        <p:xfrm>
          <a:off x="6732015" y="3573001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5724007" y="3429000"/>
            <a:ext cx="1296009" cy="288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08019" y="4149005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36158"/>
              </p:ext>
            </p:extLst>
          </p:nvPr>
        </p:nvGraphicFramePr>
        <p:xfrm>
          <a:off x="6732015" y="4149005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403978" y="404979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0494"/>
              </p:ext>
            </p:extLst>
          </p:nvPr>
        </p:nvGraphicFramePr>
        <p:xfrm>
          <a:off x="2123983" y="404979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411985" y="548979"/>
            <a:ext cx="1008007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69384"/>
              </p:ext>
            </p:extLst>
          </p:nvPr>
        </p:nvGraphicFramePr>
        <p:xfrm>
          <a:off x="3419992" y="40497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63505"/>
              </p:ext>
            </p:extLst>
          </p:nvPr>
        </p:nvGraphicFramePr>
        <p:xfrm>
          <a:off x="53997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28855"/>
              </p:ext>
            </p:extLst>
          </p:nvPr>
        </p:nvGraphicFramePr>
        <p:xfrm>
          <a:off x="3419992" y="328499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7444"/>
              </p:ext>
            </p:extLst>
          </p:nvPr>
        </p:nvGraphicFramePr>
        <p:xfrm>
          <a:off x="630001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6120000"/>
          </a:xfrm>
        </p:spPr>
        <p:txBody>
          <a:bodyPr>
            <a:noAutofit/>
          </a:bodyPr>
          <a:lstStyle/>
          <a:p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prstClr val="black"/>
              </a:solidFill>
              <a:ea typeface="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0379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std</a:t>
            </a:r>
            <a:r>
              <a:rPr lang="en-US" altLang="zh-TW" dirty="0">
                <a:latin typeface="+mn-lt"/>
              </a:rPr>
              <a:t>:_</a:t>
            </a:r>
            <a:r>
              <a:rPr lang="en-US" altLang="zh-TW" dirty="0" err="1" smtClean="0">
                <a:latin typeface="+mn-lt"/>
              </a:rPr>
              <a:t>Tree_node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68709"/>
              </p:ext>
            </p:extLst>
          </p:nvPr>
        </p:nvGraphicFramePr>
        <p:xfrm>
          <a:off x="2555986" y="2708995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std</a:t>
            </a:r>
            <a:r>
              <a:rPr lang="en-US" altLang="zh-TW" dirty="0">
                <a:latin typeface="+mn-lt"/>
              </a:rPr>
              <a:t>:_</a:t>
            </a:r>
            <a:r>
              <a:rPr lang="en-US" altLang="zh-TW" dirty="0" err="1" smtClean="0">
                <a:latin typeface="+mn-lt"/>
              </a:rPr>
              <a:t>Tree_node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377"/>
              </p:ext>
            </p:extLst>
          </p:nvPr>
        </p:nvGraphicFramePr>
        <p:xfrm>
          <a:off x="1547979" y="2708995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763282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861605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4628728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15182925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4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TreeNode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17393"/>
              </p:ext>
            </p:extLst>
          </p:nvPr>
        </p:nvGraphicFramePr>
        <p:xfrm>
          <a:off x="3563993" y="2708995"/>
          <a:ext cx="2160000" cy="1728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0282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921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TreeNode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30279"/>
              </p:ext>
            </p:extLst>
          </p:nvPr>
        </p:nvGraphicFramePr>
        <p:xfrm>
          <a:off x="2555986" y="2708995"/>
          <a:ext cx="4320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7402029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407581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70016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5439740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23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420000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1)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2)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3)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5)</a:t>
            </a:r>
          </a:p>
        </p:txBody>
      </p:sp>
    </p:spTree>
    <p:extLst>
      <p:ext uri="{BB962C8B-B14F-4D97-AF65-F5344CB8AC3E}">
        <p14:creationId xmlns:p14="http://schemas.microsoft.com/office/powerpoint/2010/main" val="291049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for map/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multimap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/set/multiset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Tree(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~Tree()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114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420000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1)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2)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3)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8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420000"/>
          </a:xfrm>
        </p:spPr>
        <p:txBody>
          <a:bodyPr rIns="0">
            <a:no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	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77800" lvl="0" defTabSz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1275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1.1)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1.2)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77800" lvl="0" defTabSz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1275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	Case 2.2: S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3053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2.1)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3053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	Case 2.2.2: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429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4831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3.1)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3.2)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429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4831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	Case 2.2.2.2: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207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6609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4)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207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6609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896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06000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red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3.1: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3.2: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5: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/>
              </a:rPr>
              <a:t>Case 4: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dirty="0">
                <a:ea typeface="標楷體"/>
              </a:rPr>
              <a:t>,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i="1" baseline="-25000" dirty="0">
                <a:ea typeface="標楷體"/>
              </a:rPr>
              <a:t>R</a:t>
            </a:r>
            <a:r>
              <a:rPr lang="en-US" altLang="zh-TW" dirty="0">
                <a:ea typeface="標楷體"/>
              </a:rPr>
              <a:t> and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i="1" baseline="-25000" dirty="0">
                <a:ea typeface="標楷體"/>
              </a:rPr>
              <a:t>L</a:t>
            </a:r>
            <a:r>
              <a:rPr lang="en-US" altLang="zh-TW" dirty="0">
                <a:ea typeface="標楷體"/>
              </a:rPr>
              <a:t> are black, but </a:t>
            </a:r>
            <a:r>
              <a:rPr lang="en-US" altLang="zh-TW" i="1" dirty="0">
                <a:ea typeface="標楷體"/>
              </a:rPr>
              <a:t>P</a:t>
            </a:r>
            <a:r>
              <a:rPr lang="en-US" altLang="zh-TW" dirty="0">
                <a:ea typeface="標楷體"/>
              </a:rPr>
              <a:t> is 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432004"/>
          </a:xfrm>
        </p:spPr>
        <p:txBody>
          <a:bodyPr>
            <a:normAutofit/>
          </a:bodyPr>
          <a:lstStyle/>
          <a:p>
            <a:pPr marL="4572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2276992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2853457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2276992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2132991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2853457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2853457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2853457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436007" y="2276992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436468" y="2853457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156011" y="2276992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580007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012010" y="2132991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292005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147801" y="2853457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86000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444013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156731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308019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020737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444013" y="2853457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6876478" y="2853457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6732015" y="2708995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300012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164018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2001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68009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52020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105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2.1: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i="1" baseline="-25000" dirty="0">
                <a:ea typeface="標楷體"/>
              </a:rPr>
              <a:t>R</a:t>
            </a:r>
            <a:r>
              <a:rPr lang="en-US" altLang="zh-TW" sz="2800" dirty="0">
                <a:ea typeface="標楷體"/>
              </a:rPr>
              <a:t> 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left 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68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</a:t>
            </a:r>
            <a:r>
              <a:rPr lang="en-US" altLang="zh-TW" sz="2800" dirty="0" smtClean="0">
                <a:ea typeface="標楷體"/>
              </a:rPr>
              <a:t>2.2: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 smtClean="0">
                <a:ea typeface="標楷體"/>
              </a:rPr>
              <a:t>S</a:t>
            </a:r>
            <a:r>
              <a:rPr lang="en-US" altLang="zh-TW" sz="2800" i="1" baseline="-25000" dirty="0" smtClean="0">
                <a:ea typeface="標楷體"/>
              </a:rPr>
              <a:t>L</a:t>
            </a:r>
            <a:r>
              <a:rPr lang="en-US" altLang="zh-TW" sz="2800" dirty="0" smtClean="0">
                <a:ea typeface="標楷體"/>
              </a:rPr>
              <a:t> </a:t>
            </a:r>
            <a:r>
              <a:rPr lang="en-US" altLang="zh-TW" sz="2800" dirty="0">
                <a:ea typeface="標楷體"/>
              </a:rPr>
              <a:t>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</a:t>
            </a:r>
            <a:r>
              <a:rPr lang="en-US" altLang="zh-TW" sz="2800" dirty="0" smtClean="0">
                <a:ea typeface="標楷體"/>
              </a:rPr>
              <a:t>right </a:t>
            </a:r>
            <a:r>
              <a:rPr lang="en-US" altLang="zh-TW" sz="2800" dirty="0">
                <a:ea typeface="標楷體"/>
              </a:rPr>
              <a:t>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L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20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3.1: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S</a:t>
            </a:r>
            <a:r>
              <a:rPr lang="en-US" altLang="zh-TW" sz="2400" i="1" baseline="-25000" dirty="0">
                <a:ea typeface="標楷體"/>
              </a:rPr>
              <a:t>R</a:t>
            </a:r>
            <a:r>
              <a:rPr lang="en-US" altLang="zh-TW" sz="2400" dirty="0">
                <a:ea typeface="標楷體"/>
              </a:rPr>
              <a:t> 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left 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i="1" baseline="-25000" dirty="0">
                <a:ea typeface="標楷體"/>
              </a:rPr>
              <a:t>L</a:t>
            </a:r>
            <a:r>
              <a:rPr lang="en-US" altLang="zh-TW" sz="2400" dirty="0">
                <a:ea typeface="標楷體"/>
              </a:rPr>
              <a:t> 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>
                <a:solidFill>
                  <a:prstClr val="black"/>
                </a:solidFill>
                <a:ea typeface="標楷體"/>
              </a:rPr>
              <a:t>L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right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2.1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" name="直線接點 6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橢圓 13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6732015" y="4149005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H="1">
            <a:off x="6444013" y="4149005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直線接點 21"/>
          <p:cNvCxnSpPr/>
          <p:nvPr/>
        </p:nvCxnSpPr>
        <p:spPr>
          <a:xfrm>
            <a:off x="7308019" y="5301013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直線接點 22"/>
          <p:cNvCxnSpPr/>
          <p:nvPr/>
        </p:nvCxnSpPr>
        <p:spPr>
          <a:xfrm flipH="1">
            <a:off x="7020017" y="5301013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線接點 23"/>
          <p:cNvCxnSpPr/>
          <p:nvPr/>
        </p:nvCxnSpPr>
        <p:spPr>
          <a:xfrm flipH="1">
            <a:off x="6732015" y="4725470"/>
            <a:ext cx="287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7020479" y="4725470"/>
            <a:ext cx="287540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" name="橢圓 25"/>
          <p:cNvSpPr/>
          <p:nvPr/>
        </p:nvSpPr>
        <p:spPr>
          <a:xfrm>
            <a:off x="6876016" y="4581008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588014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164018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164018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直線接點 39"/>
          <p:cNvCxnSpPr/>
          <p:nvPr/>
        </p:nvCxnSpPr>
        <p:spPr>
          <a:xfrm>
            <a:off x="5580469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436006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291802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文字方塊 44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8166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</a:t>
            </a:r>
            <a:r>
              <a:rPr lang="en-US" altLang="zh-TW" sz="2400" dirty="0" smtClean="0">
                <a:ea typeface="標楷體"/>
              </a:rPr>
              <a:t>3.2: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L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</a:t>
            </a:r>
            <a:r>
              <a:rPr lang="en-US" altLang="zh-TW" sz="2400" dirty="0" smtClean="0">
                <a:ea typeface="標楷體"/>
              </a:rPr>
              <a:t>right </a:t>
            </a:r>
            <a:r>
              <a:rPr lang="en-US" altLang="zh-TW" sz="2400" dirty="0">
                <a:ea typeface="標楷體"/>
              </a:rPr>
              <a:t>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R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left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2.2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" name="直線接點 6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橢圓 13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5580007" y="4149005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H="1">
            <a:off x="5292005" y="4149005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直線接點 21"/>
          <p:cNvCxnSpPr/>
          <p:nvPr/>
        </p:nvCxnSpPr>
        <p:spPr>
          <a:xfrm>
            <a:off x="5004003" y="5301013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直線接點 22"/>
          <p:cNvCxnSpPr/>
          <p:nvPr/>
        </p:nvCxnSpPr>
        <p:spPr>
          <a:xfrm flipH="1">
            <a:off x="4716001" y="5301013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線接點 23"/>
          <p:cNvCxnSpPr/>
          <p:nvPr/>
        </p:nvCxnSpPr>
        <p:spPr>
          <a:xfrm flipH="1">
            <a:off x="5004003" y="4725470"/>
            <a:ext cx="287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292467" y="4725470"/>
            <a:ext cx="287540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" name="橢圓 25"/>
          <p:cNvSpPr/>
          <p:nvPr/>
        </p:nvSpPr>
        <p:spPr>
          <a:xfrm>
            <a:off x="5148004" y="4581008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436006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860002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16001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427999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直線接點 39"/>
          <p:cNvCxnSpPr/>
          <p:nvPr/>
        </p:nvCxnSpPr>
        <p:spPr>
          <a:xfrm>
            <a:off x="6732477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88014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6443810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文字方塊 44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713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ea typeface="標楷體"/>
              </a:rPr>
              <a:t>Case 1.1: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dirty="0">
                <a:ea typeface="標楷體"/>
              </a:rPr>
              <a:t> is red and </a:t>
            </a:r>
            <a:r>
              <a:rPr lang="en-US" altLang="zh-TW" i="1" dirty="0">
                <a:ea typeface="標楷體"/>
              </a:rPr>
              <a:t>N</a:t>
            </a:r>
            <a:r>
              <a:rPr lang="en-US" altLang="zh-TW" dirty="0">
                <a:ea typeface="標楷體"/>
              </a:rPr>
              <a:t> is the left child of </a:t>
            </a:r>
            <a:r>
              <a:rPr lang="en-US" altLang="zh-TW" i="1" dirty="0">
                <a:ea typeface="標楷體"/>
              </a:rPr>
              <a:t>P</a:t>
            </a:r>
            <a:endParaRPr lang="en-US" altLang="zh-TW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2.1, 3.1,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4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176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ea typeface="標楷體"/>
              </a:rPr>
              <a:t>Case </a:t>
            </a:r>
            <a:r>
              <a:rPr lang="en-US" altLang="zh-TW" dirty="0" smtClean="0">
                <a:ea typeface="標楷體"/>
              </a:rPr>
              <a:t>1.2: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dirty="0">
                <a:ea typeface="標楷體"/>
              </a:rPr>
              <a:t> is red and </a:t>
            </a:r>
            <a:r>
              <a:rPr lang="en-US" altLang="zh-TW" i="1" dirty="0">
                <a:ea typeface="標楷體"/>
              </a:rPr>
              <a:t>N</a:t>
            </a:r>
            <a:r>
              <a:rPr lang="en-US" altLang="zh-TW" dirty="0">
                <a:ea typeface="標楷體"/>
              </a:rPr>
              <a:t> is the </a:t>
            </a:r>
            <a:r>
              <a:rPr lang="en-US" altLang="zh-TW" dirty="0" smtClean="0">
                <a:ea typeface="標楷體"/>
              </a:rPr>
              <a:t>right </a:t>
            </a:r>
            <a:r>
              <a:rPr lang="en-US" altLang="zh-TW" dirty="0">
                <a:ea typeface="標楷體"/>
              </a:rPr>
              <a:t>child of </a:t>
            </a:r>
            <a:r>
              <a:rPr lang="en-US" altLang="zh-TW" i="1" dirty="0">
                <a:ea typeface="標楷體"/>
              </a:rPr>
              <a:t>P</a:t>
            </a:r>
            <a:endParaRPr lang="en-US" altLang="zh-TW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2.2, 3.2,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4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78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reBalance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eraseDegreeOne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fixUp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902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標楷體"/>
              </a:rPr>
              <a:t>Case 5: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R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L</a:t>
            </a:r>
            <a:r>
              <a:rPr lang="en-US" altLang="zh-TW" sz="4000" dirty="0">
                <a:ea typeface="標楷體"/>
              </a:rPr>
              <a:t> and </a:t>
            </a:r>
            <a:r>
              <a:rPr lang="en-US" altLang="zh-TW" sz="4000" i="1" dirty="0">
                <a:ea typeface="標楷體"/>
              </a:rPr>
              <a:t>P</a:t>
            </a:r>
            <a:r>
              <a:rPr lang="en-US" altLang="zh-TW" sz="4000" dirty="0">
                <a:ea typeface="標楷體"/>
              </a:rPr>
              <a:t> are black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72000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red</a:t>
            </a:r>
          </a:p>
          <a:p>
            <a:r>
              <a:rPr lang="en-US" altLang="zh-TW" sz="2100" dirty="0" smtClean="0">
                <a:solidFill>
                  <a:prstClr val="black"/>
                </a:solidFill>
                <a:ea typeface="標楷體"/>
              </a:rPr>
              <a:t>Perform </a:t>
            </a:r>
            <a:r>
              <a:rPr lang="en-US" altLang="zh-TW" sz="2100" dirty="0">
                <a:solidFill>
                  <a:prstClr val="black"/>
                </a:solidFill>
                <a:ea typeface="標楷體"/>
              </a:rPr>
              <a:t>the rebalancing procedure on </a:t>
            </a:r>
            <a:r>
              <a:rPr lang="en-US" altLang="zh-TW" sz="2100" i="1" dirty="0">
                <a:solidFill>
                  <a:prstClr val="black"/>
                </a:solidFill>
                <a:ea typeface="標楷體"/>
              </a:rPr>
              <a:t>P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2420993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2997458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2420993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2997458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2997458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2997458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436007" y="2420993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436468" y="2997458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156011" y="2420993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580007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012010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292005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147801" y="2997458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86000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444013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156731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308019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020737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444013" y="2997458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6876478" y="2997458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6732015" y="2852996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300012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164018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2001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68009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5202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66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378000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enum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Black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colors for link to parent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left;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right;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color;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Red or Black, 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true only if head (also nil)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63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872000" y="1989000"/>
            <a:ext cx="1980000" cy="23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TreeNode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Black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2000" y="2709000"/>
            <a:ext cx="1620000" cy="12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90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data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312000" y="3069000"/>
            <a:ext cx="90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true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26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12000" y="21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keyCompare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23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378000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enum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Black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color;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863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empty red-black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3138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>
            <a:off x="6012000" y="378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37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endCxn id="29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56381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6012000" y="37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6732000" y="3789000"/>
            <a:ext cx="360000" cy="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732000" y="3789000"/>
            <a:ext cx="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7092000" y="3789000"/>
            <a:ext cx="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92000" y="378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652000" y="378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292000" y="3789000"/>
            <a:ext cx="0" cy="54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one node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5059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V="1">
            <a:off x="5292000" y="36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732000" y="360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82032"/>
              </p:ext>
            </p:extLst>
          </p:nvPr>
        </p:nvGraphicFramePr>
        <p:xfrm>
          <a:off x="5112000" y="32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96911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>
            <a:endCxn id="20" idx="2"/>
          </p:cNvCxnSpPr>
          <p:nvPr/>
        </p:nvCxnSpPr>
        <p:spPr>
          <a:xfrm flipV="1">
            <a:off x="6012000" y="3609000"/>
            <a:ext cx="18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732000" y="342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752000" y="34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endCxn id="21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6012000" y="28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000" y="2889000"/>
            <a:ext cx="16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632000" y="288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75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1" idx="1"/>
          </p:cNvCxnSpPr>
          <p:nvPr/>
        </p:nvCxnSpPr>
        <p:spPr>
          <a:xfrm>
            <a:off x="4752000" y="43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7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26508</TotalTime>
  <Words>3038</Words>
  <Application>Microsoft Office PowerPoint</Application>
  <PresentationFormat>如螢幕大小 (4:3)</PresentationFormat>
  <Paragraphs>827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Homework Assignment #3</vt:lpstr>
      <vt:lpstr>PowerPoint 簡報</vt:lpstr>
      <vt:lpstr>PowerPoint 簡報</vt:lpstr>
      <vt:lpstr>PowerPoint 簡報</vt:lpstr>
      <vt:lpstr>PowerPoint 簡報</vt:lpstr>
      <vt:lpstr>TreeNode on x86</vt:lpstr>
      <vt:lpstr>PowerPoint 簡報</vt:lpstr>
      <vt:lpstr>An empty red-black tree</vt:lpstr>
      <vt:lpstr>A red-black tree with one node</vt:lpstr>
      <vt:lpstr>A red-black tree with two nodes</vt:lpstr>
      <vt:lpstr>A red-black tree with three nodes</vt:lpstr>
      <vt:lpstr>A red-black tree with four nodes</vt:lpstr>
      <vt:lpstr>A red-black tree with five nodes</vt:lpstr>
      <vt:lpstr>A red-black tree with six nodes</vt:lpstr>
      <vt:lpstr>PowerPoint 簡報</vt:lpstr>
      <vt:lpstr>PowerPoint 簡報</vt:lpstr>
      <vt:lpstr>PowerPoint 簡報</vt:lpstr>
      <vt:lpstr>PowerPoint 簡報</vt:lpstr>
      <vt:lpstr>Internal Implementation of STL::set in Visual C++ 2019</vt:lpstr>
      <vt:lpstr>PowerPoint 簡報</vt:lpstr>
      <vt:lpstr>PowerPoint 簡報</vt:lpstr>
      <vt:lpstr>PowerPoint 簡報</vt:lpstr>
      <vt:lpstr>PowerPoint 簡報</vt:lpstr>
      <vt:lpstr>PowerPoint 簡報</vt:lpstr>
      <vt:lpstr>std:_Tree_node on x86</vt:lpstr>
      <vt:lpstr>std:_Tree_node on x64</vt:lpstr>
      <vt:lpstr>TreeNode on x86</vt:lpstr>
      <vt:lpstr>TreeNode on x64</vt:lpstr>
      <vt:lpstr>Deletion from a Red-Black Tree</vt:lpstr>
      <vt:lpstr>Deletion from a Red-Black Tree</vt:lpstr>
      <vt:lpstr>Deletion from a Red-Black Tree</vt:lpstr>
      <vt:lpstr>Deletion from a Red-Black Tree</vt:lpstr>
      <vt:lpstr>Case 4: S, SR and SL are black, but P is red</vt:lpstr>
      <vt:lpstr>Case 2.1: S is black, SR is red and N is the left child of P</vt:lpstr>
      <vt:lpstr>Case 2.2: S is black, SL is red and N is the right child of P</vt:lpstr>
      <vt:lpstr>Case 3.1: S and SR are black, N is the left child of P, but SL is red</vt:lpstr>
      <vt:lpstr>Case 3.2: S and SL are black, N is the right child of P, but SR is red</vt:lpstr>
      <vt:lpstr>Case 1.1: S is red and N is the left child of P</vt:lpstr>
      <vt:lpstr>Case 1.2: S is red and N is the right child of P</vt:lpstr>
      <vt:lpstr>Case 5: S, SR, SL and P are black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7487</cp:revision>
  <dcterms:created xsi:type="dcterms:W3CDTF">2005-03-20T09:13:01Z</dcterms:created>
  <dcterms:modified xsi:type="dcterms:W3CDTF">2021-10-04T14:27:32Z</dcterms:modified>
</cp:coreProperties>
</file>